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Lst>
  <p:sldSz cy="5143500" cx="9144000"/>
  <p:notesSz cx="6858000" cy="9144000"/>
  <p:embeddedFontLst>
    <p:embeddedFont>
      <p:font typeface="Roboto"/>
      <p:regular r:id="rId98"/>
      <p:bold r:id="rId99"/>
      <p:italic r:id="rId100"/>
      <p:boldItalic r:id="rId101"/>
    </p:embeddedFont>
    <p:embeddedFont>
      <p:font typeface="Roboto Medium"/>
      <p:regular r:id="rId102"/>
      <p:bold r:id="rId103"/>
      <p:italic r:id="rId104"/>
      <p:boldItalic r:id="rId105"/>
    </p:embeddedFont>
    <p:embeddedFont>
      <p:font typeface="Inconsolata"/>
      <p:regular r:id="rId106"/>
      <p:bold r:id="rId107"/>
    </p:embeddedFont>
    <p:embeddedFont>
      <p:font typeface="Google Sans"/>
      <p:regular r:id="rId108"/>
      <p:bold r:id="rId109"/>
      <p:italic r:id="rId110"/>
      <p:boldItalic r:id="rId111"/>
    </p:embeddedFont>
    <p:embeddedFont>
      <p:font typeface="Roboto Light"/>
      <p:regular r:id="rId112"/>
      <p:bold r:id="rId113"/>
      <p:italic r:id="rId114"/>
      <p:boldItalic r:id="rId115"/>
    </p:embeddedFont>
    <p:embeddedFont>
      <p:font typeface="Open Sans"/>
      <p:regular r:id="rId116"/>
      <p:bold r:id="rId117"/>
      <p:italic r:id="rId118"/>
      <p:boldItalic r:id="rId1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Douglas Reid"/>
  <p:cmAuthor clrIdx="1" id="1" initials="" lastIdx="1" name="Dan Cirul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Inconsolata-bold.fntdata"/><Relationship Id="rId106" Type="http://schemas.openxmlformats.org/officeDocument/2006/relationships/font" Target="fonts/Inconsolata-regular.fntdata"/><Relationship Id="rId105" Type="http://schemas.openxmlformats.org/officeDocument/2006/relationships/font" Target="fonts/RobotoMedium-boldItalic.fntdata"/><Relationship Id="rId104" Type="http://schemas.openxmlformats.org/officeDocument/2006/relationships/font" Target="fonts/RobotoMedium-italic.fntdata"/><Relationship Id="rId109" Type="http://schemas.openxmlformats.org/officeDocument/2006/relationships/font" Target="fonts/GoogleSans-bold.fntdata"/><Relationship Id="rId108" Type="http://schemas.openxmlformats.org/officeDocument/2006/relationships/font" Target="fonts/GoogleSans-regular.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RobotoMedium-bold.fntdata"/><Relationship Id="rId102" Type="http://schemas.openxmlformats.org/officeDocument/2006/relationships/font" Target="fonts/RobotoMedium-regular.fntdata"/><Relationship Id="rId101" Type="http://schemas.openxmlformats.org/officeDocument/2006/relationships/font" Target="fonts/Roboto-boldItalic.fntdata"/><Relationship Id="rId100" Type="http://schemas.openxmlformats.org/officeDocument/2006/relationships/font" Target="fonts/Roboto-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Roboto-bold.fntdata"/><Relationship Id="rId10" Type="http://schemas.openxmlformats.org/officeDocument/2006/relationships/slide" Target="slides/slide5.xml"/><Relationship Id="rId98" Type="http://schemas.openxmlformats.org/officeDocument/2006/relationships/font" Target="fonts/Roboto-regular.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OpenSans-italic.fntdata"/><Relationship Id="rId117" Type="http://schemas.openxmlformats.org/officeDocument/2006/relationships/font" Target="fonts/OpenSans-bold.fntdata"/><Relationship Id="rId116" Type="http://schemas.openxmlformats.org/officeDocument/2006/relationships/font" Target="fonts/OpenSans-regular.fntdata"/><Relationship Id="rId115" Type="http://schemas.openxmlformats.org/officeDocument/2006/relationships/font" Target="fonts/RobotoLight-boldItalic.fntdata"/><Relationship Id="rId119" Type="http://schemas.openxmlformats.org/officeDocument/2006/relationships/font" Target="fonts/OpenSans-boldItalic.fntdata"/><Relationship Id="rId15" Type="http://schemas.openxmlformats.org/officeDocument/2006/relationships/slide" Target="slides/slide10.xml"/><Relationship Id="rId110" Type="http://schemas.openxmlformats.org/officeDocument/2006/relationships/font" Target="fonts/GoogleSans-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RobotoLight-italic.fntdata"/><Relationship Id="rId18" Type="http://schemas.openxmlformats.org/officeDocument/2006/relationships/slide" Target="slides/slide13.xml"/><Relationship Id="rId113" Type="http://schemas.openxmlformats.org/officeDocument/2006/relationships/font" Target="fonts/RobotoLight-bold.fntdata"/><Relationship Id="rId112" Type="http://schemas.openxmlformats.org/officeDocument/2006/relationships/font" Target="fonts/RobotoLight-regular.fntdata"/><Relationship Id="rId111" Type="http://schemas.openxmlformats.org/officeDocument/2006/relationships/font" Target="fonts/GoogleSans-bold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04-30T14:45:45.394">
    <p:pos x="2940" y="856"/>
    <p:text>do we want to use a recent screenshot here?</p:text>
  </p:cm>
  <p:cm authorId="1" idx="1" dt="2018-04-30T14:45:45.394">
    <p:pos x="2940" y="956"/>
    <p:text>If you have one that would be awesome.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istio/istio/blob/282e159500b021f1c8f1b4c4dca7f58092575805/pilot/docker/prepare_proxy.sh"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nvoyproxy.io/docs/envoy/latest/intro/arch_overview/service_discovery.html#arch-overview-service-discovery-types-sd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stio.io/blog/2017/mixer-spof-myth.html"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You can build a mesh using sidecars. You want your sidecars to handle both ingress and egress traffic to a service. This allows you to bake several desirable properties into the service mesh:</a:t>
            </a:r>
            <a:endParaRPr sz="1400"/>
          </a:p>
          <a:p>
            <a:pPr indent="-298450" lvl="0" marL="457200" rtl="0">
              <a:spcBef>
                <a:spcPts val="0"/>
              </a:spcBef>
              <a:spcAft>
                <a:spcPts val="0"/>
              </a:spcAft>
              <a:buClr>
                <a:schemeClr val="dk1"/>
              </a:buClr>
              <a:buSzPts val="1100"/>
              <a:buChar char="-"/>
            </a:pPr>
            <a:r>
              <a:rPr lang="en" sz="1400">
                <a:solidFill>
                  <a:schemeClr val="dk1"/>
                </a:solidFill>
              </a:rPr>
              <a:t>You can </a:t>
            </a:r>
            <a:r>
              <a:rPr b="1" lang="en" sz="1400">
                <a:solidFill>
                  <a:schemeClr val="dk1"/>
                </a:solidFill>
              </a:rPr>
              <a:t>offload common functions</a:t>
            </a:r>
            <a:r>
              <a:rPr lang="en" sz="1400">
                <a:solidFill>
                  <a:schemeClr val="dk1"/>
                </a:solidFill>
              </a:rPr>
              <a:t> performed inside the application code into the sidecar (such as telemetry, distributed tracing, TLS termination/initiation, etc.).</a:t>
            </a:r>
            <a:endParaRPr sz="1400">
              <a:solidFill>
                <a:schemeClr val="dk1"/>
              </a:solidFill>
            </a:endParaRPr>
          </a:p>
          <a:p>
            <a:pPr indent="-298450" lvl="0" marL="457200" rtl="0">
              <a:spcBef>
                <a:spcPts val="0"/>
              </a:spcBef>
              <a:spcAft>
                <a:spcPts val="0"/>
              </a:spcAft>
              <a:buClr>
                <a:schemeClr val="dk1"/>
              </a:buClr>
              <a:buSzPts val="1100"/>
              <a:buChar char="-"/>
            </a:pPr>
            <a:r>
              <a:rPr lang="en" sz="1400">
                <a:solidFill>
                  <a:schemeClr val="dk1"/>
                </a:solidFill>
              </a:rPr>
              <a:t>You can also add more </a:t>
            </a:r>
            <a:r>
              <a:rPr b="1" lang="en" sz="1400">
                <a:solidFill>
                  <a:schemeClr val="dk1"/>
                </a:solidFill>
              </a:rPr>
              <a:t>useful features</a:t>
            </a:r>
            <a:r>
              <a:rPr lang="en" sz="1400">
                <a:solidFill>
                  <a:schemeClr val="dk1"/>
                </a:solidFill>
              </a:rPr>
              <a:t> in the sidecar, such as circuit breakers, rate limits, intelligent routing for A/B testing, canary releases, etc.</a:t>
            </a:r>
            <a:endParaRPr sz="1400">
              <a:solidFill>
                <a:schemeClr val="dk1"/>
              </a:solidFill>
            </a:endParaRPr>
          </a:p>
          <a:p>
            <a:pPr indent="0" lvl="0" marL="0" rtl="0">
              <a:spcBef>
                <a:spcPts val="0"/>
              </a:spcBef>
              <a:spcAft>
                <a:spcPts val="0"/>
              </a:spcAft>
              <a:buNone/>
            </a:pPr>
            <a:r>
              <a:t/>
            </a:r>
            <a:endParaRPr sz="1400">
              <a:solidFill>
                <a:schemeClr val="dk1"/>
              </a:solidFill>
            </a:endParaRPr>
          </a:p>
          <a:p>
            <a:pPr indent="0" lvl="0" marL="0" rtl="0">
              <a:spcBef>
                <a:spcPts val="0"/>
              </a:spcBef>
              <a:spcAft>
                <a:spcPts val="0"/>
              </a:spcAft>
              <a:buNone/>
            </a:pPr>
            <a:r>
              <a:t/>
            </a:r>
            <a:endParaRPr sz="14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Decided to build our service mesh on top of </a:t>
            </a:r>
            <a:r>
              <a:rPr b="1" lang="en" sz="1400"/>
              <a:t>Envoy</a:t>
            </a:r>
            <a:r>
              <a:rPr lang="en" sz="1400"/>
              <a:t>, the </a:t>
            </a:r>
            <a:r>
              <a:rPr b="1" lang="en" sz="1400"/>
              <a:t>sidecar</a:t>
            </a:r>
            <a:r>
              <a:rPr lang="en" sz="1400"/>
              <a:t> built by the folks at </a:t>
            </a:r>
            <a:r>
              <a:rPr b="1" lang="en" sz="1400"/>
              <a:t>Lyft</a:t>
            </a:r>
            <a:r>
              <a:rPr lang="en" sz="1400"/>
              <a:t>. </a:t>
            </a:r>
            <a:endParaRPr sz="1400"/>
          </a:p>
          <a:p>
            <a:pPr indent="0" lvl="0" marL="0" rtl="0">
              <a:spcBef>
                <a:spcPts val="0"/>
              </a:spcBef>
              <a:spcAft>
                <a:spcPts val="0"/>
              </a:spcAft>
              <a:buNone/>
            </a:pPr>
            <a:r>
              <a:t/>
            </a:r>
            <a:endParaRPr sz="1400"/>
          </a:p>
          <a:p>
            <a:pPr indent="0" lvl="0" marL="0" rtl="0">
              <a:spcBef>
                <a:spcPts val="0"/>
              </a:spcBef>
              <a:spcAft>
                <a:spcPts val="0"/>
              </a:spcAft>
              <a:buNone/>
            </a:pPr>
            <a:r>
              <a:rPr lang="en" sz="1400">
                <a:solidFill>
                  <a:schemeClr val="dk1"/>
                </a:solidFill>
              </a:rPr>
              <a:t>We loved the simplicity of design, </a:t>
            </a:r>
            <a:r>
              <a:rPr b="1" lang="en" sz="1400">
                <a:solidFill>
                  <a:schemeClr val="dk1"/>
                </a:solidFill>
              </a:rPr>
              <a:t>extensibility</a:t>
            </a:r>
            <a:r>
              <a:rPr lang="en" sz="1400">
                <a:solidFill>
                  <a:schemeClr val="dk1"/>
                </a:solidFill>
              </a:rPr>
              <a:t>, feature set and of course </a:t>
            </a:r>
            <a:r>
              <a:rPr b="1" lang="en" sz="1400">
                <a:solidFill>
                  <a:schemeClr val="dk1"/>
                </a:solidFill>
              </a:rPr>
              <a:t>performance</a:t>
            </a:r>
            <a:r>
              <a:rPr lang="en" sz="1400">
                <a:solidFill>
                  <a:schemeClr val="dk1"/>
                </a:solidFill>
              </a:rPr>
              <a:t>.  But what was and will be important to us is the </a:t>
            </a:r>
            <a:r>
              <a:rPr b="1" lang="en" sz="1400">
                <a:solidFill>
                  <a:schemeClr val="dk1"/>
                </a:solidFill>
              </a:rPr>
              <a:t>team</a:t>
            </a:r>
            <a:r>
              <a:rPr lang="en" sz="1400">
                <a:solidFill>
                  <a:schemeClr val="dk1"/>
                </a:solidFill>
              </a:rPr>
              <a:t> itself: their </a:t>
            </a:r>
            <a:r>
              <a:rPr b="1" lang="en" sz="1400">
                <a:solidFill>
                  <a:schemeClr val="dk1"/>
                </a:solidFill>
              </a:rPr>
              <a:t>openness to ideas</a:t>
            </a:r>
            <a:r>
              <a:rPr lang="en" sz="1400">
                <a:solidFill>
                  <a:schemeClr val="dk1"/>
                </a:solidFill>
              </a:rPr>
              <a:t>, willingness to </a:t>
            </a:r>
            <a:r>
              <a:rPr b="1" lang="en" sz="1400">
                <a:solidFill>
                  <a:schemeClr val="dk1"/>
                </a:solidFill>
              </a:rPr>
              <a:t>work with the communit</a:t>
            </a:r>
            <a:r>
              <a:rPr lang="en" sz="1400">
                <a:solidFill>
                  <a:schemeClr val="dk1"/>
                </a:solidFill>
              </a:rPr>
              <a:t>y to add various features that we wanted. It was a win-win situattion.</a:t>
            </a:r>
            <a:endParaRPr sz="1400">
              <a:solidFill>
                <a:schemeClr val="dk1"/>
              </a:solidFill>
            </a:endParaRPr>
          </a:p>
          <a:p>
            <a:pPr indent="0" lvl="0" marL="0" rtl="0">
              <a:spcBef>
                <a:spcPts val="0"/>
              </a:spcBef>
              <a:spcAft>
                <a:spcPts val="0"/>
              </a:spcAft>
              <a:buClr>
                <a:schemeClr val="dk1"/>
              </a:buClr>
              <a:buSzPts val="1100"/>
              <a:buFont typeface="Arial"/>
              <a:buNone/>
            </a:pPr>
            <a:r>
              <a:t/>
            </a:r>
            <a:endParaRPr sz="1400">
              <a:solidFill>
                <a:schemeClr val="dk1"/>
              </a:solidFill>
            </a:endParaRPr>
          </a:p>
          <a:p>
            <a:pPr indent="0" lvl="0" marL="0" rtl="0">
              <a:spcBef>
                <a:spcPts val="0"/>
              </a:spcBef>
              <a:spcAft>
                <a:spcPts val="0"/>
              </a:spcAft>
              <a:buNone/>
            </a:pPr>
            <a:r>
              <a:rPr lang="en" sz="1400"/>
              <a:t>We have been working extensively with the Envoy team over the last 7 months adding various features (such as traffic splitting, zipkin tracing, fault injection, some of which also went into production at Lyft. </a:t>
            </a:r>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0"/>
              </a:spcAft>
              <a:buClr>
                <a:schemeClr val="dk1"/>
              </a:buClr>
              <a:buSzPts val="1100"/>
              <a:buFont typeface="Arial"/>
              <a:buNone/>
            </a:pPr>
            <a:r>
              <a:rPr lang="en">
                <a:solidFill>
                  <a:schemeClr val="dk2"/>
                </a:solidFill>
                <a:latin typeface="Open Sans"/>
                <a:ea typeface="Open Sans"/>
                <a:cs typeface="Open Sans"/>
                <a:sym typeface="Open Sans"/>
              </a:rPr>
              <a:t>Prepare Proxy:</a:t>
            </a:r>
            <a:endParaRPr>
              <a:solidFill>
                <a:schemeClr val="dk2"/>
              </a:solidFill>
              <a:latin typeface="Open Sans"/>
              <a:ea typeface="Open Sans"/>
              <a:cs typeface="Open Sans"/>
              <a:sym typeface="Open Sans"/>
            </a:endParaRPr>
          </a:p>
          <a:p>
            <a:pPr indent="0" lvl="0" marL="0" rtl="0">
              <a:lnSpc>
                <a:spcPct val="150000"/>
              </a:lnSpc>
              <a:spcBef>
                <a:spcPts val="1600"/>
              </a:spcBef>
              <a:spcAft>
                <a:spcPts val="1600"/>
              </a:spcAft>
              <a:buClr>
                <a:schemeClr val="dk1"/>
              </a:buClr>
              <a:buSzPts val="1100"/>
              <a:buFont typeface="Arial"/>
              <a:buNone/>
            </a:pPr>
            <a:r>
              <a:rPr lang="en" u="sng">
                <a:solidFill>
                  <a:schemeClr val="accent5"/>
                </a:solidFill>
                <a:latin typeface="Open Sans"/>
                <a:ea typeface="Open Sans"/>
                <a:cs typeface="Open Sans"/>
                <a:sym typeface="Open Sans"/>
                <a:hlinkClick r:id="rId2"/>
              </a:rPr>
              <a:t>https://github.com/istio/istio/blob/282e159500b021f1c8f1b4c4dca7f58092575805/pilot/docker/prepare_proxy.sh</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L7 LB </a:t>
            </a:r>
            <a:endParaRPr sz="1400"/>
          </a:p>
          <a:p>
            <a:pPr indent="-317500" lvl="0" marL="457200" rtl="0">
              <a:spcBef>
                <a:spcPts val="0"/>
              </a:spcBef>
              <a:spcAft>
                <a:spcPts val="0"/>
              </a:spcAft>
              <a:buSzPts val="1400"/>
              <a:buChar char="●"/>
            </a:pPr>
            <a:r>
              <a:rPr lang="en" sz="1400"/>
              <a:t>Kubernetes LB is L4 only using VIPs</a:t>
            </a:r>
            <a:endParaRPr sz="1400"/>
          </a:p>
          <a:p>
            <a:pPr indent="-317500" lvl="0" marL="457200" rtl="0">
              <a:spcBef>
                <a:spcPts val="0"/>
              </a:spcBef>
              <a:spcAft>
                <a:spcPts val="0"/>
              </a:spcAft>
              <a:buSzPts val="1400"/>
              <a:buChar char="●"/>
            </a:pPr>
            <a:r>
              <a:rPr lang="en" sz="1400"/>
              <a:t>Envoy supports passive and active health checking, usual benefits but can also do</a:t>
            </a:r>
            <a:endParaRPr sz="1400"/>
          </a:p>
          <a:p>
            <a:pPr indent="-317500" lvl="0" marL="457200" rtl="0">
              <a:spcBef>
                <a:spcPts val="0"/>
              </a:spcBef>
              <a:spcAft>
                <a:spcPts val="0"/>
              </a:spcAft>
              <a:buSzPts val="1400"/>
              <a:buChar char="●"/>
            </a:pPr>
            <a:r>
              <a:rPr lang="en" sz="1400"/>
              <a:t>Subsetting</a:t>
            </a:r>
            <a:endParaRPr sz="1400"/>
          </a:p>
          <a:p>
            <a:pPr indent="0" lvl="0" marL="0" rtl="0">
              <a:spcBef>
                <a:spcPts val="0"/>
              </a:spcBef>
              <a:spcAft>
                <a:spcPts val="0"/>
              </a:spcAft>
              <a:buNone/>
            </a:pPr>
            <a:r>
              <a:rPr lang="en" sz="1400"/>
              <a:t>TLS - Envoy uses BoringSSL - a modern well maintained and reliable TLS stack (used in Chrome, Android, …)</a:t>
            </a:r>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Similar architecture to kubernetes control plane, agents enforce policies .  In kubernetes we talk about what to run.  In Istio we talk about how to secure and protect those things that are running. </a:t>
            </a:r>
            <a:endParaRPr/>
          </a:p>
          <a:p>
            <a:pPr indent="0" lvl="0" marL="0" rtl="0">
              <a:spcBef>
                <a:spcPts val="0"/>
              </a:spcBef>
              <a:spcAft>
                <a:spcPts val="0"/>
              </a:spcAft>
              <a:buNone/>
            </a:pPr>
            <a:r>
              <a:t/>
            </a:r>
            <a:endParaRPr/>
          </a:p>
          <a:p>
            <a:pPr indent="0" lvl="0" marL="0" rtl="0">
              <a:spcBef>
                <a:spcPts val="0"/>
              </a:spcBef>
              <a:spcAft>
                <a:spcPts val="0"/>
              </a:spcAft>
              <a:buNone/>
            </a:pPr>
            <a:r>
              <a:rPr lang="en"/>
              <a:t>Envoy can run on edge and replace nginx as Kubernetes ingress controller.  Does service discovery + gRPC + http/2.  Reverse proxy databases.  </a:t>
            </a:r>
            <a:endParaRPr/>
          </a:p>
          <a:p>
            <a:pPr indent="0" lvl="0" marL="0" rtl="0">
              <a:spcBef>
                <a:spcPts val="0"/>
              </a:spcBef>
              <a:spcAft>
                <a:spcPts val="0"/>
              </a:spcAft>
              <a:buNone/>
            </a:pPr>
            <a:r>
              <a:t/>
            </a:r>
            <a:endParaRPr/>
          </a:p>
          <a:p>
            <a:pPr indent="0" lvl="0" marL="0" rtl="0">
              <a:spcBef>
                <a:spcPts val="0"/>
              </a:spcBef>
              <a:spcAft>
                <a:spcPts val="0"/>
              </a:spcAft>
              <a:buNone/>
            </a:pPr>
            <a:r>
              <a:rPr lang="en"/>
              <a:t>Inspect traffic as it passes through proxy. </a:t>
            </a:r>
            <a:endParaRPr/>
          </a:p>
          <a:p>
            <a:pPr indent="0" lvl="0" marL="0" rtl="0">
              <a:spcBef>
                <a:spcPts val="0"/>
              </a:spcBef>
              <a:spcAft>
                <a:spcPts val="0"/>
              </a:spcAft>
              <a:buNone/>
            </a:pPr>
            <a:r>
              <a:t/>
            </a:r>
            <a:endParaRPr/>
          </a:p>
          <a:p>
            <a:pPr indent="0" lvl="0" marL="0" rtl="0">
              <a:spcBef>
                <a:spcPts val="0"/>
              </a:spcBef>
              <a:spcAft>
                <a:spcPts val="0"/>
              </a:spcAft>
              <a:buNone/>
            </a:pPr>
            <a:r>
              <a:rPr lang="en" sz="1400"/>
              <a:t>Our service mesh is built using</a:t>
            </a:r>
            <a:r>
              <a:rPr b="1" lang="en" sz="1400"/>
              <a:t> Envoy sidecars</a:t>
            </a:r>
            <a:r>
              <a:rPr lang="en" sz="1400"/>
              <a:t>. If you look at the big picture, its very similar to a SDN.</a:t>
            </a:r>
            <a:endParaRPr sz="1400"/>
          </a:p>
          <a:p>
            <a:pPr indent="0" lvl="0" marL="0" rtl="0">
              <a:spcBef>
                <a:spcPts val="0"/>
              </a:spcBef>
              <a:spcAft>
                <a:spcPts val="0"/>
              </a:spcAft>
              <a:buNone/>
            </a:pPr>
            <a:r>
              <a:rPr lang="en" sz="1400"/>
              <a:t>The sidecars on the </a:t>
            </a:r>
            <a:r>
              <a:rPr b="1" lang="en" sz="1400"/>
              <a:t>data plane</a:t>
            </a:r>
            <a:r>
              <a:rPr lang="en" sz="1400"/>
              <a:t> carry traffic. Traffic is </a:t>
            </a:r>
            <a:r>
              <a:rPr b="1" lang="en" sz="1400"/>
              <a:t>transparently intercepted</a:t>
            </a:r>
            <a:r>
              <a:rPr lang="en" sz="1400"/>
              <a:t> using iptable rules in the pod namespace.</a:t>
            </a:r>
            <a:endParaRPr sz="1400"/>
          </a:p>
          <a:p>
            <a:pPr indent="0" lvl="0" marL="0" rtl="0">
              <a:spcBef>
                <a:spcPts val="0"/>
              </a:spcBef>
              <a:spcAft>
                <a:spcPts val="0"/>
              </a:spcAft>
              <a:buNone/>
            </a:pPr>
            <a:r>
              <a:rPr lang="en" sz="1400"/>
              <a:t>The Istio control plane takes care of managing and configuring the data plane.</a:t>
            </a:r>
            <a:endParaRPr sz="1400"/>
          </a:p>
          <a:p>
            <a:pPr indent="0" lvl="0" marL="0" rtl="0">
              <a:spcBef>
                <a:spcPts val="0"/>
              </a:spcBef>
              <a:spcAft>
                <a:spcPts val="0"/>
              </a:spcAft>
              <a:buNone/>
            </a:pPr>
            <a:r>
              <a:t/>
            </a:r>
            <a:endParaRPr/>
          </a:p>
          <a:p>
            <a:pPr indent="0" lvl="0" marL="0" rtl="0">
              <a:spcBef>
                <a:spcPts val="0"/>
              </a:spcBef>
              <a:spcAft>
                <a:spcPts val="0"/>
              </a:spcAft>
              <a:buNone/>
            </a:pPr>
            <a:r>
              <a:rPr lang="en" sz="1400"/>
              <a:t>The Pilot is responsible for providing </a:t>
            </a:r>
            <a:r>
              <a:rPr b="1" lang="en" sz="1400"/>
              <a:t>service discovery</a:t>
            </a:r>
            <a:r>
              <a:rPr lang="en" sz="1400"/>
              <a:t> to envoys and </a:t>
            </a:r>
            <a:r>
              <a:rPr b="1" lang="en" sz="1400"/>
              <a:t>managing their configuration</a:t>
            </a:r>
            <a:r>
              <a:rPr lang="en" sz="1400"/>
              <a:t> as well.</a:t>
            </a:r>
            <a:endParaRPr sz="1400"/>
          </a:p>
          <a:p>
            <a:pPr indent="0" lvl="0" marL="0" rtl="0">
              <a:spcBef>
                <a:spcPts val="0"/>
              </a:spcBef>
              <a:spcAft>
                <a:spcPts val="0"/>
              </a:spcAft>
              <a:buNone/>
            </a:pPr>
            <a:r>
              <a:t/>
            </a:r>
            <a:endParaRPr/>
          </a:p>
          <a:p>
            <a:pPr indent="0" lvl="0" marL="0" rtl="0">
              <a:spcBef>
                <a:spcPts val="0"/>
              </a:spcBef>
              <a:spcAft>
                <a:spcPts val="0"/>
              </a:spcAft>
              <a:buNone/>
            </a:pPr>
            <a:r>
              <a:rPr lang="en" sz="1400"/>
              <a:t>The </a:t>
            </a:r>
            <a:r>
              <a:rPr b="1" lang="en" sz="1400"/>
              <a:t>mixer handles policy enforcement,</a:t>
            </a:r>
            <a:r>
              <a:rPr lang="en" sz="1400"/>
              <a:t> while Istio-auth takes care of authentication and authorization. </a:t>
            </a:r>
            <a:endParaRPr sz="1400"/>
          </a:p>
          <a:p>
            <a:pPr indent="0" lvl="0" marL="0" rtl="0">
              <a:spcBef>
                <a:spcPts val="0"/>
              </a:spcBef>
              <a:spcAft>
                <a:spcPts val="0"/>
              </a:spcAft>
              <a:buNone/>
            </a:pPr>
            <a:r>
              <a:t/>
            </a:r>
            <a:endParaRPr/>
          </a:p>
          <a:p>
            <a:pPr indent="0" lvl="0" marL="0" rtl="0">
              <a:spcBef>
                <a:spcPts val="0"/>
              </a:spcBef>
              <a:spcAft>
                <a:spcPts val="0"/>
              </a:spcAft>
              <a:buNone/>
            </a:pPr>
            <a:r>
              <a:rPr lang="en" sz="1400"/>
              <a:t>We’ll talk about the mixer and Istio-auth later.</a:t>
            </a:r>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Similar architecture to kubernetes control plane, agents enforce policies .  In kubernetes we talk about what to run.  In Istio we talk about how to secure and protect those things that are running. </a:t>
            </a:r>
            <a:endParaRPr/>
          </a:p>
          <a:p>
            <a:pPr indent="0" lvl="0" marL="0" rtl="0">
              <a:spcBef>
                <a:spcPts val="0"/>
              </a:spcBef>
              <a:spcAft>
                <a:spcPts val="0"/>
              </a:spcAft>
              <a:buNone/>
            </a:pPr>
            <a:r>
              <a:t/>
            </a:r>
            <a:endParaRPr/>
          </a:p>
          <a:p>
            <a:pPr indent="0" lvl="0" marL="0" rtl="0">
              <a:spcBef>
                <a:spcPts val="0"/>
              </a:spcBef>
              <a:spcAft>
                <a:spcPts val="0"/>
              </a:spcAft>
              <a:buNone/>
            </a:pPr>
            <a:r>
              <a:rPr lang="en"/>
              <a:t>Envoy can run on edge and replace nginx as Kubernetes ingress controller.  Does service discovery + gRPC + http/2.  Reverse proxy databases.  </a:t>
            </a:r>
            <a:endParaRPr/>
          </a:p>
          <a:p>
            <a:pPr indent="0" lvl="0" marL="0" rtl="0">
              <a:spcBef>
                <a:spcPts val="0"/>
              </a:spcBef>
              <a:spcAft>
                <a:spcPts val="0"/>
              </a:spcAft>
              <a:buNone/>
            </a:pPr>
            <a:r>
              <a:t/>
            </a:r>
            <a:endParaRPr/>
          </a:p>
          <a:p>
            <a:pPr indent="0" lvl="0" marL="0" rtl="0">
              <a:spcBef>
                <a:spcPts val="0"/>
              </a:spcBef>
              <a:spcAft>
                <a:spcPts val="0"/>
              </a:spcAft>
              <a:buNone/>
            </a:pPr>
            <a:r>
              <a:rPr lang="en"/>
              <a:t>Inspect traffic as it passes through proxy. </a:t>
            </a:r>
            <a:endParaRPr/>
          </a:p>
          <a:p>
            <a:pPr indent="0" lvl="0" marL="0" rtl="0">
              <a:spcBef>
                <a:spcPts val="0"/>
              </a:spcBef>
              <a:spcAft>
                <a:spcPts val="0"/>
              </a:spcAft>
              <a:buNone/>
            </a:pPr>
            <a:r>
              <a:t/>
            </a:r>
            <a:endParaRPr/>
          </a:p>
          <a:p>
            <a:pPr indent="0" lvl="0" marL="0" rtl="0">
              <a:spcBef>
                <a:spcPts val="0"/>
              </a:spcBef>
              <a:spcAft>
                <a:spcPts val="0"/>
              </a:spcAft>
              <a:buNone/>
            </a:pPr>
            <a:r>
              <a:rPr lang="en" sz="1400"/>
              <a:t>Our service mesh is built using</a:t>
            </a:r>
            <a:r>
              <a:rPr b="1" lang="en" sz="1400"/>
              <a:t> Envoy sidecars</a:t>
            </a:r>
            <a:r>
              <a:rPr lang="en" sz="1400"/>
              <a:t>. If you look at the big picture, its very similar to a SDN.</a:t>
            </a:r>
            <a:endParaRPr sz="1400"/>
          </a:p>
          <a:p>
            <a:pPr indent="0" lvl="0" marL="0" rtl="0">
              <a:spcBef>
                <a:spcPts val="0"/>
              </a:spcBef>
              <a:spcAft>
                <a:spcPts val="0"/>
              </a:spcAft>
              <a:buNone/>
            </a:pPr>
            <a:r>
              <a:rPr lang="en" sz="1400"/>
              <a:t>The sidecars on the </a:t>
            </a:r>
            <a:r>
              <a:rPr b="1" lang="en" sz="1400"/>
              <a:t>data plane</a:t>
            </a:r>
            <a:r>
              <a:rPr lang="en" sz="1400"/>
              <a:t> carry traffic. Traffic is </a:t>
            </a:r>
            <a:r>
              <a:rPr b="1" lang="en" sz="1400"/>
              <a:t>transparently intercepted</a:t>
            </a:r>
            <a:r>
              <a:rPr lang="en" sz="1400"/>
              <a:t> using iptable rules in the pod namespace.</a:t>
            </a:r>
            <a:endParaRPr sz="1400"/>
          </a:p>
          <a:p>
            <a:pPr indent="0" lvl="0" marL="0" rtl="0">
              <a:spcBef>
                <a:spcPts val="0"/>
              </a:spcBef>
              <a:spcAft>
                <a:spcPts val="0"/>
              </a:spcAft>
              <a:buNone/>
            </a:pPr>
            <a:r>
              <a:rPr lang="en" sz="1400"/>
              <a:t>The Istio control plane takes care of managing and configuring the data plane.</a:t>
            </a:r>
            <a:endParaRPr sz="1400"/>
          </a:p>
          <a:p>
            <a:pPr indent="0" lvl="0" marL="0" rtl="0">
              <a:spcBef>
                <a:spcPts val="0"/>
              </a:spcBef>
              <a:spcAft>
                <a:spcPts val="0"/>
              </a:spcAft>
              <a:buNone/>
            </a:pPr>
            <a:r>
              <a:t/>
            </a:r>
            <a:endParaRPr/>
          </a:p>
          <a:p>
            <a:pPr indent="0" lvl="0" marL="0" rtl="0">
              <a:spcBef>
                <a:spcPts val="0"/>
              </a:spcBef>
              <a:spcAft>
                <a:spcPts val="0"/>
              </a:spcAft>
              <a:buNone/>
            </a:pPr>
            <a:r>
              <a:rPr lang="en" sz="1400"/>
              <a:t>The Pilot is responsible for providing </a:t>
            </a:r>
            <a:r>
              <a:rPr b="1" lang="en" sz="1400"/>
              <a:t>service discovery</a:t>
            </a:r>
            <a:r>
              <a:rPr lang="en" sz="1400"/>
              <a:t> to envoys and </a:t>
            </a:r>
            <a:r>
              <a:rPr b="1" lang="en" sz="1400"/>
              <a:t>managing their configuration</a:t>
            </a:r>
            <a:r>
              <a:rPr lang="en" sz="1400"/>
              <a:t> as well.</a:t>
            </a:r>
            <a:endParaRPr sz="1400"/>
          </a:p>
          <a:p>
            <a:pPr indent="0" lvl="0" marL="0" rtl="0">
              <a:spcBef>
                <a:spcPts val="0"/>
              </a:spcBef>
              <a:spcAft>
                <a:spcPts val="0"/>
              </a:spcAft>
              <a:buNone/>
            </a:pPr>
            <a:r>
              <a:t/>
            </a:r>
            <a:endParaRPr/>
          </a:p>
          <a:p>
            <a:pPr indent="0" lvl="0" marL="0" rtl="0">
              <a:spcBef>
                <a:spcPts val="0"/>
              </a:spcBef>
              <a:spcAft>
                <a:spcPts val="0"/>
              </a:spcAft>
              <a:buNone/>
            </a:pPr>
            <a:r>
              <a:rPr lang="en" sz="1400"/>
              <a:t>The </a:t>
            </a:r>
            <a:r>
              <a:rPr b="1" lang="en" sz="1400"/>
              <a:t>mixer handles policy enforcement,</a:t>
            </a:r>
            <a:r>
              <a:rPr lang="en" sz="1400"/>
              <a:t> while Istio-auth takes care of authentication and authorization. </a:t>
            </a:r>
            <a:endParaRPr sz="1400"/>
          </a:p>
          <a:p>
            <a:pPr indent="0" lvl="0" marL="0" rtl="0">
              <a:spcBef>
                <a:spcPts val="0"/>
              </a:spcBef>
              <a:spcAft>
                <a:spcPts val="0"/>
              </a:spcAft>
              <a:buNone/>
            </a:pPr>
            <a:r>
              <a:t/>
            </a:r>
            <a:endParaRPr/>
          </a:p>
          <a:p>
            <a:pPr indent="0" lvl="0" marL="0" rtl="0">
              <a:spcBef>
                <a:spcPts val="0"/>
              </a:spcBef>
              <a:spcAft>
                <a:spcPts val="0"/>
              </a:spcAft>
              <a:buNone/>
            </a:pPr>
            <a:r>
              <a:rPr lang="en" sz="1400"/>
              <a:t>We’ll talk about the mixer and Istio-auth later.</a:t>
            </a:r>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Shape 3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4" name="Shape 3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L7 LB </a:t>
            </a:r>
            <a:endParaRPr sz="1400"/>
          </a:p>
          <a:p>
            <a:pPr indent="-317500" lvl="0" marL="457200" rtl="0">
              <a:spcBef>
                <a:spcPts val="0"/>
              </a:spcBef>
              <a:spcAft>
                <a:spcPts val="0"/>
              </a:spcAft>
              <a:buSzPts val="1400"/>
              <a:buChar char="●"/>
            </a:pPr>
            <a:r>
              <a:rPr lang="en" sz="1400"/>
              <a:t>Kubernetes LB is L4 only using VIPs</a:t>
            </a:r>
            <a:endParaRPr sz="1400"/>
          </a:p>
          <a:p>
            <a:pPr indent="-317500" lvl="0" marL="457200" rtl="0">
              <a:spcBef>
                <a:spcPts val="0"/>
              </a:spcBef>
              <a:spcAft>
                <a:spcPts val="0"/>
              </a:spcAft>
              <a:buSzPts val="1400"/>
              <a:buChar char="●"/>
            </a:pPr>
            <a:r>
              <a:rPr lang="en" sz="1400"/>
              <a:t>Envoy supports passive and active health checking, usual benefits but can also do</a:t>
            </a:r>
            <a:endParaRPr sz="1400"/>
          </a:p>
          <a:p>
            <a:pPr indent="-317500" lvl="0" marL="457200" rtl="0">
              <a:spcBef>
                <a:spcPts val="0"/>
              </a:spcBef>
              <a:spcAft>
                <a:spcPts val="0"/>
              </a:spcAft>
              <a:buSzPts val="1400"/>
              <a:buChar char="●"/>
            </a:pPr>
            <a:r>
              <a:rPr lang="en" sz="1400"/>
              <a:t>Subsetting</a:t>
            </a:r>
            <a:endParaRPr sz="1400"/>
          </a:p>
          <a:p>
            <a:pPr indent="0" lvl="0" marL="0" rtl="0">
              <a:spcBef>
                <a:spcPts val="0"/>
              </a:spcBef>
              <a:spcAft>
                <a:spcPts val="0"/>
              </a:spcAft>
              <a:buNone/>
            </a:pPr>
            <a:r>
              <a:rPr lang="en" sz="1400"/>
              <a:t>TLS - Envoy uses BoringSSL - a modern well maintained and reliable TLS stack (used in Chrome, Android, …)</a:t>
            </a:r>
            <a:endParaRPr sz="1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L7 LB </a:t>
            </a:r>
            <a:endParaRPr sz="1400"/>
          </a:p>
          <a:p>
            <a:pPr indent="-317500" lvl="0" marL="457200" rtl="0">
              <a:spcBef>
                <a:spcPts val="0"/>
              </a:spcBef>
              <a:spcAft>
                <a:spcPts val="0"/>
              </a:spcAft>
              <a:buSzPts val="1400"/>
              <a:buChar char="●"/>
            </a:pPr>
            <a:r>
              <a:rPr lang="en" sz="1400"/>
              <a:t>Kubernetes LB is L4 only using VIPs</a:t>
            </a:r>
            <a:endParaRPr sz="1400"/>
          </a:p>
          <a:p>
            <a:pPr indent="-317500" lvl="0" marL="457200" rtl="0">
              <a:spcBef>
                <a:spcPts val="0"/>
              </a:spcBef>
              <a:spcAft>
                <a:spcPts val="0"/>
              </a:spcAft>
              <a:buSzPts val="1400"/>
              <a:buChar char="●"/>
            </a:pPr>
            <a:r>
              <a:rPr lang="en" sz="1400"/>
              <a:t>Envoy supports passive and active health checking, usual benefits but can also do</a:t>
            </a:r>
            <a:endParaRPr sz="1400"/>
          </a:p>
          <a:p>
            <a:pPr indent="-317500" lvl="0" marL="457200" rtl="0">
              <a:spcBef>
                <a:spcPts val="0"/>
              </a:spcBef>
              <a:spcAft>
                <a:spcPts val="0"/>
              </a:spcAft>
              <a:buSzPts val="1400"/>
              <a:buChar char="●"/>
            </a:pPr>
            <a:r>
              <a:rPr lang="en" sz="1400"/>
              <a:t>Subsetting</a:t>
            </a:r>
            <a:endParaRPr sz="1400"/>
          </a:p>
          <a:p>
            <a:pPr indent="0" lvl="0" marL="0" rtl="0">
              <a:spcBef>
                <a:spcPts val="0"/>
              </a:spcBef>
              <a:spcAft>
                <a:spcPts val="0"/>
              </a:spcAft>
              <a:buNone/>
            </a:pPr>
            <a:r>
              <a:rPr lang="en" sz="1400"/>
              <a:t>TLS - Envoy uses BoringSSL - a modern well maintained and reliable TLS stack (used in Chrome, Android, …)</a:t>
            </a:r>
            <a:endParaRPr sz="14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u="sng">
                <a:solidFill>
                  <a:schemeClr val="hlink"/>
                </a:solidFill>
                <a:hlinkClick r:id="rId2"/>
              </a:rPr>
              <a:t>https://www.envoyproxy.io/docs/envoy/latest/intro/arch_overview/service_discovery.html#arch-overview-service-discovery-types-sds</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Shape 4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1" name="Shape 4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Shape 4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1" name="Shape 4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Shape 5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4" name="Shape 5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Shape 5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3" name="Shape 5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Shape 5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2" name="Shape 5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4" name="Shape 5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Shape 6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3" name="Shape 6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Shape 654"/>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655" name="Shape 6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Shape 660"/>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661" name="Shape 6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Shape 666"/>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667" name="Shape 6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Shape 6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3" name="Shape 6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1400">
                <a:solidFill>
                  <a:schemeClr val="dk1"/>
                </a:solidFill>
              </a:rPr>
              <a:t>Baseline visibility even for black boxes. Holistic view of the entire fleet. No need to rely on development process to instrument code to emit metrics. Metrics are not special. Its just that every component emits metrics.</a:t>
            </a:r>
            <a:endParaRPr b="1" sz="1400">
              <a:solidFill>
                <a:schemeClr val="dk1"/>
              </a:solidFill>
            </a:endParaRPr>
          </a:p>
          <a:p>
            <a:pPr indent="0" lvl="0" marL="0" rtl="0">
              <a:spcBef>
                <a:spcPts val="0"/>
              </a:spcBef>
              <a:spcAft>
                <a:spcPts val="0"/>
              </a:spcAft>
              <a:buClr>
                <a:schemeClr val="dk1"/>
              </a:buClr>
              <a:buSzPts val="1100"/>
              <a:buFont typeface="Arial"/>
              <a:buNone/>
            </a:pPr>
            <a:r>
              <a:rPr lang="en" sz="1400">
                <a:solidFill>
                  <a:schemeClr val="dk1"/>
                </a:solidFill>
              </a:rPr>
              <a:t>Consistent metrics enables automation - things like autoscaling for example.</a:t>
            </a:r>
            <a:endParaRPr sz="1400">
              <a:solidFill>
                <a:schemeClr val="dk1"/>
              </a:solidFill>
            </a:endParaRPr>
          </a:p>
          <a:p>
            <a:pPr indent="0" lvl="0" marL="0" rtl="0">
              <a:spcBef>
                <a:spcPts val="0"/>
              </a:spcBef>
              <a:spcAft>
                <a:spcPts val="0"/>
              </a:spcAft>
              <a:buClr>
                <a:schemeClr val="dk1"/>
              </a:buClr>
              <a:buSzPts val="1100"/>
              <a:buFont typeface="Arial"/>
              <a:buNone/>
            </a:pPr>
            <a:r>
              <a:t/>
            </a:r>
            <a:endParaRPr sz="1400">
              <a:solidFill>
                <a:schemeClr val="dk1"/>
              </a:solidFill>
            </a:endParaRPr>
          </a:p>
          <a:p>
            <a:pPr indent="0" lvl="0" marL="0" rtl="0">
              <a:spcBef>
                <a:spcPts val="0"/>
              </a:spcBef>
              <a:spcAft>
                <a:spcPts val="0"/>
              </a:spcAft>
              <a:buClr>
                <a:schemeClr val="dk1"/>
              </a:buClr>
              <a:buSzPts val="1100"/>
              <a:buFont typeface="Arial"/>
              <a:buNone/>
            </a:pPr>
            <a:r>
              <a:rPr lang="en" sz="1400">
                <a:solidFill>
                  <a:schemeClr val="dk1"/>
                </a:solidFill>
              </a:rPr>
              <a:t>Policy engines have to operate on same data that telemetry systems have. Right now, </a:t>
            </a:r>
            <a:r>
              <a:rPr b="1" lang="en" sz="1400">
                <a:solidFill>
                  <a:schemeClr val="dk1"/>
                </a:solidFill>
              </a:rPr>
              <a:t>we operate on two inconsistent data streams.</a:t>
            </a:r>
            <a:endParaRPr b="1" sz="1400">
              <a:solidFill>
                <a:schemeClr val="dk1"/>
              </a:solidFill>
            </a:endParaRPr>
          </a:p>
          <a:p>
            <a:pPr indent="0" lvl="0" marL="0" rtl="0">
              <a:spcBef>
                <a:spcPts val="0"/>
              </a:spcBef>
              <a:spcAft>
                <a:spcPts val="0"/>
              </a:spcAft>
              <a:buClr>
                <a:schemeClr val="dk1"/>
              </a:buClr>
              <a:buSzPts val="1100"/>
              <a:buFont typeface="Arial"/>
              <a:buNone/>
            </a:pPr>
            <a:r>
              <a:rPr b="1" lang="en" sz="1400">
                <a:solidFill>
                  <a:schemeClr val="dk1"/>
                </a:solidFill>
              </a:rPr>
              <a:t>Log scrapping is an after thought. </a:t>
            </a:r>
            <a:endParaRPr b="1" sz="1400">
              <a:solidFill>
                <a:schemeClr val="dk1"/>
              </a:solidFill>
            </a:endParaRPr>
          </a:p>
          <a:p>
            <a:pPr indent="0" lvl="0" marL="0" rtl="0">
              <a:spcBef>
                <a:spcPts val="0"/>
              </a:spcBef>
              <a:spcAft>
                <a:spcPts val="0"/>
              </a:spcAft>
              <a:buClr>
                <a:schemeClr val="dk1"/>
              </a:buClr>
              <a:buSzPts val="1100"/>
              <a:buFont typeface="Arial"/>
              <a:buNone/>
            </a:pPr>
            <a:r>
              <a:t/>
            </a:r>
            <a:endParaRPr sz="1400">
              <a:solidFill>
                <a:schemeClr val="dk1"/>
              </a:solidFill>
            </a:endParaRPr>
          </a:p>
          <a:p>
            <a:pPr indent="0" lvl="0" marL="0" rtl="0">
              <a:spcBef>
                <a:spcPts val="0"/>
              </a:spcBef>
              <a:spcAft>
                <a:spcPts val="0"/>
              </a:spcAft>
              <a:buClr>
                <a:schemeClr val="dk1"/>
              </a:buClr>
              <a:buSzPts val="1100"/>
              <a:buFont typeface="Arial"/>
              <a:buNone/>
            </a:pPr>
            <a:r>
              <a:rPr lang="en" sz="1400">
                <a:solidFill>
                  <a:schemeClr val="dk1"/>
                </a:solidFill>
              </a:rPr>
              <a:t>In addition, the sidecars are ideally positioned to trace the flow of requests across services, when you need to drill down on performance issues or trouble shoot problems in the application. </a:t>
            </a:r>
            <a:endParaRPr sz="1400">
              <a:solidFill>
                <a:schemeClr val="dk1"/>
              </a:solidFill>
            </a:endParaRPr>
          </a:p>
          <a:p>
            <a:pPr indent="0" lvl="0" marL="0" rtl="0">
              <a:spcBef>
                <a:spcPts val="0"/>
              </a:spcBef>
              <a:spcAft>
                <a:spcPts val="0"/>
              </a:spcAft>
              <a:buClr>
                <a:schemeClr val="dk1"/>
              </a:buClr>
              <a:buSzPts val="1100"/>
              <a:buFont typeface="Arial"/>
              <a:buNone/>
            </a:pPr>
            <a:r>
              <a:t/>
            </a:r>
            <a:endParaRPr sz="1400">
              <a:solidFill>
                <a:schemeClr val="dk1"/>
              </a:solidFill>
            </a:endParaRPr>
          </a:p>
          <a:p>
            <a:pPr indent="0" lvl="0" marL="0" rtl="0">
              <a:spcBef>
                <a:spcPts val="0"/>
              </a:spcBef>
              <a:spcAft>
                <a:spcPts val="0"/>
              </a:spcAft>
              <a:buClr>
                <a:schemeClr val="dk1"/>
              </a:buClr>
              <a:buSzPts val="1100"/>
              <a:buFont typeface="Arial"/>
              <a:buNone/>
            </a:pPr>
            <a:r>
              <a:t/>
            </a:r>
            <a:endParaRPr sz="140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Shape 6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3" name="Shape 6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Shape 7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4" name="Shape 7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 name="Shape 803"/>
        <p:cNvGrpSpPr/>
        <p:nvPr/>
      </p:nvGrpSpPr>
      <p:grpSpPr>
        <a:xfrm>
          <a:off x="0" y="0"/>
          <a:ext cx="0" cy="0"/>
          <a:chOff x="0" y="0"/>
          <a:chExt cx="0" cy="0"/>
        </a:xfrm>
      </p:grpSpPr>
      <p:sp>
        <p:nvSpPr>
          <p:cNvPr id="804" name="Shape 8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5" name="Shape 8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Shape 8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1" name="Shape 8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Point of integration with infrastructure backends - allows you to extend the mesh to integrate features from your existing infrastructure</a:t>
            </a:r>
            <a:endParaRPr sz="1400"/>
          </a:p>
          <a:p>
            <a:pPr indent="-317500" lvl="1" marL="914400" rtl="0">
              <a:spcBef>
                <a:spcPts val="0"/>
              </a:spcBef>
              <a:spcAft>
                <a:spcPts val="0"/>
              </a:spcAft>
              <a:buSzPts val="1400"/>
              <a:buChar char="○"/>
            </a:pPr>
            <a:r>
              <a:rPr lang="en" sz="1400"/>
              <a:t>Facilitates platform &amp; environment mobility. Can move services around more easily within the mesh &amp; hybrid-cloud</a:t>
            </a:r>
            <a:endParaRPr sz="1400"/>
          </a:p>
          <a:p>
            <a:pPr indent="0" lvl="0" marL="0" rtl="0">
              <a:spcBef>
                <a:spcPts val="0"/>
              </a:spcBef>
              <a:spcAft>
                <a:spcPts val="0"/>
              </a:spcAft>
              <a:buNone/>
            </a:pPr>
            <a:r>
              <a:t/>
            </a:r>
            <a:endParaRPr sz="1400"/>
          </a:p>
          <a:p>
            <a:pPr indent="0" lvl="0" marL="0" rtl="0">
              <a:spcBef>
                <a:spcPts val="0"/>
              </a:spcBef>
              <a:spcAft>
                <a:spcPts val="0"/>
              </a:spcAft>
              <a:buNone/>
            </a:pPr>
            <a:r>
              <a:rPr lang="en" sz="1400"/>
              <a:t>Designed for operators to control the behavior of the mesh</a:t>
            </a:r>
            <a:endParaRPr sz="1400"/>
          </a:p>
          <a:p>
            <a:pPr indent="-317500" lvl="0" marL="457200" rtl="0">
              <a:spcBef>
                <a:spcPts val="0"/>
              </a:spcBef>
              <a:spcAft>
                <a:spcPts val="0"/>
              </a:spcAft>
              <a:buSzPts val="1400"/>
              <a:buChar char="●"/>
            </a:pPr>
            <a:r>
              <a:rPr lang="en" sz="1400"/>
              <a:t>Enable features mesh wide or on a specific service or on the relationship between two services</a:t>
            </a:r>
            <a:endParaRPr sz="1400"/>
          </a:p>
          <a:p>
            <a:pPr indent="0" lvl="0" marL="0" rtl="0">
              <a:spcBef>
                <a:spcPts val="0"/>
              </a:spcBef>
              <a:spcAft>
                <a:spcPts val="0"/>
              </a:spcAft>
              <a:buNone/>
            </a:pPr>
            <a:r>
              <a:t/>
            </a:r>
            <a:endParaRPr sz="14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Shape 8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7" name="Shape 8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Point of integration with infrastructure backends - allows you to extend the mesh to integrate features from your existing infrastructure</a:t>
            </a:r>
            <a:endParaRPr sz="1400"/>
          </a:p>
          <a:p>
            <a:pPr indent="-317500" lvl="1" marL="914400" rtl="0">
              <a:spcBef>
                <a:spcPts val="0"/>
              </a:spcBef>
              <a:spcAft>
                <a:spcPts val="0"/>
              </a:spcAft>
              <a:buSzPts val="1400"/>
              <a:buChar char="○"/>
            </a:pPr>
            <a:r>
              <a:rPr lang="en" sz="1400"/>
              <a:t>Facilitates platform &amp; environment mobility. Can move services around more easily within the mesh &amp; hybrid-cloud</a:t>
            </a:r>
            <a:endParaRPr sz="1400"/>
          </a:p>
          <a:p>
            <a:pPr indent="0" lvl="0" marL="0" rtl="0">
              <a:spcBef>
                <a:spcPts val="0"/>
              </a:spcBef>
              <a:spcAft>
                <a:spcPts val="0"/>
              </a:spcAft>
              <a:buNone/>
            </a:pPr>
            <a:r>
              <a:t/>
            </a:r>
            <a:endParaRPr sz="1400"/>
          </a:p>
          <a:p>
            <a:pPr indent="0" lvl="0" marL="0" rtl="0">
              <a:spcBef>
                <a:spcPts val="0"/>
              </a:spcBef>
              <a:spcAft>
                <a:spcPts val="0"/>
              </a:spcAft>
              <a:buNone/>
            </a:pPr>
            <a:r>
              <a:rPr lang="en" sz="1400"/>
              <a:t>Designed for operators to control the behavior of the mesh</a:t>
            </a:r>
            <a:endParaRPr sz="1400"/>
          </a:p>
          <a:p>
            <a:pPr indent="-317500" lvl="0" marL="457200" rtl="0">
              <a:spcBef>
                <a:spcPts val="0"/>
              </a:spcBef>
              <a:spcAft>
                <a:spcPts val="0"/>
              </a:spcAft>
              <a:buSzPts val="1400"/>
              <a:buChar char="●"/>
            </a:pPr>
            <a:r>
              <a:rPr lang="en" sz="1400"/>
              <a:t>Enable features mesh wide or on a specific service or on the relationship between two services</a:t>
            </a:r>
            <a:endParaRPr sz="1400"/>
          </a:p>
          <a:p>
            <a:pPr indent="0" lvl="0" marL="0" rtl="0">
              <a:spcBef>
                <a:spcPts val="0"/>
              </a:spcBef>
              <a:spcAft>
                <a:spcPts val="0"/>
              </a:spcAft>
              <a:buNone/>
            </a:pPr>
            <a:r>
              <a:t/>
            </a:r>
            <a:endParaRPr/>
          </a:p>
          <a:p>
            <a:pPr indent="0" lvl="0" marL="0" rtl="0">
              <a:spcBef>
                <a:spcPts val="0"/>
              </a:spcBef>
              <a:spcAft>
                <a:spcPts val="0"/>
              </a:spcAft>
              <a:buNone/>
            </a:pPr>
            <a:r>
              <a:rPr lang="en"/>
              <a:t>Backend Abstraction. Mixer insulates the Istio components and services within the mesh from the implementation details of individual infrastructure backends.</a:t>
            </a:r>
            <a:endParaRPr/>
          </a:p>
          <a:p>
            <a:pPr indent="0" lvl="0" marL="0" rtl="0">
              <a:spcBef>
                <a:spcPts val="0"/>
              </a:spcBef>
              <a:spcAft>
                <a:spcPts val="0"/>
              </a:spcAft>
              <a:buNone/>
            </a:pPr>
            <a:r>
              <a:t/>
            </a:r>
            <a:endParaRPr sz="14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Shape 8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4" name="Shape 8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Point of integration with infrastructure backends - allows you to extend the mesh to integrate features from your existing infrastructure</a:t>
            </a:r>
            <a:endParaRPr sz="1400"/>
          </a:p>
          <a:p>
            <a:pPr indent="-317500" lvl="1" marL="914400" rtl="0">
              <a:spcBef>
                <a:spcPts val="0"/>
              </a:spcBef>
              <a:spcAft>
                <a:spcPts val="0"/>
              </a:spcAft>
              <a:buSzPts val="1400"/>
              <a:buChar char="○"/>
            </a:pPr>
            <a:r>
              <a:rPr lang="en" sz="1400"/>
              <a:t>Facilitates platform &amp; environment mobility. Can move services around more easily within the mesh &amp; hybrid-cloud</a:t>
            </a:r>
            <a:endParaRPr sz="1400"/>
          </a:p>
          <a:p>
            <a:pPr indent="0" lvl="0" marL="0" rtl="0">
              <a:spcBef>
                <a:spcPts val="0"/>
              </a:spcBef>
              <a:spcAft>
                <a:spcPts val="0"/>
              </a:spcAft>
              <a:buNone/>
            </a:pPr>
            <a:r>
              <a:t/>
            </a:r>
            <a:endParaRPr sz="1400"/>
          </a:p>
          <a:p>
            <a:pPr indent="0" lvl="0" marL="0" rtl="0">
              <a:spcBef>
                <a:spcPts val="0"/>
              </a:spcBef>
              <a:spcAft>
                <a:spcPts val="0"/>
              </a:spcAft>
              <a:buNone/>
            </a:pPr>
            <a:r>
              <a:rPr lang="en" sz="1400"/>
              <a:t>Designed for operators to control the behavior of the mesh</a:t>
            </a:r>
            <a:endParaRPr sz="1400"/>
          </a:p>
          <a:p>
            <a:pPr indent="-317500" lvl="0" marL="457200" rtl="0">
              <a:spcBef>
                <a:spcPts val="0"/>
              </a:spcBef>
              <a:spcAft>
                <a:spcPts val="0"/>
              </a:spcAft>
              <a:buSzPts val="1400"/>
              <a:buChar char="●"/>
            </a:pPr>
            <a:r>
              <a:rPr lang="en" sz="1400"/>
              <a:t>Enable features mesh wide or on a specific service or on the relationship between two services</a:t>
            </a:r>
            <a:endParaRPr sz="1400"/>
          </a:p>
          <a:p>
            <a:pPr indent="0" lvl="0" marL="0" rtl="0">
              <a:spcBef>
                <a:spcPts val="0"/>
              </a:spcBef>
              <a:spcAft>
                <a:spcPts val="0"/>
              </a:spcAft>
              <a:buNone/>
            </a:pPr>
            <a:r>
              <a:t/>
            </a:r>
            <a:endParaRPr/>
          </a:p>
          <a:p>
            <a:pPr indent="0" lvl="0" marL="0" rtl="0">
              <a:spcBef>
                <a:spcPts val="0"/>
              </a:spcBef>
              <a:spcAft>
                <a:spcPts val="0"/>
              </a:spcAft>
              <a:buNone/>
            </a:pPr>
            <a:r>
              <a:rPr lang="en"/>
              <a:t>Backend Abstraction. Mixer insulates the Istio components and services within the mesh from the implementation details of individual infrastructure backends.</a:t>
            </a:r>
            <a:endParaRPr/>
          </a:p>
          <a:p>
            <a:pPr indent="0" lvl="0" marL="0" rtl="0">
              <a:spcBef>
                <a:spcPts val="0"/>
              </a:spcBef>
              <a:spcAft>
                <a:spcPts val="0"/>
              </a:spcAft>
              <a:buNone/>
            </a:pPr>
            <a:r>
              <a:t/>
            </a:r>
            <a:endParaRPr sz="14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Shape 8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1" name="Shape 8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Fairly self-explanatory</a:t>
            </a:r>
            <a:endParaRPr sz="1400"/>
          </a:p>
          <a:p>
            <a:pPr indent="0" lvl="0" marL="0" rtl="0">
              <a:spcBef>
                <a:spcPts val="0"/>
              </a:spcBef>
              <a:spcAft>
                <a:spcPts val="0"/>
              </a:spcAft>
              <a:buNone/>
            </a:pPr>
            <a:r>
              <a:t/>
            </a:r>
            <a:endParaRPr sz="1400"/>
          </a:p>
          <a:p>
            <a:pPr indent="0" lvl="0" marL="0" rtl="0">
              <a:spcBef>
                <a:spcPts val="0"/>
              </a:spcBef>
              <a:spcAft>
                <a:spcPts val="0"/>
              </a:spcAft>
              <a:buNone/>
            </a:pPr>
            <a:r>
              <a:rPr lang="en" sz="1400"/>
              <a:t>Lead in to attributes as the underpinning.</a:t>
            </a:r>
            <a:endParaRPr sz="1400"/>
          </a:p>
          <a:p>
            <a:pPr indent="0" lvl="0" marL="0" rtl="0">
              <a:spcBef>
                <a:spcPts val="0"/>
              </a:spcBef>
              <a:spcAft>
                <a:spcPts val="0"/>
              </a:spcAft>
              <a:buNone/>
            </a:pPr>
            <a:r>
              <a:t/>
            </a:r>
            <a:endParaRPr sz="1400"/>
          </a:p>
          <a:p>
            <a:pPr indent="0" lvl="0" marL="0" rtl="0">
              <a:spcBef>
                <a:spcPts val="0"/>
              </a:spcBef>
              <a:spcAft>
                <a:spcPts val="0"/>
              </a:spcAft>
              <a:buNone/>
            </a:pPr>
            <a:r>
              <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Shape 8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4" name="Shape 8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Everything is built off a vocabulary that describes behaviors that occur within the mesh</a:t>
            </a:r>
            <a:endParaRPr sz="1400"/>
          </a:p>
          <a:p>
            <a:pPr indent="-317500" lvl="0" marL="457200" rtl="0">
              <a:spcBef>
                <a:spcPts val="0"/>
              </a:spcBef>
              <a:spcAft>
                <a:spcPts val="0"/>
              </a:spcAft>
              <a:buSzPts val="1400"/>
              <a:buChar char="●"/>
            </a:pPr>
            <a:r>
              <a:rPr lang="en" sz="1400"/>
              <a:t>HTTP request, connection creation etc.</a:t>
            </a:r>
            <a:endParaRPr sz="1400"/>
          </a:p>
          <a:p>
            <a:pPr indent="0" lvl="0" marL="0" rtl="0">
              <a:spcBef>
                <a:spcPts val="0"/>
              </a:spcBef>
              <a:spcAft>
                <a:spcPts val="0"/>
              </a:spcAft>
              <a:buNone/>
            </a:pPr>
            <a:r>
              <a:t/>
            </a:r>
            <a:endParaRPr sz="1400"/>
          </a:p>
          <a:p>
            <a:pPr indent="0" lvl="0" marL="0" rtl="0">
              <a:spcBef>
                <a:spcPts val="0"/>
              </a:spcBef>
              <a:spcAft>
                <a:spcPts val="0"/>
              </a:spcAft>
              <a:buNone/>
            </a:pPr>
            <a:r>
              <a:rPr lang="en" sz="1400"/>
              <a:t>Because we inject proxies at both the origin and the destination of traffic we have a lot of information available that can be used to drive operational policy</a:t>
            </a:r>
            <a:endParaRPr sz="1400"/>
          </a:p>
          <a:p>
            <a:pPr indent="0" lvl="0" marL="0" rtl="0">
              <a:spcBef>
                <a:spcPts val="0"/>
              </a:spcBef>
              <a:spcAft>
                <a:spcPts val="0"/>
              </a:spcAft>
              <a:buNone/>
            </a:pPr>
            <a:r>
              <a:t/>
            </a:r>
            <a:endParaRPr sz="1400"/>
          </a:p>
          <a:p>
            <a:pPr indent="0" lvl="0" marL="0" rtl="0">
              <a:spcBef>
                <a:spcPts val="0"/>
              </a:spcBef>
              <a:spcAft>
                <a:spcPts val="0"/>
              </a:spcAft>
              <a:buNone/>
            </a:pPr>
            <a:r>
              <a:t/>
            </a:r>
            <a:endParaRPr sz="1400"/>
          </a:p>
          <a:p>
            <a:pPr indent="0" lvl="0" marL="0" rtl="0">
              <a:spcBef>
                <a:spcPts val="0"/>
              </a:spcBef>
              <a:spcAft>
                <a:spcPts val="0"/>
              </a:spcAft>
              <a:buNone/>
            </a:pPr>
            <a:r>
              <a:rPr lang="en" sz="1400"/>
              <a:t>From the example</a:t>
            </a:r>
            <a:endParaRPr sz="1400"/>
          </a:p>
          <a:p>
            <a:pPr indent="-317500" lvl="0" marL="457200" rtl="0">
              <a:spcBef>
                <a:spcPts val="0"/>
              </a:spcBef>
              <a:spcAft>
                <a:spcPts val="0"/>
              </a:spcAft>
              <a:buSzPts val="1400"/>
              <a:buChar char="●"/>
            </a:pPr>
            <a:r>
              <a:rPr lang="en" sz="1400"/>
              <a:t>The name of the addressed service - typical stuff</a:t>
            </a:r>
            <a:endParaRPr sz="1400"/>
          </a:p>
          <a:p>
            <a:pPr indent="-317500" lvl="0" marL="457200" rtl="0">
              <a:spcBef>
                <a:spcPts val="0"/>
              </a:spcBef>
              <a:spcAft>
                <a:spcPts val="0"/>
              </a:spcAft>
              <a:buSzPts val="1400"/>
              <a:buChar char="●"/>
            </a:pPr>
            <a:r>
              <a:rPr lang="en" sz="1400"/>
              <a:t>Details about the payload - again pretty normal</a:t>
            </a:r>
            <a:endParaRPr sz="1400"/>
          </a:p>
          <a:p>
            <a:pPr indent="-317500" lvl="0" marL="457200" rtl="0">
              <a:spcBef>
                <a:spcPts val="0"/>
              </a:spcBef>
              <a:spcAft>
                <a:spcPts val="0"/>
              </a:spcAft>
              <a:buSzPts val="1400"/>
              <a:buChar char="●"/>
            </a:pPr>
            <a:r>
              <a:rPr lang="en" sz="1400"/>
              <a:t>Source.user - </a:t>
            </a:r>
            <a:r>
              <a:rPr b="1" lang="en" sz="1400"/>
              <a:t>from Istio auth </a:t>
            </a:r>
            <a:endParaRPr b="1" sz="1400"/>
          </a:p>
          <a:p>
            <a:pPr indent="-317500" lvl="1" marL="914400" rtl="0">
              <a:spcBef>
                <a:spcPts val="0"/>
              </a:spcBef>
              <a:spcAft>
                <a:spcPts val="0"/>
              </a:spcAft>
              <a:buSzPts val="1400"/>
              <a:buChar char="○"/>
            </a:pPr>
            <a:r>
              <a:rPr lang="en" sz="1400"/>
              <a:t>Drive </a:t>
            </a:r>
            <a:r>
              <a:rPr b="1" lang="en" sz="1400"/>
              <a:t>ACLs</a:t>
            </a:r>
            <a:r>
              <a:rPr lang="en" sz="1400"/>
              <a:t> based onthis</a:t>
            </a:r>
            <a:endParaRPr sz="1400"/>
          </a:p>
          <a:p>
            <a:pPr indent="-317500" lvl="0" marL="457200" rtl="0">
              <a:spcBef>
                <a:spcPts val="0"/>
              </a:spcBef>
              <a:spcAft>
                <a:spcPts val="0"/>
              </a:spcAft>
              <a:buSzPts val="1400"/>
              <a:buChar char="●"/>
            </a:pPr>
            <a:r>
              <a:rPr lang="en" sz="1400"/>
              <a:t>api.operation ? Example of customization</a:t>
            </a:r>
            <a:endParaRPr sz="1400"/>
          </a:p>
          <a:p>
            <a:pPr indent="-317500" lvl="1" marL="914400" rtl="0">
              <a:spcBef>
                <a:spcPts val="0"/>
              </a:spcBef>
              <a:spcAft>
                <a:spcPts val="0"/>
              </a:spcAft>
              <a:buSzPts val="1400"/>
              <a:buChar char="○"/>
            </a:pPr>
            <a:r>
              <a:rPr lang="en" sz="1400"/>
              <a:t>Hypothetical </a:t>
            </a:r>
            <a:r>
              <a:rPr b="1" lang="en" sz="1400"/>
              <a:t>classifier of traffic</a:t>
            </a:r>
            <a:r>
              <a:rPr lang="en" sz="1400"/>
              <a:t> based on OpenAPI</a:t>
            </a:r>
            <a:endParaRPr sz="1400"/>
          </a:p>
          <a:p>
            <a:pPr indent="0" lvl="0" marL="0" rtl="0">
              <a:spcBef>
                <a:spcPts val="0"/>
              </a:spcBef>
              <a:spcAft>
                <a:spcPts val="0"/>
              </a:spcAft>
              <a:buNone/>
            </a:pPr>
            <a:r>
              <a:t/>
            </a:r>
            <a:endParaRPr sz="1400"/>
          </a:p>
          <a:p>
            <a:pPr indent="0" lvl="0" marL="0" rtl="0">
              <a:spcBef>
                <a:spcPts val="0"/>
              </a:spcBef>
              <a:spcAft>
                <a:spcPts val="0"/>
              </a:spcAft>
              <a:buNone/>
            </a:pPr>
            <a:r>
              <a:rPr lang="en" sz="1400"/>
              <a:t>Goal is to have Envoy produce these extremely efficiently, Mixer provides an execution pipeline that operates on a context of attributes.</a:t>
            </a:r>
            <a:endParaRPr sz="14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Shape 8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0" name="Shape 8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Examples of extensibility</a:t>
            </a:r>
            <a:endParaRPr sz="1400"/>
          </a:p>
          <a:p>
            <a:pPr indent="-317500" lvl="0" marL="457200" rtl="0">
              <a:spcBef>
                <a:spcPts val="0"/>
              </a:spcBef>
              <a:spcAft>
                <a:spcPts val="0"/>
              </a:spcAft>
              <a:buSzPts val="1400"/>
              <a:buChar char="●"/>
            </a:pPr>
            <a:r>
              <a:rPr lang="en" sz="1400"/>
              <a:t>Classifier for OpenAPI traffic - produce attributes to label traffic with operation ids</a:t>
            </a:r>
            <a:endParaRPr sz="1400"/>
          </a:p>
          <a:p>
            <a:pPr indent="-317500" lvl="0" marL="457200" rtl="0">
              <a:spcBef>
                <a:spcPts val="0"/>
              </a:spcBef>
              <a:spcAft>
                <a:spcPts val="0"/>
              </a:spcAft>
              <a:buSzPts val="1400"/>
              <a:buChar char="●"/>
            </a:pPr>
            <a:r>
              <a:rPr lang="en" sz="1400"/>
              <a:t>Additional metadata about principals - extracted from internal auth system</a:t>
            </a:r>
            <a:endParaRPr sz="1400"/>
          </a:p>
          <a:p>
            <a:pPr indent="0" lvl="0" marL="0" rtl="0">
              <a:spcBef>
                <a:spcPts val="0"/>
              </a:spcBef>
              <a:spcAft>
                <a:spcPts val="0"/>
              </a:spcAft>
              <a:buNone/>
            </a:pPr>
            <a:r>
              <a:t/>
            </a:r>
            <a:endParaRPr sz="1400"/>
          </a:p>
          <a:p>
            <a:pPr indent="0" lvl="0" marL="0" rtl="0">
              <a:spcBef>
                <a:spcPts val="0"/>
              </a:spcBef>
              <a:spcAft>
                <a:spcPts val="0"/>
              </a:spcAft>
              <a:buNone/>
            </a:pPr>
            <a:r>
              <a:t/>
            </a:r>
            <a:endParaRPr sz="1400"/>
          </a:p>
          <a:p>
            <a:pPr indent="0" lvl="0" marL="0" rtl="0">
              <a:spcBef>
                <a:spcPts val="0"/>
              </a:spcBef>
              <a:spcAft>
                <a:spcPts val="0"/>
              </a:spcAft>
              <a:buNone/>
            </a:pPr>
            <a:r>
              <a:rPr lang="en" sz="1400"/>
              <a:t>Expand on why </a:t>
            </a:r>
            <a:r>
              <a:rPr b="1" lang="en" sz="1400"/>
              <a:t>services </a:t>
            </a:r>
            <a:r>
              <a:rPr lang="en" sz="1400"/>
              <a:t>would produce attributes</a:t>
            </a:r>
            <a:endParaRPr sz="1400"/>
          </a:p>
          <a:p>
            <a:pPr indent="-317500" lvl="0" marL="457200" rtl="0">
              <a:spcBef>
                <a:spcPts val="0"/>
              </a:spcBef>
              <a:spcAft>
                <a:spcPts val="0"/>
              </a:spcAft>
              <a:buSzPts val="1400"/>
              <a:buChar char="●"/>
            </a:pPr>
            <a:r>
              <a:rPr b="1" lang="en" sz="1400"/>
              <a:t>Resource consumption</a:t>
            </a:r>
            <a:r>
              <a:rPr lang="en" sz="1400"/>
              <a:t> in storage or compute jobs - enforce </a:t>
            </a:r>
            <a:r>
              <a:rPr b="1" lang="en" sz="1400"/>
              <a:t>quotas</a:t>
            </a:r>
            <a:endParaRPr b="1" sz="1400"/>
          </a:p>
          <a:p>
            <a:pPr indent="0" lvl="0" marL="0" rtl="0">
              <a:spcBef>
                <a:spcPts val="0"/>
              </a:spcBef>
              <a:spcAft>
                <a:spcPts val="0"/>
              </a:spcAft>
              <a:buNone/>
            </a:pPr>
            <a:r>
              <a:t/>
            </a:r>
            <a:endParaRPr b="1" sz="1400"/>
          </a:p>
          <a:p>
            <a:pPr indent="0" lvl="0" marL="0" rtl="0">
              <a:spcBef>
                <a:spcPts val="0"/>
              </a:spcBef>
              <a:spcAft>
                <a:spcPts val="0"/>
              </a:spcAft>
              <a:buNone/>
            </a:pPr>
            <a:r>
              <a:rPr lang="en" sz="1400"/>
              <a:t>Most of what you’ll be doing in configuring Istio is defining a </a:t>
            </a:r>
            <a:r>
              <a:rPr b="1" lang="en" sz="1400"/>
              <a:t>mapping</a:t>
            </a:r>
            <a:r>
              <a:rPr lang="en" sz="1400"/>
              <a:t> between the attributes being produced in the mesh and the </a:t>
            </a:r>
            <a:r>
              <a:rPr b="1" lang="en" sz="1400"/>
              <a:t>operational behaviors</a:t>
            </a:r>
            <a:r>
              <a:rPr lang="en" sz="1400"/>
              <a:t> you want to enforce.</a:t>
            </a:r>
            <a:endParaRPr sz="1400"/>
          </a:p>
          <a:p>
            <a:pPr indent="0" lvl="0" marL="0" rtl="0">
              <a:spcBef>
                <a:spcPts val="0"/>
              </a:spcBef>
              <a:spcAft>
                <a:spcPts val="0"/>
              </a:spcAft>
              <a:buNone/>
            </a:pPr>
            <a:r>
              <a:t/>
            </a:r>
            <a:endParaRPr sz="1400"/>
          </a:p>
          <a:p>
            <a:pPr indent="0" lvl="0" marL="0" rtl="0">
              <a:spcBef>
                <a:spcPts val="0"/>
              </a:spcBef>
              <a:spcAft>
                <a:spcPts val="0"/>
              </a:spcAft>
              <a:buNone/>
            </a:pPr>
            <a:r>
              <a:rPr lang="en" sz="1400"/>
              <a:t>Basis for future </a:t>
            </a:r>
            <a:r>
              <a:rPr b="1" lang="en" sz="1400"/>
              <a:t>policy language </a:t>
            </a:r>
            <a:r>
              <a:rPr lang="en" sz="1400"/>
              <a:t>work</a:t>
            </a:r>
            <a:endParaRPr sz="14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Shape 8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6" name="Shape 8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u="sng">
                <a:solidFill>
                  <a:schemeClr val="hlink"/>
                </a:solidFill>
                <a:hlinkClick r:id="rId2"/>
              </a:rPr>
              <a:t>https://istio.io/blog/2017/mixer-spof-myth.html</a:t>
            </a:r>
            <a:endParaRPr/>
          </a:p>
          <a:p>
            <a:pPr indent="0" lvl="0" marL="0" rtl="0">
              <a:spcBef>
                <a:spcPts val="0"/>
              </a:spcBef>
              <a:spcAft>
                <a:spcPts val="0"/>
              </a:spcAft>
              <a:buNone/>
            </a:pPr>
            <a:r>
              <a:t/>
            </a:r>
            <a:endParaRPr/>
          </a:p>
          <a:p>
            <a:pPr indent="0" lvl="0" marL="0" rtl="0">
              <a:spcBef>
                <a:spcPts val="0"/>
              </a:spcBef>
              <a:spcAft>
                <a:spcPts val="0"/>
              </a:spcAft>
              <a:buNone/>
            </a:pPr>
            <a:r>
              <a:rPr lang="en" sz="1200">
                <a:solidFill>
                  <a:srgbClr val="535F61"/>
                </a:solidFill>
                <a:highlight>
                  <a:srgbClr val="FFFFFF"/>
                </a:highlight>
                <a:latin typeface="Roboto"/>
                <a:ea typeface="Roboto"/>
                <a:cs typeface="Roboto"/>
                <a:sym typeface="Roboto"/>
              </a:rPr>
              <a:t>The Envoy sidecar logically calls Mixer before each request to perform precondition checks, and after each request to report telemetry. The sidecar has local caching such that a relatively large percentage of precondition checks can be performed from cache. Additionally, the sidecar buffers outgoing telemetry such that it only actually needs to call Mixer once for every several thousands requests. Whereas precondition checks are synchronous to request processing, telemetry reports are done asynchronously with a fire-and-forget pattern.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Shape 8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3" name="Shape 8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Shape 868"/>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869" name="Shape 8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Shape 8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5" name="Shape 8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Roboto Medium"/>
                <a:ea typeface="Roboto Medium"/>
                <a:cs typeface="Roboto Medium"/>
                <a:sym typeface="Roboto Medium"/>
              </a:rPr>
              <a:t>Traffic control is decoupled from infrastructure scaling</a:t>
            </a:r>
            <a:r>
              <a:rPr lang="en" sz="1000">
                <a:latin typeface="Roboto"/>
                <a:ea typeface="Roboto"/>
                <a:cs typeface="Roboto"/>
                <a:sym typeface="Roboto"/>
              </a:rPr>
              <a:t> - i.e., the proportion of traffic routed to a version is independent of number of instances supporting the version</a:t>
            </a:r>
            <a:endParaRPr sz="1000">
              <a:latin typeface="Roboto"/>
              <a:ea typeface="Roboto"/>
              <a:cs typeface="Roboto"/>
              <a:sym typeface="Roboto"/>
            </a:endParaRPr>
          </a:p>
          <a:p>
            <a:pPr indent="0" lvl="0" marL="0" rtl="0">
              <a:spcBef>
                <a:spcPts val="0"/>
              </a:spcBef>
              <a:spcAft>
                <a:spcPts val="0"/>
              </a:spcAft>
              <a:buNone/>
            </a:pPr>
            <a:r>
              <a:t/>
            </a:r>
            <a:endParaRPr sz="1400"/>
          </a:p>
          <a:p>
            <a:pPr indent="0" lvl="0" marL="0" rtl="0">
              <a:spcBef>
                <a:spcPts val="0"/>
              </a:spcBef>
              <a:spcAft>
                <a:spcPts val="0"/>
              </a:spcAft>
              <a:buNone/>
            </a:pPr>
            <a:r>
              <a:rPr lang="en" sz="1400"/>
              <a:t>You can program these traffic routing rules using istio on the fly using simple rules as shown in the slide. These rules get translated into low level Envoy configs. Envoy periodically fetches configs from the manager and updates its internal routing table. There are no hot restarts, no impact to existing traffic. </a:t>
            </a:r>
            <a:endParaRPr sz="1400"/>
          </a:p>
          <a:p>
            <a:pPr indent="0" lvl="0" marL="0" rtl="0">
              <a:spcBef>
                <a:spcPts val="0"/>
              </a:spcBef>
              <a:spcAft>
                <a:spcPts val="0"/>
              </a:spcAft>
              <a:buNone/>
            </a:pPr>
            <a:r>
              <a:t/>
            </a:r>
            <a:endParaRPr sz="1400"/>
          </a:p>
          <a:p>
            <a:pPr indent="0" lvl="0" marL="0" rtl="0">
              <a:spcBef>
                <a:spcPts val="0"/>
              </a:spcBef>
              <a:spcAft>
                <a:spcPts val="0"/>
              </a:spcAft>
              <a:buNone/>
            </a:pPr>
            <a:r>
              <a:rPr lang="en" sz="1400"/>
              <a:t>We call this tag based routing. </a:t>
            </a:r>
            <a:endParaRPr sz="14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5" name="Shape 915"/>
        <p:cNvGrpSpPr/>
        <p:nvPr/>
      </p:nvGrpSpPr>
      <p:grpSpPr>
        <a:xfrm>
          <a:off x="0" y="0"/>
          <a:ext cx="0" cy="0"/>
          <a:chOff x="0" y="0"/>
          <a:chExt cx="0" cy="0"/>
        </a:xfrm>
      </p:grpSpPr>
      <p:sp>
        <p:nvSpPr>
          <p:cNvPr id="916" name="Shape 9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7" name="Shape 9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Roboto Medium"/>
                <a:ea typeface="Roboto Medium"/>
                <a:cs typeface="Roboto Medium"/>
                <a:sym typeface="Roboto Medium"/>
              </a:rPr>
              <a:t>Content-based traffic steering - </a:t>
            </a:r>
            <a:r>
              <a:rPr lang="en" sz="1000">
                <a:latin typeface="Roboto"/>
                <a:ea typeface="Roboto"/>
                <a:cs typeface="Roboto"/>
                <a:sym typeface="Roboto"/>
              </a:rPr>
              <a:t>The content of a request can be used to determine the destination of a request</a:t>
            </a:r>
            <a:endParaRPr sz="1000">
              <a:latin typeface="Roboto"/>
              <a:ea typeface="Roboto"/>
              <a:cs typeface="Roboto"/>
              <a:sym typeface="Roboto"/>
            </a:endParaRPr>
          </a:p>
          <a:p>
            <a:pPr indent="0" lvl="0" marL="0" rtl="0">
              <a:spcBef>
                <a:spcPts val="0"/>
              </a:spcBef>
              <a:spcAft>
                <a:spcPts val="0"/>
              </a:spcAft>
              <a:buNone/>
            </a:pPr>
            <a:r>
              <a:t/>
            </a:r>
            <a:endParaRPr sz="1400"/>
          </a:p>
          <a:p>
            <a:pPr indent="0" lvl="0" marL="0" rtl="0">
              <a:spcBef>
                <a:spcPts val="0"/>
              </a:spcBef>
              <a:spcAft>
                <a:spcPts val="0"/>
              </a:spcAft>
              <a:buNone/>
            </a:pPr>
            <a:r>
              <a:rPr lang="en" sz="1400"/>
              <a:t>Another way to route requests is the age old method. Look at the contents of a request and route it to a specific set of instances. This opens up all sorts of possibilities. For a user facing service, you could route a portion of mobile traffic from a particular device, say an iPhone, to a specific version of the service. For internal services, callers would have the ability to explicitly request a particular version of the service. In fact, Verizon is using this particular technique in production today. </a:t>
            </a:r>
            <a:endParaRPr sz="140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5" name="Shape 965"/>
        <p:cNvGrpSpPr/>
        <p:nvPr/>
      </p:nvGrpSpPr>
      <p:grpSpPr>
        <a:xfrm>
          <a:off x="0" y="0"/>
          <a:ext cx="0" cy="0"/>
          <a:chOff x="0" y="0"/>
          <a:chExt cx="0" cy="0"/>
        </a:xfrm>
      </p:grpSpPr>
      <p:sp>
        <p:nvSpPr>
          <p:cNvPr id="966" name="Shape 9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7" name="Shape 9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2" name="Shape 972"/>
        <p:cNvGrpSpPr/>
        <p:nvPr/>
      </p:nvGrpSpPr>
      <p:grpSpPr>
        <a:xfrm>
          <a:off x="0" y="0"/>
          <a:ext cx="0" cy="0"/>
          <a:chOff x="0" y="0"/>
          <a:chExt cx="0" cy="0"/>
        </a:xfrm>
      </p:grpSpPr>
      <p:sp>
        <p:nvSpPr>
          <p:cNvPr id="973" name="Shape 9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4" name="Shape 9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9" name="Shape 979"/>
        <p:cNvGrpSpPr/>
        <p:nvPr/>
      </p:nvGrpSpPr>
      <p:grpSpPr>
        <a:xfrm>
          <a:off x="0" y="0"/>
          <a:ext cx="0" cy="0"/>
          <a:chOff x="0" y="0"/>
          <a:chExt cx="0" cy="0"/>
        </a:xfrm>
      </p:grpSpPr>
      <p:sp>
        <p:nvSpPr>
          <p:cNvPr id="980" name="Shape 9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1" name="Shape 9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Shape 986"/>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987" name="Shape 9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Shape 9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3" name="Shape 9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time-outs are a very useful tool, and they are a double-edged sword if you are not careful, they are an important tool in the toolbox to make sure that the system stays stable. Maybe you want to, you know, try to read from a remote service, if the read fails in a certain unit of time, I can read out of a cache or data structure and still serve content to the user.</a:t>
            </a:r>
            <a:endParaRPr/>
          </a:p>
          <a:p>
            <a:pPr indent="0" lvl="0" marL="0" rtl="0">
              <a:spcBef>
                <a:spcPts val="0"/>
              </a:spcBef>
              <a:spcAft>
                <a:spcPts val="0"/>
              </a:spcAft>
              <a:buClr>
                <a:schemeClr val="dk1"/>
              </a:buClr>
              <a:buSzPts val="1100"/>
              <a:buFont typeface="Arial"/>
              <a:buNone/>
            </a:pPr>
            <a:r>
              <a:rPr lang="en"/>
              <a:t>						</a:t>
            </a:r>
            <a:endParaRPr/>
          </a:p>
          <a:p>
            <a:pPr indent="0" lvl="0" marL="0" rtl="0">
              <a:spcBef>
                <a:spcPts val="0"/>
              </a:spcBef>
              <a:spcAft>
                <a:spcPts val="0"/>
              </a:spcAft>
              <a:buClr>
                <a:schemeClr val="dk1"/>
              </a:buClr>
              <a:buSzPts val="1100"/>
              <a:buFont typeface="Arial"/>
              <a:buNone/>
            </a:pPr>
            <a:r>
              <a:rPr lang="en"/>
              <a:t>So time-outs do things that help you like that. And re-tries are on the sharp end of the timeout world, you are cascading outages, that is another example of accidental attacks. So circuit breakers, health checking, and maybe your application is big enough to span many regions and you want to make sure that it routes traffic appropriately when bad things happen.</a:t>
            </a:r>
            <a:endParaRPr/>
          </a:p>
          <a:p>
            <a:pPr indent="0" lvl="0" marL="0" rtl="0">
              <a:spcBef>
                <a:spcPts val="0"/>
              </a:spcBef>
              <a:spcAft>
                <a:spcPts val="0"/>
              </a:spcAft>
              <a:buNone/>
            </a:pPr>
            <a:r>
              <a:t/>
            </a:r>
            <a:endParaRPr/>
          </a:p>
          <a:p>
            <a:pPr indent="0" lvl="0" marL="0" rtl="0">
              <a:spcBef>
                <a:spcPts val="0"/>
              </a:spcBef>
              <a:spcAft>
                <a:spcPts val="0"/>
              </a:spcAft>
              <a:buNone/>
            </a:pPr>
            <a:r>
              <a:rPr lang="en" sz="1400"/>
              <a:t>In our experience working with a diverse set of clients, 95% of them are happy with an out of process sidecar implementing all the resiliency features such as circuit breakers instead of having to build them into the application code.</a:t>
            </a:r>
            <a:endParaRPr sz="1400"/>
          </a:p>
          <a:p>
            <a:pPr indent="0" lvl="0" marL="0" rtl="0">
              <a:spcBef>
                <a:spcPts val="0"/>
              </a:spcBef>
              <a:spcAft>
                <a:spcPts val="0"/>
              </a:spcAft>
              <a:buNone/>
            </a:pPr>
            <a:r>
              <a:t/>
            </a:r>
            <a:endParaRPr sz="1400"/>
          </a:p>
          <a:p>
            <a:pPr indent="0" lvl="0" marL="0" rtl="0">
              <a:spcBef>
                <a:spcPts val="0"/>
              </a:spcBef>
              <a:spcAft>
                <a:spcPts val="0"/>
              </a:spcAft>
              <a:buNone/>
            </a:pPr>
            <a:r>
              <a:rPr lang="en" sz="1400"/>
              <a:t>Secondly, in most of the cases, there is a fair amount of</a:t>
            </a:r>
            <a:r>
              <a:rPr b="1" lang="en" sz="1400"/>
              <a:t> parameter tweaking</a:t>
            </a:r>
            <a:r>
              <a:rPr lang="en" sz="1400"/>
              <a:t> - e.g., making sure that timeouts across services are not too tight or ensuring that a circuit doesn’t open too early.</a:t>
            </a:r>
            <a:endParaRPr sz="1400"/>
          </a:p>
          <a:p>
            <a:pPr indent="0" lvl="0" marL="0" rtl="0">
              <a:spcBef>
                <a:spcPts val="0"/>
              </a:spcBef>
              <a:spcAft>
                <a:spcPts val="0"/>
              </a:spcAft>
              <a:buNone/>
            </a:pPr>
            <a:r>
              <a:t/>
            </a:r>
            <a:endParaRPr sz="1400"/>
          </a:p>
          <a:p>
            <a:pPr indent="0" lvl="0" marL="0" rtl="0">
              <a:spcBef>
                <a:spcPts val="0"/>
              </a:spcBef>
              <a:spcAft>
                <a:spcPts val="0"/>
              </a:spcAft>
              <a:buNone/>
            </a:pPr>
            <a:r>
              <a:rPr lang="en" sz="1400"/>
              <a:t>Istio provides </a:t>
            </a:r>
            <a:r>
              <a:rPr b="1" lang="en" sz="1400"/>
              <a:t>dynamically configurable</a:t>
            </a:r>
            <a:r>
              <a:rPr lang="en" sz="1400"/>
              <a:t> resilience features that you can tweak at runtime, *in production*.</a:t>
            </a:r>
            <a:endParaRPr sz="1400"/>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8" name="Shape 998"/>
        <p:cNvGrpSpPr/>
        <p:nvPr/>
      </p:nvGrpSpPr>
      <p:grpSpPr>
        <a:xfrm>
          <a:off x="0" y="0"/>
          <a:ext cx="0" cy="0"/>
          <a:chOff x="0" y="0"/>
          <a:chExt cx="0" cy="0"/>
        </a:xfrm>
      </p:grpSpPr>
      <p:sp>
        <p:nvSpPr>
          <p:cNvPr id="999" name="Shape 9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0" name="Shape 10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In our experience working with a diverse set of clients, 95% of them are happy with an out of process sidecar implementing all the resiliency features such as circuit breakers instead of having to build them into the application code.</a:t>
            </a:r>
            <a:endParaRPr sz="1400"/>
          </a:p>
          <a:p>
            <a:pPr indent="0" lvl="0" marL="0" rtl="0">
              <a:spcBef>
                <a:spcPts val="0"/>
              </a:spcBef>
              <a:spcAft>
                <a:spcPts val="0"/>
              </a:spcAft>
              <a:buNone/>
            </a:pPr>
            <a:r>
              <a:t/>
            </a:r>
            <a:endParaRPr sz="1400"/>
          </a:p>
          <a:p>
            <a:pPr indent="0" lvl="0" marL="0" rtl="0">
              <a:spcBef>
                <a:spcPts val="0"/>
              </a:spcBef>
              <a:spcAft>
                <a:spcPts val="0"/>
              </a:spcAft>
              <a:buNone/>
            </a:pPr>
            <a:r>
              <a:rPr lang="en" sz="1400"/>
              <a:t>Secondly, in most of the cases, there is a fair amount of</a:t>
            </a:r>
            <a:r>
              <a:rPr b="1" lang="en" sz="1400"/>
              <a:t> parameter tweaking</a:t>
            </a:r>
            <a:r>
              <a:rPr lang="en" sz="1400"/>
              <a:t> - e.g., making sure that timeouts across services are not too tight or ensuring that a circuit doesn’t open too early.</a:t>
            </a:r>
            <a:endParaRPr sz="1400"/>
          </a:p>
          <a:p>
            <a:pPr indent="0" lvl="0" marL="0" rtl="0">
              <a:spcBef>
                <a:spcPts val="0"/>
              </a:spcBef>
              <a:spcAft>
                <a:spcPts val="0"/>
              </a:spcAft>
              <a:buNone/>
            </a:pPr>
            <a:r>
              <a:t/>
            </a:r>
            <a:endParaRPr sz="1400"/>
          </a:p>
          <a:p>
            <a:pPr indent="0" lvl="0" marL="0" rtl="0">
              <a:spcBef>
                <a:spcPts val="0"/>
              </a:spcBef>
              <a:spcAft>
                <a:spcPts val="0"/>
              </a:spcAft>
              <a:buNone/>
            </a:pPr>
            <a:r>
              <a:rPr lang="en" sz="1400"/>
              <a:t>Istio provides </a:t>
            </a:r>
            <a:r>
              <a:rPr b="1" lang="en" sz="1400"/>
              <a:t>dynamically configurable</a:t>
            </a:r>
            <a:r>
              <a:rPr lang="en" sz="1400"/>
              <a:t> resilience features that you can tweak at runtime, *in production*.</a:t>
            </a:r>
            <a:endParaRPr sz="1400"/>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4" name="Shape 1004"/>
        <p:cNvGrpSpPr/>
        <p:nvPr/>
      </p:nvGrpSpPr>
      <p:grpSpPr>
        <a:xfrm>
          <a:off x="0" y="0"/>
          <a:ext cx="0" cy="0"/>
          <a:chOff x="0" y="0"/>
          <a:chExt cx="0" cy="0"/>
        </a:xfrm>
      </p:grpSpPr>
      <p:sp>
        <p:nvSpPr>
          <p:cNvPr id="1005" name="Shape 10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6" name="Shape 10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In our experience working with a diverse set of clients, 95% of them are happy with an out of process sidecar implementing all the resiliency features such as circuit breakers instead of having to build them into the application code.</a:t>
            </a:r>
            <a:endParaRPr sz="1400"/>
          </a:p>
          <a:p>
            <a:pPr indent="0" lvl="0" marL="0" rtl="0">
              <a:spcBef>
                <a:spcPts val="0"/>
              </a:spcBef>
              <a:spcAft>
                <a:spcPts val="0"/>
              </a:spcAft>
              <a:buNone/>
            </a:pPr>
            <a:r>
              <a:t/>
            </a:r>
            <a:endParaRPr sz="1400"/>
          </a:p>
          <a:p>
            <a:pPr indent="0" lvl="0" marL="0" rtl="0">
              <a:spcBef>
                <a:spcPts val="0"/>
              </a:spcBef>
              <a:spcAft>
                <a:spcPts val="0"/>
              </a:spcAft>
              <a:buNone/>
            </a:pPr>
            <a:r>
              <a:rPr lang="en" sz="1400"/>
              <a:t>Secondly, in most of the cases, there is a fair amount of</a:t>
            </a:r>
            <a:r>
              <a:rPr b="1" lang="en" sz="1400"/>
              <a:t> parameter tweaking</a:t>
            </a:r>
            <a:r>
              <a:rPr lang="en" sz="1400"/>
              <a:t> - e.g., making sure that timeouts across services are not too tight or ensuring that a circuit doesn’t open too early.</a:t>
            </a:r>
            <a:endParaRPr sz="1400"/>
          </a:p>
          <a:p>
            <a:pPr indent="0" lvl="0" marL="0" rtl="0">
              <a:spcBef>
                <a:spcPts val="0"/>
              </a:spcBef>
              <a:spcAft>
                <a:spcPts val="0"/>
              </a:spcAft>
              <a:buNone/>
            </a:pPr>
            <a:r>
              <a:t/>
            </a:r>
            <a:endParaRPr sz="1400"/>
          </a:p>
          <a:p>
            <a:pPr indent="0" lvl="0" marL="0" rtl="0">
              <a:spcBef>
                <a:spcPts val="0"/>
              </a:spcBef>
              <a:spcAft>
                <a:spcPts val="0"/>
              </a:spcAft>
              <a:buNone/>
            </a:pPr>
            <a:r>
              <a:rPr lang="en" sz="1400"/>
              <a:t>Istio provides </a:t>
            </a:r>
            <a:r>
              <a:rPr b="1" lang="en" sz="1400"/>
              <a:t>dynamically configurable</a:t>
            </a:r>
            <a:r>
              <a:rPr lang="en" sz="1400"/>
              <a:t> resilience features that you can tweak at runtime, *in production*.</a:t>
            </a:r>
            <a:endParaRPr sz="1400"/>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0" name="Shape 1010"/>
        <p:cNvGrpSpPr/>
        <p:nvPr/>
      </p:nvGrpSpPr>
      <p:grpSpPr>
        <a:xfrm>
          <a:off x="0" y="0"/>
          <a:ext cx="0" cy="0"/>
          <a:chOff x="0" y="0"/>
          <a:chExt cx="0" cy="0"/>
        </a:xfrm>
      </p:grpSpPr>
      <p:sp>
        <p:nvSpPr>
          <p:cNvPr id="1011" name="Shape 10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2" name="Shape 10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In our experience working with a diverse set of clients, 95% of them are happy with an out of process sidecar implementing all the resiliency features such as circuit breakers instead of having to build them into the application code.</a:t>
            </a:r>
            <a:endParaRPr sz="1400"/>
          </a:p>
          <a:p>
            <a:pPr indent="0" lvl="0" marL="0" rtl="0">
              <a:spcBef>
                <a:spcPts val="0"/>
              </a:spcBef>
              <a:spcAft>
                <a:spcPts val="0"/>
              </a:spcAft>
              <a:buNone/>
            </a:pPr>
            <a:r>
              <a:t/>
            </a:r>
            <a:endParaRPr sz="1400"/>
          </a:p>
          <a:p>
            <a:pPr indent="0" lvl="0" marL="0" rtl="0">
              <a:spcBef>
                <a:spcPts val="0"/>
              </a:spcBef>
              <a:spcAft>
                <a:spcPts val="0"/>
              </a:spcAft>
              <a:buNone/>
            </a:pPr>
            <a:r>
              <a:rPr lang="en" sz="1400"/>
              <a:t>Secondly, in most of the cases, there is a fair amount of</a:t>
            </a:r>
            <a:r>
              <a:rPr b="1" lang="en" sz="1400"/>
              <a:t> parameter tweaking</a:t>
            </a:r>
            <a:r>
              <a:rPr lang="en" sz="1400"/>
              <a:t> - e.g., making sure that timeouts across services are not too tight or ensuring that a circuit doesn’t open too early.</a:t>
            </a:r>
            <a:endParaRPr sz="1400"/>
          </a:p>
          <a:p>
            <a:pPr indent="0" lvl="0" marL="0" rtl="0">
              <a:spcBef>
                <a:spcPts val="0"/>
              </a:spcBef>
              <a:spcAft>
                <a:spcPts val="0"/>
              </a:spcAft>
              <a:buNone/>
            </a:pPr>
            <a:r>
              <a:t/>
            </a:r>
            <a:endParaRPr sz="1400"/>
          </a:p>
          <a:p>
            <a:pPr indent="0" lvl="0" marL="0" rtl="0">
              <a:spcBef>
                <a:spcPts val="0"/>
              </a:spcBef>
              <a:spcAft>
                <a:spcPts val="0"/>
              </a:spcAft>
              <a:buNone/>
            </a:pPr>
            <a:r>
              <a:rPr lang="en" sz="1400"/>
              <a:t>Istio provides </a:t>
            </a:r>
            <a:r>
              <a:rPr b="1" lang="en" sz="1400"/>
              <a:t>dynamically configurable</a:t>
            </a:r>
            <a:r>
              <a:rPr lang="en" sz="1400"/>
              <a:t> resilience features that you can tweak at runtime, *in production*.</a:t>
            </a:r>
            <a:endParaRPr sz="1400"/>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6" name="Shape 1016"/>
        <p:cNvGrpSpPr/>
        <p:nvPr/>
      </p:nvGrpSpPr>
      <p:grpSpPr>
        <a:xfrm>
          <a:off x="0" y="0"/>
          <a:ext cx="0" cy="0"/>
          <a:chOff x="0" y="0"/>
          <a:chExt cx="0" cy="0"/>
        </a:xfrm>
      </p:grpSpPr>
      <p:sp>
        <p:nvSpPr>
          <p:cNvPr id="1017" name="Shape 10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8" name="Shape 10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Shape 10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5" name="Shape 10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400">
                <a:solidFill>
                  <a:schemeClr val="dk1"/>
                </a:solidFill>
              </a:rPr>
              <a:t>Systematic resilience testing allows you to test the ability of your services to recover from failures. You can isolate failures to specific subset of requests (such as those coming from QA teams), while running these tests in production.</a:t>
            </a:r>
            <a:endParaRPr sz="1400">
              <a:solidFill>
                <a:schemeClr val="dk1"/>
              </a:solidFill>
            </a:endParaRPr>
          </a:p>
          <a:p>
            <a:pPr indent="0" lvl="0" marL="0" rtl="0">
              <a:spcBef>
                <a:spcPts val="0"/>
              </a:spcBef>
              <a:spcAft>
                <a:spcPts val="0"/>
              </a:spcAft>
              <a:buNone/>
            </a:pPr>
            <a:r>
              <a:t/>
            </a:r>
            <a:endParaRPr sz="1400"/>
          </a:p>
          <a:p>
            <a:pPr indent="0" lvl="0" marL="0" rtl="0">
              <a:spcBef>
                <a:spcPts val="0"/>
              </a:spcBef>
              <a:spcAft>
                <a:spcPts val="0"/>
              </a:spcAft>
              <a:buNone/>
            </a:pPr>
            <a:r>
              <a:rPr lang="en" sz="1400"/>
              <a:t>If you recall the excellent Linkerd talk that Oliver gave this morning, he talked about a scenario where a chain of service calls had incompatible timeouts and retries. Well, you can always recover from these issues by using timeouts/retries/circuit breakers on the very first service in the call chain. But think of all the wasted work in the backend services (resources being held up).</a:t>
            </a:r>
            <a:endParaRPr sz="1400"/>
          </a:p>
          <a:p>
            <a:pPr indent="0" lvl="0" marL="0" rtl="0">
              <a:spcBef>
                <a:spcPts val="0"/>
              </a:spcBef>
              <a:spcAft>
                <a:spcPts val="0"/>
              </a:spcAft>
              <a:buNone/>
            </a:pPr>
            <a:r>
              <a:rPr lang="en" sz="1400"/>
              <a:t> Worse yet, think of the impact on your users. For example, consider Netflix recommendations. When the system is running well, you get personalized recommendations. That is a “feature”. When the personalized recommendations system is down, Netflix falls back to “generic recommendations”. This is great as long as the outage is temporary. But what if this becomes the permanent user experience for weeks at a stretch, because some frontend system had a misconfigured timeout that caused it to prematurely terminate API calls to the recommendation engine.</a:t>
            </a:r>
            <a:endParaRPr sz="1400"/>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Shape 1056"/>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1057" name="Shape 10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Shape 10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3" name="Shape 10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Shape 10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9" name="Shape 10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400">
                <a:solidFill>
                  <a:schemeClr val="dk1"/>
                </a:solidFill>
              </a:rPr>
              <a:t>Concerns - Do you care about insider access risks? Microservices can increase exposure</a:t>
            </a:r>
            <a:endParaRPr sz="1400">
              <a:solidFill>
                <a:schemeClr val="dk1"/>
              </a:solidFill>
            </a:endParaRPr>
          </a:p>
          <a:p>
            <a:pPr indent="-317500" lvl="0" marL="457200" rtl="0">
              <a:spcBef>
                <a:spcPts val="0"/>
              </a:spcBef>
              <a:spcAft>
                <a:spcPts val="0"/>
              </a:spcAft>
              <a:buClr>
                <a:schemeClr val="dk1"/>
              </a:buClr>
              <a:buSzPts val="1400"/>
              <a:buChar char="●"/>
            </a:pPr>
            <a:r>
              <a:rPr lang="en" sz="1400">
                <a:solidFill>
                  <a:schemeClr val="dk1"/>
                </a:solidFill>
              </a:rPr>
              <a:t>APIs between services imply a more </a:t>
            </a:r>
            <a:r>
              <a:rPr b="1" lang="en" sz="1400">
                <a:solidFill>
                  <a:schemeClr val="dk1"/>
                </a:solidFill>
              </a:rPr>
              <a:t>accessible attack surface</a:t>
            </a:r>
            <a:endParaRPr b="1" sz="1400">
              <a:solidFill>
                <a:schemeClr val="dk1"/>
              </a:solidFill>
            </a:endParaRPr>
          </a:p>
          <a:p>
            <a:pPr indent="-317500" lvl="0" marL="457200" rtl="0">
              <a:spcBef>
                <a:spcPts val="0"/>
              </a:spcBef>
              <a:spcAft>
                <a:spcPts val="0"/>
              </a:spcAft>
              <a:buClr>
                <a:schemeClr val="dk1"/>
              </a:buClr>
              <a:buSzPts val="1400"/>
              <a:buChar char="●"/>
            </a:pPr>
            <a:r>
              <a:rPr b="1" lang="en" sz="1400">
                <a:solidFill>
                  <a:schemeClr val="dk1"/>
                </a:solidFill>
              </a:rPr>
              <a:t>Accidental exposure</a:t>
            </a:r>
            <a:r>
              <a:rPr lang="en" sz="1400">
                <a:solidFill>
                  <a:schemeClr val="dk1"/>
                </a:solidFill>
              </a:rPr>
              <a:t> of services through HTTP gateways</a:t>
            </a:r>
            <a:endParaRPr sz="1400">
              <a:solidFill>
                <a:schemeClr val="dk1"/>
              </a:solidFill>
            </a:endParaRPr>
          </a:p>
          <a:p>
            <a:pPr indent="-317500" lvl="0" marL="457200" rtl="0">
              <a:spcBef>
                <a:spcPts val="0"/>
              </a:spcBef>
              <a:spcAft>
                <a:spcPts val="0"/>
              </a:spcAft>
              <a:buClr>
                <a:schemeClr val="dk1"/>
              </a:buClr>
              <a:buSzPts val="1400"/>
              <a:buChar char="●"/>
            </a:pPr>
            <a:r>
              <a:rPr lang="en" sz="1400">
                <a:solidFill>
                  <a:schemeClr val="dk1"/>
                </a:solidFill>
              </a:rPr>
              <a:t>Segregation of business units</a:t>
            </a:r>
            <a:endParaRPr sz="1400">
              <a:solidFill>
                <a:schemeClr val="dk1"/>
              </a:solidFill>
            </a:endParaRPr>
          </a:p>
          <a:p>
            <a:pPr indent="0" lvl="0" marL="0" rtl="0">
              <a:spcBef>
                <a:spcPts val="0"/>
              </a:spcBef>
              <a:spcAft>
                <a:spcPts val="0"/>
              </a:spcAft>
              <a:buClr>
                <a:schemeClr val="dk1"/>
              </a:buClr>
              <a:buSzPts val="1100"/>
              <a:buFont typeface="Arial"/>
              <a:buNone/>
            </a:pPr>
            <a:r>
              <a:t/>
            </a:r>
            <a:endParaRPr sz="1400">
              <a:solidFill>
                <a:schemeClr val="dk1"/>
              </a:solidFill>
            </a:endParaRPr>
          </a:p>
          <a:p>
            <a:pPr indent="0" lvl="0" marL="0" rtl="0">
              <a:spcBef>
                <a:spcPts val="0"/>
              </a:spcBef>
              <a:spcAft>
                <a:spcPts val="0"/>
              </a:spcAft>
              <a:buClr>
                <a:schemeClr val="dk1"/>
              </a:buClr>
              <a:buSzPts val="1100"/>
              <a:buFont typeface="Arial"/>
              <a:buNone/>
            </a:pPr>
            <a:r>
              <a:rPr lang="en" sz="1400">
                <a:solidFill>
                  <a:schemeClr val="dk1"/>
                </a:solidFill>
              </a:rPr>
              <a:t>Issues - Tools like K8S provide greater flexibility with how workloads are placed. </a:t>
            </a:r>
            <a:endParaRPr sz="1400">
              <a:solidFill>
                <a:schemeClr val="dk1"/>
              </a:solidFill>
            </a:endParaRPr>
          </a:p>
          <a:p>
            <a:pPr indent="-317500" lvl="0" marL="457200" rtl="0">
              <a:spcBef>
                <a:spcPts val="0"/>
              </a:spcBef>
              <a:spcAft>
                <a:spcPts val="0"/>
              </a:spcAft>
              <a:buClr>
                <a:schemeClr val="dk1"/>
              </a:buClr>
              <a:buSzPts val="1400"/>
              <a:buChar char="●"/>
            </a:pPr>
            <a:r>
              <a:rPr lang="en" sz="1400">
                <a:solidFill>
                  <a:schemeClr val="dk1"/>
                </a:solidFill>
              </a:rPr>
              <a:t>Can be hard to keep up with common tools - Firewalls &amp; ip whitelists</a:t>
            </a:r>
            <a:endParaRPr sz="1400">
              <a:solidFill>
                <a:schemeClr val="dk1"/>
              </a:solidFill>
            </a:endParaRPr>
          </a:p>
          <a:p>
            <a:pPr indent="-317500" lvl="0" marL="457200" rtl="0">
              <a:spcBef>
                <a:spcPts val="0"/>
              </a:spcBef>
              <a:spcAft>
                <a:spcPts val="0"/>
              </a:spcAft>
              <a:buClr>
                <a:schemeClr val="dk1"/>
              </a:buClr>
              <a:buSzPts val="1400"/>
              <a:buChar char="●"/>
            </a:pPr>
            <a:r>
              <a:rPr lang="en" sz="1400">
                <a:solidFill>
                  <a:schemeClr val="dk1"/>
                </a:solidFill>
              </a:rPr>
              <a:t>Also </a:t>
            </a:r>
            <a:r>
              <a:rPr b="1" lang="en" sz="1400">
                <a:solidFill>
                  <a:schemeClr val="dk1"/>
                </a:solidFill>
              </a:rPr>
              <a:t>expensive</a:t>
            </a:r>
            <a:r>
              <a:rPr lang="en" sz="1400">
                <a:solidFill>
                  <a:schemeClr val="dk1"/>
                </a:solidFill>
              </a:rPr>
              <a:t>!</a:t>
            </a:r>
            <a:endParaRPr sz="1400">
              <a:solidFill>
                <a:schemeClr val="dk1"/>
              </a:solidFill>
            </a:endParaRPr>
          </a:p>
          <a:p>
            <a:pPr indent="-317500" lvl="0" marL="457200" rtl="0">
              <a:spcBef>
                <a:spcPts val="0"/>
              </a:spcBef>
              <a:spcAft>
                <a:spcPts val="0"/>
              </a:spcAft>
              <a:buClr>
                <a:schemeClr val="dk1"/>
              </a:buClr>
              <a:buSzPts val="1400"/>
              <a:buChar char="●"/>
            </a:pPr>
            <a:r>
              <a:rPr lang="en" sz="1400">
                <a:solidFill>
                  <a:schemeClr val="dk1"/>
                </a:solidFill>
              </a:rPr>
              <a:t>Good </a:t>
            </a:r>
            <a:r>
              <a:rPr b="1" lang="en" sz="1400">
                <a:solidFill>
                  <a:schemeClr val="dk1"/>
                </a:solidFill>
              </a:rPr>
              <a:t>ACL</a:t>
            </a:r>
            <a:r>
              <a:rPr lang="en" sz="1400">
                <a:solidFill>
                  <a:schemeClr val="dk1"/>
                </a:solidFill>
              </a:rPr>
              <a:t> solutions are emerging at L4 (Covalent, Tigera, Aporeto etc.) ...</a:t>
            </a:r>
            <a:endParaRPr sz="1400">
              <a:solidFill>
                <a:schemeClr val="dk1"/>
              </a:solidFill>
            </a:endParaRPr>
          </a:p>
          <a:p>
            <a:pPr indent="-317500" lvl="0" marL="457200" rtl="0">
              <a:spcBef>
                <a:spcPts val="0"/>
              </a:spcBef>
              <a:spcAft>
                <a:spcPts val="0"/>
              </a:spcAft>
              <a:buClr>
                <a:schemeClr val="dk1"/>
              </a:buClr>
              <a:buSzPts val="1400"/>
              <a:buChar char="●"/>
            </a:pPr>
            <a:r>
              <a:rPr lang="en" sz="1400">
                <a:solidFill>
                  <a:schemeClr val="dk1"/>
                </a:solidFill>
              </a:rPr>
              <a:t>… but still want hardening that will meet compliance requirements</a:t>
            </a:r>
            <a:endParaRPr sz="1400">
              <a:solidFill>
                <a:schemeClr val="dk1"/>
              </a:solidFill>
            </a:endParaRPr>
          </a:p>
          <a:p>
            <a:pPr indent="0" lvl="0" marL="0" rtl="0">
              <a:spcBef>
                <a:spcPts val="0"/>
              </a:spcBef>
              <a:spcAft>
                <a:spcPts val="0"/>
              </a:spcAft>
              <a:buClr>
                <a:schemeClr val="dk1"/>
              </a:buClr>
              <a:buSzPts val="1100"/>
              <a:buFont typeface="Arial"/>
              <a:buNone/>
            </a:pPr>
            <a:r>
              <a:t/>
            </a:r>
            <a:endParaRPr sz="1400">
              <a:solidFill>
                <a:schemeClr val="dk1"/>
              </a:solidFill>
            </a:endParaRPr>
          </a:p>
          <a:p>
            <a:pPr indent="0" lvl="0" marL="0" rtl="0">
              <a:spcBef>
                <a:spcPts val="0"/>
              </a:spcBef>
              <a:spcAft>
                <a:spcPts val="0"/>
              </a:spcAft>
              <a:buNone/>
            </a:pPr>
            <a:r>
              <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3" name="Shape 1073"/>
        <p:cNvGrpSpPr/>
        <p:nvPr/>
      </p:nvGrpSpPr>
      <p:grpSpPr>
        <a:xfrm>
          <a:off x="0" y="0"/>
          <a:ext cx="0" cy="0"/>
          <a:chOff x="0" y="0"/>
          <a:chExt cx="0" cy="0"/>
        </a:xfrm>
      </p:grpSpPr>
      <p:sp>
        <p:nvSpPr>
          <p:cNvPr id="1074" name="Shape 10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5" name="Shape 10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Walk through the flow</a:t>
            </a:r>
            <a:endParaRPr sz="1400"/>
          </a:p>
          <a:p>
            <a:pPr indent="0" lvl="0" marL="0" rtl="0">
              <a:spcBef>
                <a:spcPts val="0"/>
              </a:spcBef>
              <a:spcAft>
                <a:spcPts val="0"/>
              </a:spcAft>
              <a:buNone/>
            </a:pPr>
            <a:r>
              <a:t/>
            </a:r>
            <a:endParaRPr sz="1400"/>
          </a:p>
          <a:p>
            <a:pPr indent="-317500" lvl="0" marL="457200" rtl="0">
              <a:spcBef>
                <a:spcPts val="0"/>
              </a:spcBef>
              <a:spcAft>
                <a:spcPts val="0"/>
              </a:spcAft>
              <a:buSzPts val="1400"/>
              <a:buAutoNum type="arabicPeriod"/>
            </a:pPr>
            <a:r>
              <a:rPr lang="en" sz="1400"/>
              <a:t>Istio CA deployed that </a:t>
            </a:r>
            <a:r>
              <a:rPr b="1" lang="en" sz="1400"/>
              <a:t>mints certs</a:t>
            </a:r>
            <a:r>
              <a:rPr lang="en" sz="1400"/>
              <a:t> for </a:t>
            </a:r>
            <a:r>
              <a:rPr b="1" lang="en" sz="1400"/>
              <a:t>K8S service accounts</a:t>
            </a:r>
            <a:endParaRPr b="1" sz="1400"/>
          </a:p>
          <a:p>
            <a:pPr indent="-317500" lvl="0" marL="457200" rtl="0">
              <a:spcBef>
                <a:spcPts val="0"/>
              </a:spcBef>
              <a:spcAft>
                <a:spcPts val="0"/>
              </a:spcAft>
              <a:buSzPts val="1400"/>
              <a:buAutoNum type="arabicPeriod"/>
            </a:pPr>
            <a:r>
              <a:rPr lang="en" sz="1400"/>
              <a:t>Certs adhere to the </a:t>
            </a:r>
            <a:r>
              <a:rPr b="1" lang="en" sz="1400"/>
              <a:t>SPIFFE</a:t>
            </a:r>
            <a:r>
              <a:rPr lang="en" sz="1400"/>
              <a:t> spec</a:t>
            </a:r>
            <a:endParaRPr sz="1400"/>
          </a:p>
          <a:p>
            <a:pPr indent="-317500" lvl="0" marL="457200" rtl="0">
              <a:spcBef>
                <a:spcPts val="0"/>
              </a:spcBef>
              <a:spcAft>
                <a:spcPts val="0"/>
              </a:spcAft>
              <a:buSzPts val="1400"/>
              <a:buAutoNum type="arabicPeriod"/>
            </a:pPr>
            <a:r>
              <a:rPr lang="en" sz="1400"/>
              <a:t>Certs </a:t>
            </a:r>
            <a:r>
              <a:rPr b="1" lang="en" sz="1400"/>
              <a:t>distributed</a:t>
            </a:r>
            <a:r>
              <a:rPr lang="en" sz="1400"/>
              <a:t> to Envoy sidecars using </a:t>
            </a:r>
            <a:r>
              <a:rPr b="1" lang="en" sz="1400"/>
              <a:t>K8S secrets</a:t>
            </a:r>
            <a:endParaRPr b="1" sz="1400"/>
          </a:p>
          <a:p>
            <a:pPr indent="-317500" lvl="0" marL="457200" rtl="0">
              <a:spcBef>
                <a:spcPts val="0"/>
              </a:spcBef>
              <a:spcAft>
                <a:spcPts val="0"/>
              </a:spcAft>
              <a:buSzPts val="1400"/>
              <a:buAutoNum type="arabicPeriod"/>
            </a:pPr>
            <a:r>
              <a:rPr lang="en" sz="1400"/>
              <a:t>Envoy uses keys to enable </a:t>
            </a:r>
            <a:r>
              <a:rPr b="1" lang="en" sz="1400"/>
              <a:t>mTLS </a:t>
            </a:r>
            <a:r>
              <a:rPr lang="en" sz="1400"/>
              <a:t>without application involvement</a:t>
            </a:r>
            <a:endParaRPr sz="1400"/>
          </a:p>
          <a:p>
            <a:pPr indent="-317500" lvl="0" marL="457200" rtl="0">
              <a:spcBef>
                <a:spcPts val="0"/>
              </a:spcBef>
              <a:spcAft>
                <a:spcPts val="0"/>
              </a:spcAft>
              <a:buSzPts val="1400"/>
              <a:buAutoNum type="arabicPeriod"/>
            </a:pPr>
            <a:r>
              <a:rPr lang="en" sz="1400"/>
              <a:t>Identities are propagated to backends via </a:t>
            </a:r>
            <a:r>
              <a:rPr b="1" lang="en" sz="1400"/>
              <a:t>standard headers</a:t>
            </a:r>
            <a:endParaRPr b="1" sz="1400"/>
          </a:p>
          <a:p>
            <a:pPr indent="-317500" lvl="0" marL="457200" rtl="0">
              <a:spcBef>
                <a:spcPts val="0"/>
              </a:spcBef>
              <a:spcAft>
                <a:spcPts val="0"/>
              </a:spcAft>
              <a:buSzPts val="1400"/>
              <a:buAutoNum type="arabicPeriod"/>
            </a:pPr>
            <a:r>
              <a:rPr b="1" lang="en" sz="1400"/>
              <a:t>Policies</a:t>
            </a:r>
            <a:r>
              <a:rPr lang="en" sz="1400"/>
              <a:t> can be enforced on these identities</a:t>
            </a:r>
            <a:endParaRPr sz="1400"/>
          </a:p>
          <a:p>
            <a:pPr indent="-317500" lvl="0" marL="457200" rtl="0">
              <a:spcBef>
                <a:spcPts val="0"/>
              </a:spcBef>
              <a:spcAft>
                <a:spcPts val="0"/>
              </a:spcAft>
              <a:buSzPts val="1400"/>
              <a:buAutoNum type="arabicPeriod"/>
            </a:pPr>
            <a:r>
              <a:rPr b="1" lang="en" sz="1400"/>
              <a:t>Defense in depth - </a:t>
            </a:r>
            <a:r>
              <a:rPr lang="en" sz="1400"/>
              <a:t>Certificates are automatically rotated, can be revoked</a:t>
            </a:r>
            <a:endParaRPr sz="1400"/>
          </a:p>
          <a:p>
            <a:pPr indent="-317500" lvl="0" marL="457200" rtl="0">
              <a:spcBef>
                <a:spcPts val="0"/>
              </a:spcBef>
              <a:spcAft>
                <a:spcPts val="0"/>
              </a:spcAft>
              <a:buSzPts val="1400"/>
              <a:buAutoNum type="arabicPeriod"/>
            </a:pPr>
            <a:r>
              <a:rPr b="1" lang="en" sz="1400"/>
              <a:t>Defense in depth </a:t>
            </a:r>
            <a:r>
              <a:rPr lang="en" sz="1400"/>
              <a:t> - Secure naming - prevent </a:t>
            </a:r>
            <a:r>
              <a:rPr b="1" lang="en" sz="1400"/>
              <a:t>DNS spoofing attacks</a:t>
            </a:r>
            <a:r>
              <a:rPr lang="en" sz="1400"/>
              <a:t> by associating service-account with name.</a:t>
            </a:r>
            <a:endParaRPr sz="1400"/>
          </a:p>
          <a:p>
            <a:pPr indent="0" lvl="0" marL="0" rtl="0">
              <a:spcBef>
                <a:spcPts val="0"/>
              </a:spcBef>
              <a:spcAft>
                <a:spcPts val="0"/>
              </a:spcAft>
              <a:buNone/>
            </a:pPr>
            <a:r>
              <a:t/>
            </a:r>
            <a:endParaRPr sz="1400"/>
          </a:p>
          <a:p>
            <a:pPr indent="0" lvl="0" marL="0" rtl="0">
              <a:spcBef>
                <a:spcPts val="0"/>
              </a:spcBef>
              <a:spcAft>
                <a:spcPts val="0"/>
              </a:spcAft>
              <a:buNone/>
            </a:pPr>
            <a:r>
              <a:rPr lang="en" sz="1400"/>
              <a:t>Setup </a:t>
            </a:r>
            <a:r>
              <a:rPr b="1" lang="en" sz="1400"/>
              <a:t>responsive to K8S autoscaling</a:t>
            </a:r>
            <a:endParaRPr sz="1400"/>
          </a:p>
          <a:p>
            <a:pPr indent="-317500" lvl="0" marL="457200" rtl="0">
              <a:spcBef>
                <a:spcPts val="0"/>
              </a:spcBef>
              <a:spcAft>
                <a:spcPts val="0"/>
              </a:spcAft>
              <a:buSzPts val="1400"/>
              <a:buChar char="●"/>
            </a:pPr>
            <a:r>
              <a:rPr lang="en" sz="1400"/>
              <a:t>no need for manual intervention</a:t>
            </a:r>
            <a:endParaRPr sz="1400"/>
          </a:p>
          <a:p>
            <a:pPr indent="-317500" lvl="0" marL="457200" rtl="0">
              <a:spcBef>
                <a:spcPts val="0"/>
              </a:spcBef>
              <a:spcAft>
                <a:spcPts val="0"/>
              </a:spcAft>
              <a:buSzPts val="1400"/>
              <a:buChar char="●"/>
            </a:pPr>
            <a:r>
              <a:rPr lang="en" sz="1400"/>
              <a:t>no need for firewalls - can have a </a:t>
            </a:r>
            <a:r>
              <a:rPr b="1" lang="en" sz="1400"/>
              <a:t>completely flat network</a:t>
            </a:r>
            <a:endParaRPr b="1" sz="1400"/>
          </a:p>
          <a:p>
            <a:pPr indent="0" lvl="0" marL="0" rtl="0">
              <a:spcBef>
                <a:spcPts val="0"/>
              </a:spcBef>
              <a:spcAft>
                <a:spcPts val="0"/>
              </a:spcAft>
              <a:buNone/>
            </a:pPr>
            <a:r>
              <a:t/>
            </a:r>
            <a:endParaRPr b="1" sz="1400"/>
          </a:p>
          <a:p>
            <a:pPr indent="0" lvl="0" marL="0" rtl="0">
              <a:spcBef>
                <a:spcPts val="0"/>
              </a:spcBef>
              <a:spcAft>
                <a:spcPts val="0"/>
              </a:spcAft>
              <a:buNone/>
            </a:pPr>
            <a:r>
              <a:rPr lang="en" sz="1400"/>
              <a:t>Next steps</a:t>
            </a:r>
            <a:endParaRPr sz="1400"/>
          </a:p>
          <a:p>
            <a:pPr indent="-317500" lvl="0" marL="457200" rtl="0">
              <a:spcBef>
                <a:spcPts val="0"/>
              </a:spcBef>
              <a:spcAft>
                <a:spcPts val="0"/>
              </a:spcAft>
              <a:buSzPts val="1400"/>
              <a:buChar char="-"/>
            </a:pPr>
            <a:r>
              <a:rPr lang="en" sz="1400"/>
              <a:t>Integrate certificate management &amp; storage systems (e.g. Vault, HSMs etc)</a:t>
            </a:r>
            <a:endParaRPr sz="1400"/>
          </a:p>
          <a:p>
            <a:pPr indent="0" lvl="0" marL="0" rtl="0">
              <a:spcBef>
                <a:spcPts val="0"/>
              </a:spcBef>
              <a:spcAft>
                <a:spcPts val="0"/>
              </a:spcAft>
              <a:buNone/>
            </a:pPr>
            <a:r>
              <a:t/>
            </a:r>
            <a:endParaRPr b="1" sz="1400"/>
          </a:p>
          <a:p>
            <a:pPr indent="0" lvl="0" marL="0" rtl="0">
              <a:spcBef>
                <a:spcPts val="0"/>
              </a:spcBef>
              <a:spcAft>
                <a:spcPts val="0"/>
              </a:spcAft>
              <a:buNone/>
            </a:pPr>
            <a:r>
              <a:t/>
            </a:r>
            <a:endParaRPr b="1" sz="1400"/>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Shape 1081"/>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1082" name="Shape 10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Shape 10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8" name="Shape 10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400">
                <a:solidFill>
                  <a:schemeClr val="dk1"/>
                </a:solidFill>
              </a:rPr>
              <a:t>Concerns - Do you care about insider access risks? Microservices can increase exposure</a:t>
            </a:r>
            <a:endParaRPr sz="1400">
              <a:solidFill>
                <a:schemeClr val="dk1"/>
              </a:solidFill>
            </a:endParaRPr>
          </a:p>
          <a:p>
            <a:pPr indent="-317500" lvl="0" marL="457200" rtl="0">
              <a:spcBef>
                <a:spcPts val="0"/>
              </a:spcBef>
              <a:spcAft>
                <a:spcPts val="0"/>
              </a:spcAft>
              <a:buClr>
                <a:schemeClr val="dk1"/>
              </a:buClr>
              <a:buSzPts val="1400"/>
              <a:buChar char="●"/>
            </a:pPr>
            <a:r>
              <a:rPr lang="en" sz="1400">
                <a:solidFill>
                  <a:schemeClr val="dk1"/>
                </a:solidFill>
              </a:rPr>
              <a:t>APIs between services imply a more </a:t>
            </a:r>
            <a:r>
              <a:rPr b="1" lang="en" sz="1400">
                <a:solidFill>
                  <a:schemeClr val="dk1"/>
                </a:solidFill>
              </a:rPr>
              <a:t>accessible attack surface</a:t>
            </a:r>
            <a:endParaRPr b="1" sz="1400">
              <a:solidFill>
                <a:schemeClr val="dk1"/>
              </a:solidFill>
            </a:endParaRPr>
          </a:p>
          <a:p>
            <a:pPr indent="-317500" lvl="0" marL="457200" rtl="0">
              <a:spcBef>
                <a:spcPts val="0"/>
              </a:spcBef>
              <a:spcAft>
                <a:spcPts val="0"/>
              </a:spcAft>
              <a:buClr>
                <a:schemeClr val="dk1"/>
              </a:buClr>
              <a:buSzPts val="1400"/>
              <a:buChar char="●"/>
            </a:pPr>
            <a:r>
              <a:rPr b="1" lang="en" sz="1400">
                <a:solidFill>
                  <a:schemeClr val="dk1"/>
                </a:solidFill>
              </a:rPr>
              <a:t>Accidental exposure</a:t>
            </a:r>
            <a:r>
              <a:rPr lang="en" sz="1400">
                <a:solidFill>
                  <a:schemeClr val="dk1"/>
                </a:solidFill>
              </a:rPr>
              <a:t> of services through HTTP gateways</a:t>
            </a:r>
            <a:endParaRPr sz="1400">
              <a:solidFill>
                <a:schemeClr val="dk1"/>
              </a:solidFill>
            </a:endParaRPr>
          </a:p>
          <a:p>
            <a:pPr indent="-317500" lvl="0" marL="457200" rtl="0">
              <a:spcBef>
                <a:spcPts val="0"/>
              </a:spcBef>
              <a:spcAft>
                <a:spcPts val="0"/>
              </a:spcAft>
              <a:buClr>
                <a:schemeClr val="dk1"/>
              </a:buClr>
              <a:buSzPts val="1400"/>
              <a:buChar char="●"/>
            </a:pPr>
            <a:r>
              <a:rPr lang="en" sz="1400">
                <a:solidFill>
                  <a:schemeClr val="dk1"/>
                </a:solidFill>
              </a:rPr>
              <a:t>Segregation of business units</a:t>
            </a:r>
            <a:endParaRPr sz="1400">
              <a:solidFill>
                <a:schemeClr val="dk1"/>
              </a:solidFill>
            </a:endParaRPr>
          </a:p>
          <a:p>
            <a:pPr indent="0" lvl="0" marL="0" rtl="0">
              <a:spcBef>
                <a:spcPts val="0"/>
              </a:spcBef>
              <a:spcAft>
                <a:spcPts val="0"/>
              </a:spcAft>
              <a:buClr>
                <a:schemeClr val="dk1"/>
              </a:buClr>
              <a:buSzPts val="1100"/>
              <a:buFont typeface="Arial"/>
              <a:buNone/>
            </a:pPr>
            <a:r>
              <a:t/>
            </a:r>
            <a:endParaRPr sz="1400">
              <a:solidFill>
                <a:schemeClr val="dk1"/>
              </a:solidFill>
            </a:endParaRPr>
          </a:p>
          <a:p>
            <a:pPr indent="0" lvl="0" marL="0" rtl="0">
              <a:spcBef>
                <a:spcPts val="0"/>
              </a:spcBef>
              <a:spcAft>
                <a:spcPts val="0"/>
              </a:spcAft>
              <a:buClr>
                <a:schemeClr val="dk1"/>
              </a:buClr>
              <a:buSzPts val="1100"/>
              <a:buFont typeface="Arial"/>
              <a:buNone/>
            </a:pPr>
            <a:r>
              <a:rPr lang="en" sz="1400">
                <a:solidFill>
                  <a:schemeClr val="dk1"/>
                </a:solidFill>
              </a:rPr>
              <a:t>Issues - Tools like K8S provide greater flexibility with how workloads are placed. </a:t>
            </a:r>
            <a:endParaRPr sz="1400">
              <a:solidFill>
                <a:schemeClr val="dk1"/>
              </a:solidFill>
            </a:endParaRPr>
          </a:p>
          <a:p>
            <a:pPr indent="-317500" lvl="0" marL="457200" rtl="0">
              <a:spcBef>
                <a:spcPts val="0"/>
              </a:spcBef>
              <a:spcAft>
                <a:spcPts val="0"/>
              </a:spcAft>
              <a:buClr>
                <a:schemeClr val="dk1"/>
              </a:buClr>
              <a:buSzPts val="1400"/>
              <a:buChar char="●"/>
            </a:pPr>
            <a:r>
              <a:rPr lang="en" sz="1400">
                <a:solidFill>
                  <a:schemeClr val="dk1"/>
                </a:solidFill>
              </a:rPr>
              <a:t>Can be hard to keep up with common tools - Firewalls &amp; ip whitelists</a:t>
            </a:r>
            <a:endParaRPr sz="1400">
              <a:solidFill>
                <a:schemeClr val="dk1"/>
              </a:solidFill>
            </a:endParaRPr>
          </a:p>
          <a:p>
            <a:pPr indent="-317500" lvl="0" marL="457200" rtl="0">
              <a:spcBef>
                <a:spcPts val="0"/>
              </a:spcBef>
              <a:spcAft>
                <a:spcPts val="0"/>
              </a:spcAft>
              <a:buClr>
                <a:schemeClr val="dk1"/>
              </a:buClr>
              <a:buSzPts val="1400"/>
              <a:buChar char="●"/>
            </a:pPr>
            <a:r>
              <a:rPr lang="en" sz="1400">
                <a:solidFill>
                  <a:schemeClr val="dk1"/>
                </a:solidFill>
              </a:rPr>
              <a:t>Also </a:t>
            </a:r>
            <a:r>
              <a:rPr b="1" lang="en" sz="1400">
                <a:solidFill>
                  <a:schemeClr val="dk1"/>
                </a:solidFill>
              </a:rPr>
              <a:t>expensive</a:t>
            </a:r>
            <a:r>
              <a:rPr lang="en" sz="1400">
                <a:solidFill>
                  <a:schemeClr val="dk1"/>
                </a:solidFill>
              </a:rPr>
              <a:t>!</a:t>
            </a:r>
            <a:endParaRPr sz="1400">
              <a:solidFill>
                <a:schemeClr val="dk1"/>
              </a:solidFill>
            </a:endParaRPr>
          </a:p>
          <a:p>
            <a:pPr indent="-317500" lvl="0" marL="457200" rtl="0">
              <a:spcBef>
                <a:spcPts val="0"/>
              </a:spcBef>
              <a:spcAft>
                <a:spcPts val="0"/>
              </a:spcAft>
              <a:buClr>
                <a:schemeClr val="dk1"/>
              </a:buClr>
              <a:buSzPts val="1400"/>
              <a:buChar char="●"/>
            </a:pPr>
            <a:r>
              <a:rPr lang="en" sz="1400">
                <a:solidFill>
                  <a:schemeClr val="dk1"/>
                </a:solidFill>
              </a:rPr>
              <a:t>Good </a:t>
            </a:r>
            <a:r>
              <a:rPr b="1" lang="en" sz="1400">
                <a:solidFill>
                  <a:schemeClr val="dk1"/>
                </a:solidFill>
              </a:rPr>
              <a:t>ACL</a:t>
            </a:r>
            <a:r>
              <a:rPr lang="en" sz="1400">
                <a:solidFill>
                  <a:schemeClr val="dk1"/>
                </a:solidFill>
              </a:rPr>
              <a:t> solutions are emerging at L4 (Covalent, Tigera, Aporeto etc.) ...</a:t>
            </a:r>
            <a:endParaRPr sz="1400">
              <a:solidFill>
                <a:schemeClr val="dk1"/>
              </a:solidFill>
            </a:endParaRPr>
          </a:p>
          <a:p>
            <a:pPr indent="-317500" lvl="0" marL="457200" rtl="0">
              <a:spcBef>
                <a:spcPts val="0"/>
              </a:spcBef>
              <a:spcAft>
                <a:spcPts val="0"/>
              </a:spcAft>
              <a:buClr>
                <a:schemeClr val="dk1"/>
              </a:buClr>
              <a:buSzPts val="1400"/>
              <a:buChar char="●"/>
            </a:pPr>
            <a:r>
              <a:rPr lang="en" sz="1400">
                <a:solidFill>
                  <a:schemeClr val="dk1"/>
                </a:solidFill>
              </a:rPr>
              <a:t>… but still want hardening that will meet compliance requirements</a:t>
            </a:r>
            <a:endParaRPr sz="1400">
              <a:solidFill>
                <a:schemeClr val="dk1"/>
              </a:solidFill>
            </a:endParaRPr>
          </a:p>
          <a:p>
            <a:pPr indent="0" lvl="0" marL="0" rtl="0">
              <a:spcBef>
                <a:spcPts val="0"/>
              </a:spcBef>
              <a:spcAft>
                <a:spcPts val="0"/>
              </a:spcAft>
              <a:buClr>
                <a:schemeClr val="dk1"/>
              </a:buClr>
              <a:buSzPts val="1100"/>
              <a:buFont typeface="Arial"/>
              <a:buNone/>
            </a:pPr>
            <a:r>
              <a:t/>
            </a:r>
            <a:endParaRPr sz="1400">
              <a:solidFill>
                <a:schemeClr val="dk1"/>
              </a:solidFill>
            </a:endParaRPr>
          </a:p>
          <a:p>
            <a:pPr indent="0" lvl="0" marL="0" rtl="0">
              <a:spcBef>
                <a:spcPts val="0"/>
              </a:spcBef>
              <a:spcAft>
                <a:spcPts val="0"/>
              </a:spcAft>
              <a:buNone/>
            </a:pPr>
            <a:r>
              <a:t/>
            </a:r>
            <a:endParaRPr sz="1400"/>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Shape 10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4" name="Shape 10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1" name="Shape 1101"/>
        <p:cNvGrpSpPr/>
        <p:nvPr/>
      </p:nvGrpSpPr>
      <p:grpSpPr>
        <a:xfrm>
          <a:off x="0" y="0"/>
          <a:ext cx="0" cy="0"/>
          <a:chOff x="0" y="0"/>
          <a:chExt cx="0" cy="0"/>
        </a:xfrm>
      </p:grpSpPr>
      <p:sp>
        <p:nvSpPr>
          <p:cNvPr id="1102" name="Shape 1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3" name="Shape 11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8" name="Shape 1108"/>
        <p:cNvGrpSpPr/>
        <p:nvPr/>
      </p:nvGrpSpPr>
      <p:grpSpPr>
        <a:xfrm>
          <a:off x="0" y="0"/>
          <a:ext cx="0" cy="0"/>
          <a:chOff x="0" y="0"/>
          <a:chExt cx="0" cy="0"/>
        </a:xfrm>
      </p:grpSpPr>
      <p:sp>
        <p:nvSpPr>
          <p:cNvPr id="1109" name="Shape 1109"/>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1110" name="Shape 11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Shape 1115"/>
          <p:cNvSpPr/>
          <p:nvPr>
            <p:ph idx="2" type="sldImg"/>
          </p:nvPr>
        </p:nvSpPr>
        <p:spPr>
          <a:xfrm>
            <a:off x="381187" y="685800"/>
            <a:ext cx="6096300" cy="3429000"/>
          </a:xfrm>
          <a:custGeom>
            <a:pathLst>
              <a:path extrusionOk="0" h="120000" w="120000">
                <a:moveTo>
                  <a:pt x="0" y="0"/>
                </a:moveTo>
                <a:lnTo>
                  <a:pt x="120000" y="0"/>
                </a:lnTo>
                <a:lnTo>
                  <a:pt x="120000" y="120000"/>
                </a:lnTo>
                <a:lnTo>
                  <a:pt x="0" y="120000"/>
                </a:lnTo>
                <a:close/>
              </a:path>
            </a:pathLst>
          </a:custGeom>
        </p:spPr>
      </p:sp>
      <p:sp>
        <p:nvSpPr>
          <p:cNvPr id="1116" name="Shape 11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9" name="Shape 1119"/>
        <p:cNvGrpSpPr/>
        <p:nvPr/>
      </p:nvGrpSpPr>
      <p:grpSpPr>
        <a:xfrm>
          <a:off x="0" y="0"/>
          <a:ext cx="0" cy="0"/>
          <a:chOff x="0" y="0"/>
          <a:chExt cx="0" cy="0"/>
        </a:xfrm>
      </p:grpSpPr>
      <p:sp>
        <p:nvSpPr>
          <p:cNvPr id="1120" name="Shape 1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1" name="Shape 11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5" name="Shape 1125"/>
        <p:cNvGrpSpPr/>
        <p:nvPr/>
      </p:nvGrpSpPr>
      <p:grpSpPr>
        <a:xfrm>
          <a:off x="0" y="0"/>
          <a:ext cx="0" cy="0"/>
          <a:chOff x="0" y="0"/>
          <a:chExt cx="0" cy="0"/>
        </a:xfrm>
      </p:grpSpPr>
      <p:sp>
        <p:nvSpPr>
          <p:cNvPr id="1126" name="Shape 1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7" name="Shape 11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3" name="Shape 1133"/>
        <p:cNvGrpSpPr/>
        <p:nvPr/>
      </p:nvGrpSpPr>
      <p:grpSpPr>
        <a:xfrm>
          <a:off x="0" y="0"/>
          <a:ext cx="0" cy="0"/>
          <a:chOff x="0" y="0"/>
          <a:chExt cx="0" cy="0"/>
        </a:xfrm>
      </p:grpSpPr>
      <p:sp>
        <p:nvSpPr>
          <p:cNvPr id="1134" name="Shape 113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35" name="Shape 1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9" name="Shape 1139"/>
        <p:cNvGrpSpPr/>
        <p:nvPr/>
      </p:nvGrpSpPr>
      <p:grpSpPr>
        <a:xfrm>
          <a:off x="0" y="0"/>
          <a:ext cx="0" cy="0"/>
          <a:chOff x="0" y="0"/>
          <a:chExt cx="0" cy="0"/>
        </a:xfrm>
      </p:grpSpPr>
      <p:sp>
        <p:nvSpPr>
          <p:cNvPr id="1140" name="Shape 114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41" name="Shape 1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6" name="Shape 1146"/>
        <p:cNvGrpSpPr/>
        <p:nvPr/>
      </p:nvGrpSpPr>
      <p:grpSpPr>
        <a:xfrm>
          <a:off x="0" y="0"/>
          <a:ext cx="0" cy="0"/>
          <a:chOff x="0" y="0"/>
          <a:chExt cx="0" cy="0"/>
        </a:xfrm>
      </p:grpSpPr>
      <p:sp>
        <p:nvSpPr>
          <p:cNvPr id="1147" name="Shape 114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48" name="Shape 1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3" name="Shape 1153"/>
        <p:cNvGrpSpPr/>
        <p:nvPr/>
      </p:nvGrpSpPr>
      <p:grpSpPr>
        <a:xfrm>
          <a:off x="0" y="0"/>
          <a:ext cx="0" cy="0"/>
          <a:chOff x="0" y="0"/>
          <a:chExt cx="0" cy="0"/>
        </a:xfrm>
      </p:grpSpPr>
      <p:sp>
        <p:nvSpPr>
          <p:cNvPr id="1154" name="Shape 115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55" name="Shape 1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5" name="Shape 1165"/>
        <p:cNvGrpSpPr/>
        <p:nvPr/>
      </p:nvGrpSpPr>
      <p:grpSpPr>
        <a:xfrm>
          <a:off x="0" y="0"/>
          <a:ext cx="0" cy="0"/>
          <a:chOff x="0" y="0"/>
          <a:chExt cx="0" cy="0"/>
        </a:xfrm>
      </p:grpSpPr>
      <p:sp>
        <p:nvSpPr>
          <p:cNvPr id="1166" name="Shape 116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67" name="Shape 11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8" name="Shape 1178"/>
        <p:cNvGrpSpPr/>
        <p:nvPr/>
      </p:nvGrpSpPr>
      <p:grpSpPr>
        <a:xfrm>
          <a:off x="0" y="0"/>
          <a:ext cx="0" cy="0"/>
          <a:chOff x="0" y="0"/>
          <a:chExt cx="0" cy="0"/>
        </a:xfrm>
      </p:grpSpPr>
      <p:sp>
        <p:nvSpPr>
          <p:cNvPr id="1179" name="Shape 117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80" name="Shape 11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6" name="Shape 1186"/>
        <p:cNvGrpSpPr/>
        <p:nvPr/>
      </p:nvGrpSpPr>
      <p:grpSpPr>
        <a:xfrm>
          <a:off x="0" y="0"/>
          <a:ext cx="0" cy="0"/>
          <a:chOff x="0" y="0"/>
          <a:chExt cx="0" cy="0"/>
        </a:xfrm>
      </p:grpSpPr>
      <p:sp>
        <p:nvSpPr>
          <p:cNvPr id="1187" name="Shape 118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88" name="Shape 11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3" name="Shape 1203"/>
        <p:cNvGrpSpPr/>
        <p:nvPr/>
      </p:nvGrpSpPr>
      <p:grpSpPr>
        <a:xfrm>
          <a:off x="0" y="0"/>
          <a:ext cx="0" cy="0"/>
          <a:chOff x="0" y="0"/>
          <a:chExt cx="0" cy="0"/>
        </a:xfrm>
      </p:grpSpPr>
      <p:sp>
        <p:nvSpPr>
          <p:cNvPr id="1204" name="Shape 120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205" name="Shape 12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Shape 121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220" name="Shape 12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Shape 123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239" name="Shape 12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6" name="Shape 1256"/>
        <p:cNvGrpSpPr/>
        <p:nvPr/>
      </p:nvGrpSpPr>
      <p:grpSpPr>
        <a:xfrm>
          <a:off x="0" y="0"/>
          <a:ext cx="0" cy="0"/>
          <a:chOff x="0" y="0"/>
          <a:chExt cx="0" cy="0"/>
        </a:xfrm>
      </p:grpSpPr>
      <p:sp>
        <p:nvSpPr>
          <p:cNvPr id="1257" name="Shape 125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258" name="Shape 12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6" name="Shape 1276"/>
        <p:cNvGrpSpPr/>
        <p:nvPr/>
      </p:nvGrpSpPr>
      <p:grpSpPr>
        <a:xfrm>
          <a:off x="0" y="0"/>
          <a:ext cx="0" cy="0"/>
          <a:chOff x="0" y="0"/>
          <a:chExt cx="0" cy="0"/>
        </a:xfrm>
      </p:grpSpPr>
      <p:sp>
        <p:nvSpPr>
          <p:cNvPr id="1277" name="Shape 127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278" name="Shape 12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5" name="Shape 1285"/>
        <p:cNvGrpSpPr/>
        <p:nvPr/>
      </p:nvGrpSpPr>
      <p:grpSpPr>
        <a:xfrm>
          <a:off x="0" y="0"/>
          <a:ext cx="0" cy="0"/>
          <a:chOff x="0" y="0"/>
          <a:chExt cx="0" cy="0"/>
        </a:xfrm>
      </p:grpSpPr>
      <p:sp>
        <p:nvSpPr>
          <p:cNvPr id="1286" name="Shape 128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287" name="Shape 12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4" name="Shape 1294"/>
        <p:cNvGrpSpPr/>
        <p:nvPr/>
      </p:nvGrpSpPr>
      <p:grpSpPr>
        <a:xfrm>
          <a:off x="0" y="0"/>
          <a:ext cx="0" cy="0"/>
          <a:chOff x="0" y="0"/>
          <a:chExt cx="0" cy="0"/>
        </a:xfrm>
      </p:grpSpPr>
      <p:sp>
        <p:nvSpPr>
          <p:cNvPr id="1295" name="Shape 1295"/>
          <p:cNvSpPr/>
          <p:nvPr>
            <p:ph idx="2" type="sldImg"/>
          </p:nvPr>
        </p:nvSpPr>
        <p:spPr>
          <a:xfrm>
            <a:off x="398329" y="685488"/>
            <a:ext cx="6061200" cy="3429000"/>
          </a:xfrm>
          <a:custGeom>
            <a:pathLst>
              <a:path extrusionOk="0" h="120000" w="120000">
                <a:moveTo>
                  <a:pt x="0" y="0"/>
                </a:moveTo>
                <a:lnTo>
                  <a:pt x="120000" y="0"/>
                </a:lnTo>
                <a:lnTo>
                  <a:pt x="120000" y="120000"/>
                </a:lnTo>
                <a:lnTo>
                  <a:pt x="0" y="120000"/>
                </a:lnTo>
                <a:close/>
              </a:path>
            </a:pathLst>
          </a:custGeom>
        </p:spPr>
      </p:sp>
      <p:sp>
        <p:nvSpPr>
          <p:cNvPr id="1296" name="Shape 1296"/>
          <p:cNvSpPr txBox="1"/>
          <p:nvPr>
            <p:ph idx="1" type="body"/>
          </p:nvPr>
        </p:nvSpPr>
        <p:spPr>
          <a:xfrm>
            <a:off x="685800" y="4343400"/>
            <a:ext cx="5486400" cy="4114800"/>
          </a:xfrm>
          <a:prstGeom prst="rect">
            <a:avLst/>
          </a:prstGeom>
          <a:noFill/>
          <a:ln>
            <a:noFill/>
          </a:ln>
        </p:spPr>
        <p:txBody>
          <a:bodyPr anchorCtr="0" anchor="ctr" bIns="89600" lIns="89600" spcFirstLastPara="1" rIns="89600" wrap="square" tIns="89600">
            <a:noAutofit/>
          </a:bodyPr>
          <a:lstStyle/>
          <a:p>
            <a:pPr indent="0" lvl="0" marL="0" rtl="0">
              <a:spcBef>
                <a:spcPts val="0"/>
              </a:spcBef>
              <a:spcAft>
                <a:spcPts val="0"/>
              </a:spcAft>
              <a:buNone/>
            </a:pPr>
            <a:r>
              <a:t/>
            </a:r>
            <a:endParaRPr sz="1200">
              <a:solidFill>
                <a:srgbClr val="333333"/>
              </a:solidFill>
              <a:highlight>
                <a:srgbClr val="FFFFFF"/>
              </a:highlight>
            </a:endParaRPr>
          </a:p>
        </p:txBody>
      </p:sp>
      <p:sp>
        <p:nvSpPr>
          <p:cNvPr id="1297" name="Shape 1297"/>
          <p:cNvSpPr txBox="1"/>
          <p:nvPr>
            <p:ph idx="12" type="sldNum"/>
          </p:nvPr>
        </p:nvSpPr>
        <p:spPr>
          <a:xfrm>
            <a:off x="3884613" y="8685214"/>
            <a:ext cx="2971800" cy="457200"/>
          </a:xfrm>
          <a:prstGeom prst="rect">
            <a:avLst/>
          </a:prstGeom>
          <a:noFill/>
          <a:ln>
            <a:noFill/>
          </a:ln>
        </p:spPr>
        <p:txBody>
          <a:bodyPr anchorCtr="0" anchor="ctr" bIns="89600" lIns="89600" spcFirstLastPara="1" rIns="89600" wrap="square" tIns="89600">
            <a:noAutofit/>
          </a:bodyPr>
          <a:lstStyle/>
          <a:p>
            <a:pPr indent="0" lvl="0" marL="0" rtl="0">
              <a:spcBef>
                <a:spcPts val="0"/>
              </a:spcBef>
              <a:spcAft>
                <a:spcPts val="0"/>
              </a:spcAft>
              <a:buClr>
                <a:srgbClr val="000000"/>
              </a:buClr>
              <a:buSzPts val="1400"/>
              <a:buFont typeface="Arial"/>
              <a:buNone/>
            </a:pPr>
            <a:r>
              <a:t/>
            </a:r>
            <a:endParaRPr sz="1400"/>
          </a:p>
          <a:p>
            <a:pPr indent="0" lvl="1" marL="0" rtl="0">
              <a:spcBef>
                <a:spcPts val="0"/>
              </a:spcBef>
              <a:spcAft>
                <a:spcPts val="0"/>
              </a:spcAft>
              <a:buClr>
                <a:srgbClr val="000000"/>
              </a:buClr>
              <a:buSzPts val="1400"/>
              <a:buFont typeface="Arial"/>
              <a:buNone/>
            </a:pPr>
            <a:r>
              <a:t/>
            </a:r>
            <a:endParaRPr sz="1400"/>
          </a:p>
          <a:p>
            <a:pPr indent="0" lvl="2" marL="0" rtl="0">
              <a:spcBef>
                <a:spcPts val="0"/>
              </a:spcBef>
              <a:spcAft>
                <a:spcPts val="0"/>
              </a:spcAft>
              <a:buClr>
                <a:srgbClr val="000000"/>
              </a:buClr>
              <a:buSzPts val="1400"/>
              <a:buFont typeface="Arial"/>
              <a:buNone/>
            </a:pPr>
            <a:r>
              <a:t/>
            </a:r>
            <a:endParaRPr sz="1400"/>
          </a:p>
          <a:p>
            <a:pPr indent="0" lvl="3" marL="0" rtl="0">
              <a:spcBef>
                <a:spcPts val="0"/>
              </a:spcBef>
              <a:spcAft>
                <a:spcPts val="0"/>
              </a:spcAft>
              <a:buClr>
                <a:srgbClr val="000000"/>
              </a:buClr>
              <a:buSzPts val="1400"/>
              <a:buFont typeface="Arial"/>
              <a:buNone/>
            </a:pPr>
            <a:r>
              <a:t/>
            </a:r>
            <a:endParaRPr sz="1400"/>
          </a:p>
          <a:p>
            <a:pPr indent="0" lvl="4" marL="0" rtl="0">
              <a:spcBef>
                <a:spcPts val="0"/>
              </a:spcBef>
              <a:spcAft>
                <a:spcPts val="0"/>
              </a:spcAft>
              <a:buClr>
                <a:srgbClr val="000000"/>
              </a:buClr>
              <a:buSzPts val="1400"/>
              <a:buFont typeface="Arial"/>
              <a:buNone/>
            </a:pPr>
            <a:r>
              <a:t/>
            </a:r>
            <a:endParaRPr sz="1400"/>
          </a:p>
          <a:p>
            <a:pPr indent="0" lvl="5" marL="0" rtl="0">
              <a:spcBef>
                <a:spcPts val="0"/>
              </a:spcBef>
              <a:spcAft>
                <a:spcPts val="0"/>
              </a:spcAft>
              <a:buClr>
                <a:srgbClr val="000000"/>
              </a:buClr>
              <a:buSzPts val="1400"/>
              <a:buFont typeface="Arial"/>
              <a:buNone/>
            </a:pPr>
            <a:r>
              <a:t/>
            </a:r>
            <a:endParaRPr sz="1400"/>
          </a:p>
          <a:p>
            <a:pPr indent="0" lvl="6" marL="0" rtl="0">
              <a:spcBef>
                <a:spcPts val="0"/>
              </a:spcBef>
              <a:spcAft>
                <a:spcPts val="0"/>
              </a:spcAft>
              <a:buClr>
                <a:srgbClr val="000000"/>
              </a:buClr>
              <a:buSzPts val="1400"/>
              <a:buFont typeface="Arial"/>
              <a:buNone/>
            </a:pPr>
            <a:r>
              <a:t/>
            </a:r>
            <a:endParaRPr sz="1400"/>
          </a:p>
          <a:p>
            <a:pPr indent="0" lvl="7" marL="0" rtl="0">
              <a:spcBef>
                <a:spcPts val="0"/>
              </a:spcBef>
              <a:spcAft>
                <a:spcPts val="0"/>
              </a:spcAft>
              <a:buClr>
                <a:srgbClr val="000000"/>
              </a:buClr>
              <a:buSzPts val="1400"/>
              <a:buFont typeface="Arial"/>
              <a:buNone/>
            </a:pPr>
            <a:r>
              <a:t/>
            </a:r>
            <a:endParaRPr sz="1400"/>
          </a:p>
          <a:p>
            <a:pPr indent="0" lvl="8" marL="0" rtl="0">
              <a:spcBef>
                <a:spcPts val="0"/>
              </a:spcBef>
              <a:spcAft>
                <a:spcPts val="0"/>
              </a:spcAft>
              <a:buClr>
                <a:srgbClr val="000000"/>
              </a:buClr>
              <a:buSzPts val="1400"/>
              <a:buFont typeface="Arial"/>
              <a:buNone/>
            </a:pPr>
            <a:r>
              <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8" name="Shape 58"/>
        <p:cNvGrpSpPr/>
        <p:nvPr/>
      </p:nvGrpSpPr>
      <p:grpSpPr>
        <a:xfrm>
          <a:off x="0" y="0"/>
          <a:ext cx="0" cy="0"/>
          <a:chOff x="0" y="0"/>
          <a:chExt cx="0" cy="0"/>
        </a:xfrm>
      </p:grpSpPr>
      <p:sp>
        <p:nvSpPr>
          <p:cNvPr id="59" name="Shape 59"/>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rtl="0" algn="ctr">
              <a:spcBef>
                <a:spcPts val="0"/>
              </a:spcBef>
              <a:spcAft>
                <a:spcPts val="0"/>
              </a:spcAft>
              <a:buClr>
                <a:srgbClr val="FFFFFF"/>
              </a:buClr>
              <a:buSzPts val="12000"/>
              <a:buNone/>
              <a:defRPr sz="12000">
                <a:solidFill>
                  <a:srgbClr val="FFFFFF"/>
                </a:solidFill>
              </a:defRPr>
            </a:lvl1pPr>
            <a:lvl2pPr lvl="1" rtl="0" algn="ctr">
              <a:spcBef>
                <a:spcPts val="0"/>
              </a:spcBef>
              <a:spcAft>
                <a:spcPts val="0"/>
              </a:spcAft>
              <a:buClr>
                <a:srgbClr val="FFFFFF"/>
              </a:buClr>
              <a:buSzPts val="12000"/>
              <a:buNone/>
              <a:defRPr sz="12000">
                <a:solidFill>
                  <a:srgbClr val="FFFFFF"/>
                </a:solidFill>
              </a:defRPr>
            </a:lvl2pPr>
            <a:lvl3pPr lvl="2" rtl="0" algn="ctr">
              <a:spcBef>
                <a:spcPts val="0"/>
              </a:spcBef>
              <a:spcAft>
                <a:spcPts val="0"/>
              </a:spcAft>
              <a:buClr>
                <a:srgbClr val="FFFFFF"/>
              </a:buClr>
              <a:buSzPts val="12000"/>
              <a:buNone/>
              <a:defRPr sz="12000">
                <a:solidFill>
                  <a:srgbClr val="FFFFFF"/>
                </a:solidFill>
              </a:defRPr>
            </a:lvl3pPr>
            <a:lvl4pPr lvl="3" rtl="0" algn="ctr">
              <a:spcBef>
                <a:spcPts val="0"/>
              </a:spcBef>
              <a:spcAft>
                <a:spcPts val="0"/>
              </a:spcAft>
              <a:buClr>
                <a:srgbClr val="FFFFFF"/>
              </a:buClr>
              <a:buSzPts val="12000"/>
              <a:buNone/>
              <a:defRPr sz="12000">
                <a:solidFill>
                  <a:srgbClr val="FFFFFF"/>
                </a:solidFill>
              </a:defRPr>
            </a:lvl4pPr>
            <a:lvl5pPr lvl="4" rtl="0" algn="ctr">
              <a:spcBef>
                <a:spcPts val="0"/>
              </a:spcBef>
              <a:spcAft>
                <a:spcPts val="0"/>
              </a:spcAft>
              <a:buClr>
                <a:srgbClr val="FFFFFF"/>
              </a:buClr>
              <a:buSzPts val="12000"/>
              <a:buNone/>
              <a:defRPr sz="12000">
                <a:solidFill>
                  <a:srgbClr val="FFFFFF"/>
                </a:solidFill>
              </a:defRPr>
            </a:lvl5pPr>
            <a:lvl6pPr lvl="5" rtl="0" algn="ctr">
              <a:spcBef>
                <a:spcPts val="0"/>
              </a:spcBef>
              <a:spcAft>
                <a:spcPts val="0"/>
              </a:spcAft>
              <a:buClr>
                <a:srgbClr val="FFFFFF"/>
              </a:buClr>
              <a:buSzPts val="12000"/>
              <a:buNone/>
              <a:defRPr sz="12000">
                <a:solidFill>
                  <a:srgbClr val="FFFFFF"/>
                </a:solidFill>
              </a:defRPr>
            </a:lvl6pPr>
            <a:lvl7pPr lvl="6" rtl="0" algn="ctr">
              <a:spcBef>
                <a:spcPts val="0"/>
              </a:spcBef>
              <a:spcAft>
                <a:spcPts val="0"/>
              </a:spcAft>
              <a:buClr>
                <a:srgbClr val="FFFFFF"/>
              </a:buClr>
              <a:buSzPts val="12000"/>
              <a:buNone/>
              <a:defRPr sz="12000">
                <a:solidFill>
                  <a:srgbClr val="FFFFFF"/>
                </a:solidFill>
              </a:defRPr>
            </a:lvl7pPr>
            <a:lvl8pPr lvl="7" rtl="0" algn="ctr">
              <a:spcBef>
                <a:spcPts val="0"/>
              </a:spcBef>
              <a:spcAft>
                <a:spcPts val="0"/>
              </a:spcAft>
              <a:buClr>
                <a:srgbClr val="FFFFFF"/>
              </a:buClr>
              <a:buSzPts val="12000"/>
              <a:buNone/>
              <a:defRPr sz="12000">
                <a:solidFill>
                  <a:srgbClr val="FFFFFF"/>
                </a:solidFill>
              </a:defRPr>
            </a:lvl8pPr>
            <a:lvl9pPr lvl="8" rtl="0" algn="ctr">
              <a:spcBef>
                <a:spcPts val="0"/>
              </a:spcBef>
              <a:spcAft>
                <a:spcPts val="0"/>
              </a:spcAft>
              <a:buClr>
                <a:srgbClr val="FFFFFF"/>
              </a:buClr>
              <a:buSzPts val="12000"/>
              <a:buNone/>
              <a:defRPr sz="12000">
                <a:solidFill>
                  <a:srgbClr val="FFFFFF"/>
                </a:solidFill>
              </a:defRPr>
            </a:lvl9pPr>
          </a:lstStyle>
          <a:p>
            <a:r>
              <a:t>xx%</a:t>
            </a:r>
          </a:p>
        </p:txBody>
      </p:sp>
      <p:sp>
        <p:nvSpPr>
          <p:cNvPr id="60" name="Shape 60"/>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Clr>
                <a:srgbClr val="FFFFFF"/>
              </a:buClr>
              <a:buSzPts val="1800"/>
              <a:buChar char="●"/>
              <a:defRPr>
                <a:solidFill>
                  <a:srgbClr val="FFFFFF"/>
                </a:solidFill>
              </a:defRPr>
            </a:lvl1pPr>
            <a:lvl2pPr indent="-317500" lvl="1" marL="914400" rtl="0" algn="ctr">
              <a:spcBef>
                <a:spcPts val="1600"/>
              </a:spcBef>
              <a:spcAft>
                <a:spcPts val="0"/>
              </a:spcAft>
              <a:buClr>
                <a:srgbClr val="FFFFFF"/>
              </a:buClr>
              <a:buSzPts val="1400"/>
              <a:buChar char="○"/>
              <a:defRPr>
                <a:solidFill>
                  <a:srgbClr val="FFFFFF"/>
                </a:solidFill>
              </a:defRPr>
            </a:lvl2pPr>
            <a:lvl3pPr indent="-317500" lvl="2" marL="1371600" rtl="0" algn="ctr">
              <a:spcBef>
                <a:spcPts val="1600"/>
              </a:spcBef>
              <a:spcAft>
                <a:spcPts val="0"/>
              </a:spcAft>
              <a:buClr>
                <a:srgbClr val="FFFFFF"/>
              </a:buClr>
              <a:buSzPts val="1400"/>
              <a:buChar char="■"/>
              <a:defRPr>
                <a:solidFill>
                  <a:srgbClr val="FFFFFF"/>
                </a:solidFill>
              </a:defRPr>
            </a:lvl3pPr>
            <a:lvl4pPr indent="-317500" lvl="3" marL="1828800" rtl="0" algn="ctr">
              <a:spcBef>
                <a:spcPts val="1600"/>
              </a:spcBef>
              <a:spcAft>
                <a:spcPts val="0"/>
              </a:spcAft>
              <a:buClr>
                <a:srgbClr val="FFFFFF"/>
              </a:buClr>
              <a:buSzPts val="1400"/>
              <a:buChar char="●"/>
              <a:defRPr>
                <a:solidFill>
                  <a:srgbClr val="FFFFFF"/>
                </a:solidFill>
              </a:defRPr>
            </a:lvl4pPr>
            <a:lvl5pPr indent="-317500" lvl="4" marL="2286000" rtl="0" algn="ctr">
              <a:spcBef>
                <a:spcPts val="1600"/>
              </a:spcBef>
              <a:spcAft>
                <a:spcPts val="0"/>
              </a:spcAft>
              <a:buClr>
                <a:srgbClr val="FFFFFF"/>
              </a:buClr>
              <a:buSzPts val="1400"/>
              <a:buChar char="○"/>
              <a:defRPr>
                <a:solidFill>
                  <a:srgbClr val="FFFFFF"/>
                </a:solidFill>
              </a:defRPr>
            </a:lvl5pPr>
            <a:lvl6pPr indent="-317500" lvl="5" marL="2743200" rtl="0" algn="ctr">
              <a:spcBef>
                <a:spcPts val="1600"/>
              </a:spcBef>
              <a:spcAft>
                <a:spcPts val="0"/>
              </a:spcAft>
              <a:buClr>
                <a:srgbClr val="FFFFFF"/>
              </a:buClr>
              <a:buSzPts val="1400"/>
              <a:buChar char="■"/>
              <a:defRPr>
                <a:solidFill>
                  <a:srgbClr val="FFFFFF"/>
                </a:solidFill>
              </a:defRPr>
            </a:lvl6pPr>
            <a:lvl7pPr indent="-317500" lvl="6" marL="3200400" rtl="0" algn="ctr">
              <a:spcBef>
                <a:spcPts val="1600"/>
              </a:spcBef>
              <a:spcAft>
                <a:spcPts val="0"/>
              </a:spcAft>
              <a:buClr>
                <a:srgbClr val="FFFFFF"/>
              </a:buClr>
              <a:buSzPts val="1400"/>
              <a:buChar char="●"/>
              <a:defRPr>
                <a:solidFill>
                  <a:srgbClr val="FFFFFF"/>
                </a:solidFill>
              </a:defRPr>
            </a:lvl7pPr>
            <a:lvl8pPr indent="-317500" lvl="7" marL="3657600" rtl="0" algn="ctr">
              <a:spcBef>
                <a:spcPts val="1600"/>
              </a:spcBef>
              <a:spcAft>
                <a:spcPts val="0"/>
              </a:spcAft>
              <a:buClr>
                <a:srgbClr val="FFFFFF"/>
              </a:buClr>
              <a:buSzPts val="1400"/>
              <a:buChar char="○"/>
              <a:defRPr>
                <a:solidFill>
                  <a:srgbClr val="FFFFFF"/>
                </a:solidFill>
              </a:defRPr>
            </a:lvl8pPr>
            <a:lvl9pPr indent="-317500" lvl="8" marL="4114800" rtl="0" algn="ctr">
              <a:spcBef>
                <a:spcPts val="1600"/>
              </a:spcBef>
              <a:spcAft>
                <a:spcPts val="1600"/>
              </a:spcAft>
              <a:buClr>
                <a:srgbClr val="FFFFFF"/>
              </a:buClr>
              <a:buSzPts val="1400"/>
              <a:buChar char="■"/>
              <a:defRPr>
                <a:solidFill>
                  <a:srgbClr val="FFFFFF"/>
                </a:solidFill>
              </a:defRPr>
            </a:lvl9pPr>
          </a:lstStyle>
          <a:p/>
        </p:txBody>
      </p:sp>
      <p:sp>
        <p:nvSpPr>
          <p:cNvPr id="61" name="Shape 6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2" name="Shape 62"/>
        <p:cNvGrpSpPr/>
        <p:nvPr/>
      </p:nvGrpSpPr>
      <p:grpSpPr>
        <a:xfrm>
          <a:off x="0" y="0"/>
          <a:ext cx="0" cy="0"/>
          <a:chOff x="0" y="0"/>
          <a:chExt cx="0" cy="0"/>
        </a:xfrm>
      </p:grpSpPr>
      <p:sp>
        <p:nvSpPr>
          <p:cNvPr id="63" name="Shape 6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Text / 2 Column">
  <p:cSld name="CUSTOM_6_2_3_1_1">
    <p:spTree>
      <p:nvGrpSpPr>
        <p:cNvPr id="64" name="Shape 64"/>
        <p:cNvGrpSpPr/>
        <p:nvPr/>
      </p:nvGrpSpPr>
      <p:grpSpPr>
        <a:xfrm>
          <a:off x="0" y="0"/>
          <a:ext cx="0" cy="0"/>
          <a:chOff x="0" y="0"/>
          <a:chExt cx="0" cy="0"/>
        </a:xfrm>
      </p:grpSpPr>
      <p:sp>
        <p:nvSpPr>
          <p:cNvPr id="65" name="Shape 65"/>
          <p:cNvSpPr txBox="1"/>
          <p:nvPr>
            <p:ph type="title"/>
          </p:nvPr>
        </p:nvSpPr>
        <p:spPr>
          <a:xfrm>
            <a:off x="685800" y="704725"/>
            <a:ext cx="7620000" cy="581100"/>
          </a:xfrm>
          <a:prstGeom prst="rect">
            <a:avLst/>
          </a:prstGeom>
        </p:spPr>
        <p:txBody>
          <a:bodyPr anchorCtr="0" anchor="t"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 name="Shape 66"/>
          <p:cNvSpPr txBox="1"/>
          <p:nvPr>
            <p:ph idx="1" type="body"/>
          </p:nvPr>
        </p:nvSpPr>
        <p:spPr>
          <a:xfrm>
            <a:off x="685800" y="1638300"/>
            <a:ext cx="3810000" cy="2647800"/>
          </a:xfrm>
          <a:prstGeom prst="rect">
            <a:avLst/>
          </a:prstGeom>
        </p:spPr>
        <p:txBody>
          <a:bodyPr anchorCtr="0" anchor="t" bIns="91425" lIns="91425" spcFirstLastPara="1" rIns="91425" wrap="square" tIns="91425"/>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67" name="Shape 67"/>
          <p:cNvSpPr txBox="1"/>
          <p:nvPr>
            <p:ph idx="2" type="body"/>
          </p:nvPr>
        </p:nvSpPr>
        <p:spPr>
          <a:xfrm>
            <a:off x="4495800" y="1638300"/>
            <a:ext cx="3810000" cy="2647800"/>
          </a:xfrm>
          <a:prstGeom prst="rect">
            <a:avLst/>
          </a:prstGeom>
        </p:spPr>
        <p:txBody>
          <a:bodyPr anchorCtr="0" anchor="t" bIns="91425" lIns="91425" spcFirstLastPara="1" rIns="91425" wrap="square" tIns="91425"/>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pic>
        <p:nvPicPr>
          <p:cNvPr id="68" name="Shape 68"/>
          <p:cNvPicPr preferRelativeResize="0"/>
          <p:nvPr/>
        </p:nvPicPr>
        <p:blipFill>
          <a:blip r:embed="rId2">
            <a:alphaModFix/>
          </a:blip>
          <a:stretch>
            <a:fillRect/>
          </a:stretch>
        </p:blipFill>
        <p:spPr>
          <a:xfrm>
            <a:off x="685800" y="4509175"/>
            <a:ext cx="504900" cy="504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Graphic / Right">
  <p:cSld name="CUSTOM_6_2_4">
    <p:spTree>
      <p:nvGrpSpPr>
        <p:cNvPr id="69" name="Shape 69"/>
        <p:cNvGrpSpPr/>
        <p:nvPr/>
      </p:nvGrpSpPr>
      <p:grpSpPr>
        <a:xfrm>
          <a:off x="0" y="0"/>
          <a:ext cx="0" cy="0"/>
          <a:chOff x="0" y="0"/>
          <a:chExt cx="0" cy="0"/>
        </a:xfrm>
      </p:grpSpPr>
      <p:sp>
        <p:nvSpPr>
          <p:cNvPr id="70" name="Shape 70"/>
          <p:cNvSpPr txBox="1"/>
          <p:nvPr>
            <p:ph type="title"/>
          </p:nvPr>
        </p:nvSpPr>
        <p:spPr>
          <a:xfrm>
            <a:off x="685800" y="1362000"/>
            <a:ext cx="3048000" cy="990000"/>
          </a:xfrm>
          <a:prstGeom prst="rect">
            <a:avLst/>
          </a:prstGeom>
        </p:spPr>
        <p:txBody>
          <a:bodyPr anchorCtr="0" anchor="b"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Shape 71"/>
          <p:cNvSpPr txBox="1"/>
          <p:nvPr>
            <p:ph idx="1" type="body"/>
          </p:nvPr>
        </p:nvSpPr>
        <p:spPr>
          <a:xfrm>
            <a:off x="685800" y="2495550"/>
            <a:ext cx="2286000" cy="1362000"/>
          </a:xfrm>
          <a:prstGeom prst="rect">
            <a:avLst/>
          </a:prstGeom>
        </p:spPr>
        <p:txBody>
          <a:bodyPr anchorCtr="0" anchor="t" bIns="91425" lIns="91425" spcFirstLastPara="1" rIns="91425" wrap="square" tIns="91425"/>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pic>
        <p:nvPicPr>
          <p:cNvPr id="72" name="Shape 72"/>
          <p:cNvPicPr preferRelativeResize="0"/>
          <p:nvPr/>
        </p:nvPicPr>
        <p:blipFill>
          <a:blip r:embed="rId2">
            <a:alphaModFix/>
          </a:blip>
          <a:stretch>
            <a:fillRect/>
          </a:stretch>
        </p:blipFill>
        <p:spPr>
          <a:xfrm>
            <a:off x="685800" y="4509175"/>
            <a:ext cx="504900" cy="5049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Quote / Left">
  <p:cSld name="CUSTOM_7_1">
    <p:spTree>
      <p:nvGrpSpPr>
        <p:cNvPr id="73" name="Shape 73"/>
        <p:cNvGrpSpPr/>
        <p:nvPr/>
      </p:nvGrpSpPr>
      <p:grpSpPr>
        <a:xfrm>
          <a:off x="0" y="0"/>
          <a:ext cx="0" cy="0"/>
          <a:chOff x="0" y="0"/>
          <a:chExt cx="0" cy="0"/>
        </a:xfrm>
      </p:grpSpPr>
      <p:sp>
        <p:nvSpPr>
          <p:cNvPr id="74" name="Shape 74"/>
          <p:cNvSpPr txBox="1"/>
          <p:nvPr>
            <p:ph type="title"/>
          </p:nvPr>
        </p:nvSpPr>
        <p:spPr>
          <a:xfrm>
            <a:off x="685800" y="1285800"/>
            <a:ext cx="6858000" cy="1914900"/>
          </a:xfrm>
          <a:prstGeom prst="rect">
            <a:avLst/>
          </a:prstGeom>
        </p:spPr>
        <p:txBody>
          <a:bodyPr anchorCtr="0" anchor="b"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 name="Shape 75"/>
          <p:cNvSpPr txBox="1"/>
          <p:nvPr>
            <p:ph idx="1" type="subTitle"/>
          </p:nvPr>
        </p:nvSpPr>
        <p:spPr>
          <a:xfrm>
            <a:off x="685800" y="3352800"/>
            <a:ext cx="3810000" cy="504900"/>
          </a:xfrm>
          <a:prstGeom prst="rect">
            <a:avLst/>
          </a:prstGeom>
        </p:spPr>
        <p:txBody>
          <a:bodyPr anchorCtr="0" anchor="t" bIns="91425" lIns="91425" spcFirstLastPara="1" rIns="91425" wrap="square" tIns="91425"/>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76" name="Shape 76"/>
          <p:cNvPicPr preferRelativeResize="0"/>
          <p:nvPr/>
        </p:nvPicPr>
        <p:blipFill>
          <a:blip r:embed="rId2">
            <a:alphaModFix/>
          </a:blip>
          <a:stretch>
            <a:fillRect/>
          </a:stretch>
        </p:blipFill>
        <p:spPr>
          <a:xfrm>
            <a:off x="685800" y="4509175"/>
            <a:ext cx="504900" cy="5049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Quote / Right">
  <p:cSld name="CUSTOM_7_2">
    <p:spTree>
      <p:nvGrpSpPr>
        <p:cNvPr id="77" name="Shape 77"/>
        <p:cNvGrpSpPr/>
        <p:nvPr/>
      </p:nvGrpSpPr>
      <p:grpSpPr>
        <a:xfrm>
          <a:off x="0" y="0"/>
          <a:ext cx="0" cy="0"/>
          <a:chOff x="0" y="0"/>
          <a:chExt cx="0" cy="0"/>
        </a:xfrm>
      </p:grpSpPr>
      <p:sp>
        <p:nvSpPr>
          <p:cNvPr id="78" name="Shape 78"/>
          <p:cNvSpPr txBox="1"/>
          <p:nvPr>
            <p:ph type="title"/>
          </p:nvPr>
        </p:nvSpPr>
        <p:spPr>
          <a:xfrm>
            <a:off x="838200" y="1285800"/>
            <a:ext cx="5334000" cy="1914600"/>
          </a:xfrm>
          <a:prstGeom prst="rect">
            <a:avLst/>
          </a:prstGeom>
        </p:spPr>
        <p:txBody>
          <a:bodyPr anchorCtr="0" anchor="b" bIns="91425" lIns="91425" spcFirstLastPara="1" rIns="91425" wrap="square" tIns="91425"/>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79" name="Shape 79"/>
          <p:cNvSpPr txBox="1"/>
          <p:nvPr>
            <p:ph idx="1" type="subTitle"/>
          </p:nvPr>
        </p:nvSpPr>
        <p:spPr>
          <a:xfrm>
            <a:off x="2362200" y="3352800"/>
            <a:ext cx="3810000" cy="504900"/>
          </a:xfrm>
          <a:prstGeom prst="rect">
            <a:avLst/>
          </a:prstGeom>
        </p:spPr>
        <p:txBody>
          <a:bodyPr anchorCtr="0" anchor="t" bIns="91425" lIns="91425" spcFirstLastPara="1" rIns="91425" wrap="square" tIns="91425"/>
          <a:lstStyle>
            <a:lvl1pPr lvl="0" rtl="0" algn="r">
              <a:spcBef>
                <a:spcPts val="0"/>
              </a:spcBef>
              <a:spcAft>
                <a:spcPts val="0"/>
              </a:spcAft>
              <a:buNone/>
              <a:defRPr>
                <a:solidFill>
                  <a:srgbClr val="FFFFFF"/>
                </a:solidFill>
              </a:defRPr>
            </a:lvl1pPr>
            <a:lvl2pPr lvl="1" rtl="0" algn="r">
              <a:spcBef>
                <a:spcPts val="1600"/>
              </a:spcBef>
              <a:spcAft>
                <a:spcPts val="0"/>
              </a:spcAft>
              <a:buNone/>
              <a:defRPr>
                <a:solidFill>
                  <a:srgbClr val="FFFFFF"/>
                </a:solidFill>
              </a:defRPr>
            </a:lvl2pPr>
            <a:lvl3pPr lvl="2" rtl="0" algn="r">
              <a:spcBef>
                <a:spcPts val="1600"/>
              </a:spcBef>
              <a:spcAft>
                <a:spcPts val="0"/>
              </a:spcAft>
              <a:buNone/>
              <a:defRPr>
                <a:solidFill>
                  <a:srgbClr val="FFFFFF"/>
                </a:solidFill>
              </a:defRPr>
            </a:lvl3pPr>
            <a:lvl4pPr lvl="3" rtl="0" algn="r">
              <a:spcBef>
                <a:spcPts val="1600"/>
              </a:spcBef>
              <a:spcAft>
                <a:spcPts val="0"/>
              </a:spcAft>
              <a:buNone/>
              <a:defRPr>
                <a:solidFill>
                  <a:srgbClr val="FFFFFF"/>
                </a:solidFill>
              </a:defRPr>
            </a:lvl4pPr>
            <a:lvl5pPr lvl="4" rtl="0" algn="r">
              <a:spcBef>
                <a:spcPts val="1600"/>
              </a:spcBef>
              <a:spcAft>
                <a:spcPts val="0"/>
              </a:spcAft>
              <a:buNone/>
              <a:defRPr>
                <a:solidFill>
                  <a:srgbClr val="FFFFFF"/>
                </a:solidFill>
              </a:defRPr>
            </a:lvl5pPr>
            <a:lvl6pPr lvl="5" rtl="0" algn="r">
              <a:spcBef>
                <a:spcPts val="1600"/>
              </a:spcBef>
              <a:spcAft>
                <a:spcPts val="0"/>
              </a:spcAft>
              <a:buNone/>
              <a:defRPr>
                <a:solidFill>
                  <a:srgbClr val="FFFFFF"/>
                </a:solidFill>
              </a:defRPr>
            </a:lvl6pPr>
            <a:lvl7pPr lvl="6" rtl="0" algn="r">
              <a:spcBef>
                <a:spcPts val="1600"/>
              </a:spcBef>
              <a:spcAft>
                <a:spcPts val="0"/>
              </a:spcAft>
              <a:buNone/>
              <a:defRPr>
                <a:solidFill>
                  <a:srgbClr val="FFFFFF"/>
                </a:solidFill>
              </a:defRPr>
            </a:lvl7pPr>
            <a:lvl8pPr lvl="7" rtl="0" algn="r">
              <a:spcBef>
                <a:spcPts val="1600"/>
              </a:spcBef>
              <a:spcAft>
                <a:spcPts val="0"/>
              </a:spcAft>
              <a:buNone/>
              <a:defRPr>
                <a:solidFill>
                  <a:srgbClr val="FFFFFF"/>
                </a:solidFill>
              </a:defRPr>
            </a:lvl8pPr>
            <a:lvl9pPr lvl="8" rtl="0" algn="r">
              <a:spcBef>
                <a:spcPts val="1600"/>
              </a:spcBef>
              <a:spcAft>
                <a:spcPts val="1600"/>
              </a:spcAft>
              <a:buNone/>
              <a:defRPr>
                <a:solidFill>
                  <a:srgbClr val="FFFFFF"/>
                </a:solidFill>
              </a:defRPr>
            </a:lvl9pPr>
          </a:lstStyle>
          <a:p/>
        </p:txBody>
      </p:sp>
      <p:pic>
        <p:nvPicPr>
          <p:cNvPr id="80" name="Shape 80"/>
          <p:cNvPicPr preferRelativeResize="0"/>
          <p:nvPr/>
        </p:nvPicPr>
        <p:blipFill>
          <a:blip r:embed="rId2">
            <a:alphaModFix/>
          </a:blip>
          <a:stretch>
            <a:fillRect/>
          </a:stretch>
        </p:blipFill>
        <p:spPr>
          <a:xfrm>
            <a:off x="5562600" y="4509175"/>
            <a:ext cx="504900" cy="5049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Graphic / Left">
  <p:cSld name="CUSTOM_6_1_1">
    <p:spTree>
      <p:nvGrpSpPr>
        <p:cNvPr id="81" name="Shape 81"/>
        <p:cNvGrpSpPr/>
        <p:nvPr/>
      </p:nvGrpSpPr>
      <p:grpSpPr>
        <a:xfrm>
          <a:off x="0" y="0"/>
          <a:ext cx="0" cy="0"/>
          <a:chOff x="0" y="0"/>
          <a:chExt cx="0" cy="0"/>
        </a:xfrm>
      </p:grpSpPr>
      <p:sp>
        <p:nvSpPr>
          <p:cNvPr id="82" name="Shape 82"/>
          <p:cNvSpPr txBox="1"/>
          <p:nvPr>
            <p:ph type="title"/>
          </p:nvPr>
        </p:nvSpPr>
        <p:spPr>
          <a:xfrm>
            <a:off x="6019800" y="1362000"/>
            <a:ext cx="3048000" cy="1009500"/>
          </a:xfrm>
          <a:prstGeom prst="rect">
            <a:avLst/>
          </a:prstGeom>
        </p:spPr>
        <p:txBody>
          <a:bodyPr anchorCtr="0" anchor="b"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 name="Shape 83"/>
          <p:cNvSpPr txBox="1"/>
          <p:nvPr>
            <p:ph idx="1" type="body"/>
          </p:nvPr>
        </p:nvSpPr>
        <p:spPr>
          <a:xfrm>
            <a:off x="6019800" y="2495550"/>
            <a:ext cx="2286000" cy="1362300"/>
          </a:xfrm>
          <a:prstGeom prst="rect">
            <a:avLst/>
          </a:prstGeom>
        </p:spPr>
        <p:txBody>
          <a:bodyPr anchorCtr="0" anchor="t" bIns="91425" lIns="91425" spcFirstLastPara="1" rIns="91425" wrap="square" tIns="91425"/>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pic>
        <p:nvPicPr>
          <p:cNvPr id="84" name="Shape 84"/>
          <p:cNvPicPr preferRelativeResize="0"/>
          <p:nvPr/>
        </p:nvPicPr>
        <p:blipFill>
          <a:blip r:embed="rId2">
            <a:alphaModFix/>
          </a:blip>
          <a:stretch>
            <a:fillRect/>
          </a:stretch>
        </p:blipFill>
        <p:spPr>
          <a:xfrm>
            <a:off x="5943600" y="4509175"/>
            <a:ext cx="504900" cy="5049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1 Title / Left 2">
  <p:cSld name="CUSTOM_9">
    <p:spTree>
      <p:nvGrpSpPr>
        <p:cNvPr id="85" name="Shape 85"/>
        <p:cNvGrpSpPr/>
        <p:nvPr/>
      </p:nvGrpSpPr>
      <p:grpSpPr>
        <a:xfrm>
          <a:off x="0" y="0"/>
          <a:ext cx="0" cy="0"/>
          <a:chOff x="0" y="0"/>
          <a:chExt cx="0" cy="0"/>
        </a:xfrm>
      </p:grpSpPr>
      <p:pic>
        <p:nvPicPr>
          <p:cNvPr id="86" name="Shape 86"/>
          <p:cNvPicPr preferRelativeResize="0"/>
          <p:nvPr/>
        </p:nvPicPr>
        <p:blipFill>
          <a:blip r:embed="rId2">
            <a:alphaModFix/>
          </a:blip>
          <a:stretch>
            <a:fillRect/>
          </a:stretch>
        </p:blipFill>
        <p:spPr>
          <a:xfrm>
            <a:off x="457200" y="1461175"/>
            <a:ext cx="504900" cy="504900"/>
          </a:xfrm>
          <a:prstGeom prst="rect">
            <a:avLst/>
          </a:prstGeom>
          <a:noFill/>
          <a:ln>
            <a:noFill/>
          </a:ln>
        </p:spPr>
      </p:pic>
      <p:sp>
        <p:nvSpPr>
          <p:cNvPr id="87" name="Shape 87"/>
          <p:cNvSpPr txBox="1"/>
          <p:nvPr>
            <p:ph type="title"/>
          </p:nvPr>
        </p:nvSpPr>
        <p:spPr>
          <a:xfrm>
            <a:off x="685800" y="2343150"/>
            <a:ext cx="4161600" cy="1943400"/>
          </a:xfrm>
          <a:prstGeom prst="rect">
            <a:avLst/>
          </a:prstGeom>
        </p:spPr>
        <p:txBody>
          <a:bodyPr anchorCtr="0" anchor="t" bIns="91425" lIns="91425" spcFirstLastPara="1" rIns="91425" wrap="square" tIns="91425"/>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88" name="Shape 88"/>
          <p:cNvSpPr txBox="1"/>
          <p:nvPr>
            <p:ph idx="1" type="subTitle"/>
          </p:nvPr>
        </p:nvSpPr>
        <p:spPr>
          <a:xfrm>
            <a:off x="5257800" y="1638300"/>
            <a:ext cx="2286000" cy="1285800"/>
          </a:xfrm>
          <a:prstGeom prst="rect">
            <a:avLst/>
          </a:prstGeom>
        </p:spPr>
        <p:txBody>
          <a:bodyPr anchorCtr="0" anchor="t" bIns="91425" lIns="91425" spcFirstLastPara="1" rIns="91425" wrap="square" tIns="91425"/>
          <a:lstStyle>
            <a:lvl1pPr lvl="0" rtl="0">
              <a:spcBef>
                <a:spcPts val="0"/>
              </a:spcBef>
              <a:spcAft>
                <a:spcPts val="0"/>
              </a:spcAft>
              <a:buNone/>
              <a:defRPr sz="1200">
                <a:solidFill>
                  <a:srgbClr val="FFFFFF"/>
                </a:solidFill>
                <a:latin typeface="Google Sans"/>
                <a:ea typeface="Google Sans"/>
                <a:cs typeface="Google Sans"/>
                <a:sym typeface="Google Sans"/>
              </a:defRPr>
            </a:lvl1pPr>
            <a:lvl2pPr lvl="1" rtl="0">
              <a:spcBef>
                <a:spcPts val="1600"/>
              </a:spcBef>
              <a:spcAft>
                <a:spcPts val="0"/>
              </a:spcAft>
              <a:buNone/>
              <a:defRPr sz="1200">
                <a:solidFill>
                  <a:srgbClr val="434343"/>
                </a:solidFill>
                <a:latin typeface="Google Sans"/>
                <a:ea typeface="Google Sans"/>
                <a:cs typeface="Google Sans"/>
                <a:sym typeface="Google Sans"/>
              </a:defRPr>
            </a:lvl2pPr>
            <a:lvl3pPr lvl="2" rtl="0">
              <a:spcBef>
                <a:spcPts val="1600"/>
              </a:spcBef>
              <a:spcAft>
                <a:spcPts val="0"/>
              </a:spcAft>
              <a:buNone/>
              <a:defRPr sz="1200">
                <a:solidFill>
                  <a:srgbClr val="434343"/>
                </a:solidFill>
                <a:latin typeface="Google Sans"/>
                <a:ea typeface="Google Sans"/>
                <a:cs typeface="Google Sans"/>
                <a:sym typeface="Google Sans"/>
              </a:defRPr>
            </a:lvl3pPr>
            <a:lvl4pPr lvl="3" rtl="0">
              <a:spcBef>
                <a:spcPts val="1600"/>
              </a:spcBef>
              <a:spcAft>
                <a:spcPts val="0"/>
              </a:spcAft>
              <a:buNone/>
              <a:defRPr sz="1200">
                <a:solidFill>
                  <a:srgbClr val="434343"/>
                </a:solidFill>
                <a:latin typeface="Google Sans"/>
                <a:ea typeface="Google Sans"/>
                <a:cs typeface="Google Sans"/>
                <a:sym typeface="Google Sans"/>
              </a:defRPr>
            </a:lvl4pPr>
            <a:lvl5pPr lvl="4" rtl="0">
              <a:spcBef>
                <a:spcPts val="1600"/>
              </a:spcBef>
              <a:spcAft>
                <a:spcPts val="0"/>
              </a:spcAft>
              <a:buNone/>
              <a:defRPr sz="1200">
                <a:solidFill>
                  <a:srgbClr val="434343"/>
                </a:solidFill>
                <a:latin typeface="Google Sans"/>
                <a:ea typeface="Google Sans"/>
                <a:cs typeface="Google Sans"/>
                <a:sym typeface="Google Sans"/>
              </a:defRPr>
            </a:lvl5pPr>
            <a:lvl6pPr lvl="5" rtl="0">
              <a:spcBef>
                <a:spcPts val="1600"/>
              </a:spcBef>
              <a:spcAft>
                <a:spcPts val="0"/>
              </a:spcAft>
              <a:buNone/>
              <a:defRPr sz="1200">
                <a:solidFill>
                  <a:srgbClr val="434343"/>
                </a:solidFill>
                <a:latin typeface="Google Sans"/>
                <a:ea typeface="Google Sans"/>
                <a:cs typeface="Google Sans"/>
                <a:sym typeface="Google Sans"/>
              </a:defRPr>
            </a:lvl6pPr>
            <a:lvl7pPr lvl="6" rtl="0">
              <a:spcBef>
                <a:spcPts val="1600"/>
              </a:spcBef>
              <a:spcAft>
                <a:spcPts val="0"/>
              </a:spcAft>
              <a:buNone/>
              <a:defRPr sz="1200">
                <a:solidFill>
                  <a:srgbClr val="434343"/>
                </a:solidFill>
                <a:latin typeface="Google Sans"/>
                <a:ea typeface="Google Sans"/>
                <a:cs typeface="Google Sans"/>
                <a:sym typeface="Google Sans"/>
              </a:defRPr>
            </a:lvl7pPr>
            <a:lvl8pPr lvl="7" rtl="0">
              <a:spcBef>
                <a:spcPts val="1600"/>
              </a:spcBef>
              <a:spcAft>
                <a:spcPts val="0"/>
              </a:spcAft>
              <a:buNone/>
              <a:defRPr sz="1200">
                <a:solidFill>
                  <a:srgbClr val="434343"/>
                </a:solidFill>
                <a:latin typeface="Google Sans"/>
                <a:ea typeface="Google Sans"/>
                <a:cs typeface="Google Sans"/>
                <a:sym typeface="Google Sans"/>
              </a:defRPr>
            </a:lvl8pPr>
            <a:lvl9pPr lvl="8" rtl="0">
              <a:spcBef>
                <a:spcPts val="1600"/>
              </a:spcBef>
              <a:spcAft>
                <a:spcPts val="1600"/>
              </a:spcAft>
              <a:buNone/>
              <a:defRPr sz="1200">
                <a:solidFill>
                  <a:srgbClr val="434343"/>
                </a:solidFill>
                <a:latin typeface="Google Sans"/>
                <a:ea typeface="Google Sans"/>
                <a:cs typeface="Google Sans"/>
                <a:sym typeface="Google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Option 1 - 18pt copy 3">
  <p:cSld name="TITLE_AND_BODY_2_1_10">
    <p:spTree>
      <p:nvGrpSpPr>
        <p:cNvPr id="89" name="Shape 89"/>
        <p:cNvGrpSpPr/>
        <p:nvPr/>
      </p:nvGrpSpPr>
      <p:grpSpPr>
        <a:xfrm>
          <a:off x="0" y="0"/>
          <a:ext cx="0" cy="0"/>
          <a:chOff x="0" y="0"/>
          <a:chExt cx="0" cy="0"/>
        </a:xfrm>
      </p:grpSpPr>
      <p:sp>
        <p:nvSpPr>
          <p:cNvPr id="90" name="Shape 90"/>
          <p:cNvSpPr txBox="1"/>
          <p:nvPr>
            <p:ph idx="1" type="body"/>
          </p:nvPr>
        </p:nvSpPr>
        <p:spPr>
          <a:xfrm>
            <a:off x="211925" y="1034577"/>
            <a:ext cx="3914400" cy="3638400"/>
          </a:xfrm>
          <a:prstGeom prst="rect">
            <a:avLst/>
          </a:prstGeom>
        </p:spPr>
        <p:txBody>
          <a:bodyPr anchorCtr="0" anchor="t" bIns="91425" lIns="91425" spcFirstLastPara="1" rIns="91425" wrap="square" tIns="91425"/>
          <a:lstStyle>
            <a:lvl1pPr indent="-330200" lvl="0" marL="457200" rtl="0">
              <a:lnSpc>
                <a:spcPct val="115000"/>
              </a:lnSpc>
              <a:spcBef>
                <a:spcPts val="1200"/>
              </a:spcBef>
              <a:spcAft>
                <a:spcPts val="0"/>
              </a:spcAft>
              <a:buClr>
                <a:srgbClr val="FFFFFF"/>
              </a:buClr>
              <a:buSzPts val="1600"/>
              <a:buChar char="●"/>
              <a:defRPr sz="1600">
                <a:solidFill>
                  <a:srgbClr val="FFFFFF"/>
                </a:solidFill>
              </a:defRPr>
            </a:lvl1pPr>
            <a:lvl2pPr indent="-330200" lvl="1" marL="914400" rtl="0">
              <a:lnSpc>
                <a:spcPct val="115000"/>
              </a:lnSpc>
              <a:spcBef>
                <a:spcPts val="1600"/>
              </a:spcBef>
              <a:spcAft>
                <a:spcPts val="0"/>
              </a:spcAft>
              <a:buClr>
                <a:srgbClr val="FFFFFF"/>
              </a:buClr>
              <a:buSzPts val="1600"/>
              <a:buChar char="○"/>
              <a:defRPr sz="1600">
                <a:solidFill>
                  <a:srgbClr val="FFFFFF"/>
                </a:solidFill>
              </a:defRPr>
            </a:lvl2pPr>
            <a:lvl3pPr indent="-330200" lvl="2" marL="1371600" rtl="0">
              <a:lnSpc>
                <a:spcPct val="115000"/>
              </a:lnSpc>
              <a:spcBef>
                <a:spcPts val="1600"/>
              </a:spcBef>
              <a:spcAft>
                <a:spcPts val="0"/>
              </a:spcAft>
              <a:buClr>
                <a:srgbClr val="FFFFFF"/>
              </a:buClr>
              <a:buSzPts val="1600"/>
              <a:buChar char="■"/>
              <a:defRPr sz="1600">
                <a:solidFill>
                  <a:srgbClr val="FFFFFF"/>
                </a:solidFill>
              </a:defRPr>
            </a:lvl3pPr>
            <a:lvl4pPr indent="-330200" lvl="3" marL="1828800" rtl="0">
              <a:lnSpc>
                <a:spcPct val="115000"/>
              </a:lnSpc>
              <a:spcBef>
                <a:spcPts val="1600"/>
              </a:spcBef>
              <a:spcAft>
                <a:spcPts val="0"/>
              </a:spcAft>
              <a:buClr>
                <a:srgbClr val="FFFFFF"/>
              </a:buClr>
              <a:buSzPts val="1600"/>
              <a:buChar char="●"/>
              <a:defRPr sz="1600">
                <a:solidFill>
                  <a:srgbClr val="FFFFFF"/>
                </a:solidFill>
              </a:defRPr>
            </a:lvl4pPr>
            <a:lvl5pPr indent="-330200" lvl="4" marL="2286000" rtl="0">
              <a:lnSpc>
                <a:spcPct val="115000"/>
              </a:lnSpc>
              <a:spcBef>
                <a:spcPts val="1600"/>
              </a:spcBef>
              <a:spcAft>
                <a:spcPts val="0"/>
              </a:spcAft>
              <a:buClr>
                <a:srgbClr val="FFFFFF"/>
              </a:buClr>
              <a:buSzPts val="1600"/>
              <a:buChar char="○"/>
              <a:defRPr sz="1600">
                <a:solidFill>
                  <a:srgbClr val="FFFFFF"/>
                </a:solidFill>
              </a:defRPr>
            </a:lvl5pPr>
            <a:lvl6pPr indent="-330200" lvl="5" marL="2743200" rtl="0">
              <a:lnSpc>
                <a:spcPct val="115000"/>
              </a:lnSpc>
              <a:spcBef>
                <a:spcPts val="1600"/>
              </a:spcBef>
              <a:spcAft>
                <a:spcPts val="0"/>
              </a:spcAft>
              <a:buClr>
                <a:srgbClr val="FFFFFF"/>
              </a:buClr>
              <a:buSzPts val="1600"/>
              <a:buChar char="■"/>
              <a:defRPr sz="1600">
                <a:solidFill>
                  <a:srgbClr val="FFFFFF"/>
                </a:solidFill>
              </a:defRPr>
            </a:lvl6pPr>
            <a:lvl7pPr indent="-330200" lvl="6" marL="3200400" rtl="0">
              <a:lnSpc>
                <a:spcPct val="115000"/>
              </a:lnSpc>
              <a:spcBef>
                <a:spcPts val="1600"/>
              </a:spcBef>
              <a:spcAft>
                <a:spcPts val="0"/>
              </a:spcAft>
              <a:buClr>
                <a:srgbClr val="FFFFFF"/>
              </a:buClr>
              <a:buSzPts val="1600"/>
              <a:buChar char="●"/>
              <a:defRPr sz="1600">
                <a:solidFill>
                  <a:srgbClr val="FFFFFF"/>
                </a:solidFill>
              </a:defRPr>
            </a:lvl7pPr>
            <a:lvl8pPr indent="-330200" lvl="7" marL="3657600" rtl="0">
              <a:lnSpc>
                <a:spcPct val="115000"/>
              </a:lnSpc>
              <a:spcBef>
                <a:spcPts val="1600"/>
              </a:spcBef>
              <a:spcAft>
                <a:spcPts val="0"/>
              </a:spcAft>
              <a:buClr>
                <a:srgbClr val="FFFFFF"/>
              </a:buClr>
              <a:buSzPts val="1600"/>
              <a:buChar char="○"/>
              <a:defRPr sz="1600">
                <a:solidFill>
                  <a:srgbClr val="FFFFFF"/>
                </a:solidFill>
              </a:defRPr>
            </a:lvl8pPr>
            <a:lvl9pPr indent="-330200" lvl="8" marL="4114800" rtl="0">
              <a:lnSpc>
                <a:spcPct val="115000"/>
              </a:lnSpc>
              <a:spcBef>
                <a:spcPts val="1600"/>
              </a:spcBef>
              <a:spcAft>
                <a:spcPts val="1600"/>
              </a:spcAft>
              <a:buClr>
                <a:srgbClr val="FFFFFF"/>
              </a:buClr>
              <a:buSzPts val="1600"/>
              <a:buChar char="■"/>
              <a:defRPr sz="1600">
                <a:solidFill>
                  <a:srgbClr val="FFFFFF"/>
                </a:solidFill>
              </a:defRPr>
            </a:lvl9pPr>
          </a:lstStyle>
          <a:p/>
        </p:txBody>
      </p:sp>
      <p:sp>
        <p:nvSpPr>
          <p:cNvPr id="91" name="Shape 91"/>
          <p:cNvSpPr txBox="1"/>
          <p:nvPr>
            <p:ph type="title"/>
          </p:nvPr>
        </p:nvSpPr>
        <p:spPr>
          <a:xfrm>
            <a:off x="211925" y="483875"/>
            <a:ext cx="8741700" cy="5601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92" name="Shape 92"/>
          <p:cNvSpPr txBox="1"/>
          <p:nvPr>
            <p:ph idx="2" type="subTitle"/>
          </p:nvPr>
        </p:nvSpPr>
        <p:spPr>
          <a:xfrm>
            <a:off x="211925" y="164450"/>
            <a:ext cx="8741700" cy="424200"/>
          </a:xfrm>
          <a:prstGeom prst="rect">
            <a:avLst/>
          </a:prstGeom>
        </p:spPr>
        <p:txBody>
          <a:bodyPr anchorCtr="0" anchor="b" bIns="91425" lIns="91425" spcFirstLastPara="1" rIns="91425" wrap="square" tIns="91425"/>
          <a:lstStyle>
            <a:lvl1pPr lvl="0" rtl="0">
              <a:spcBef>
                <a:spcPts val="0"/>
              </a:spcBef>
              <a:spcAft>
                <a:spcPts val="0"/>
              </a:spcAft>
              <a:buNone/>
              <a:defRPr sz="1100">
                <a:solidFill>
                  <a:srgbClr val="FFFFFF"/>
                </a:solidFill>
              </a:defRPr>
            </a:lvl1pPr>
            <a:lvl2pPr lvl="1" rtl="0">
              <a:spcBef>
                <a:spcPts val="1600"/>
              </a:spcBef>
              <a:spcAft>
                <a:spcPts val="0"/>
              </a:spcAft>
              <a:buNone/>
              <a:defRPr sz="1100">
                <a:solidFill>
                  <a:srgbClr val="FFFFFF"/>
                </a:solidFill>
              </a:defRPr>
            </a:lvl2pPr>
            <a:lvl3pPr lvl="2" rtl="0">
              <a:spcBef>
                <a:spcPts val="1600"/>
              </a:spcBef>
              <a:spcAft>
                <a:spcPts val="0"/>
              </a:spcAft>
              <a:buNone/>
              <a:defRPr sz="1100">
                <a:solidFill>
                  <a:srgbClr val="FFFFFF"/>
                </a:solidFill>
              </a:defRPr>
            </a:lvl3pPr>
            <a:lvl4pPr lvl="3" rtl="0">
              <a:spcBef>
                <a:spcPts val="1600"/>
              </a:spcBef>
              <a:spcAft>
                <a:spcPts val="0"/>
              </a:spcAft>
              <a:buNone/>
              <a:defRPr sz="1100">
                <a:solidFill>
                  <a:srgbClr val="FFFFFF"/>
                </a:solidFill>
              </a:defRPr>
            </a:lvl4pPr>
            <a:lvl5pPr lvl="4" rtl="0">
              <a:spcBef>
                <a:spcPts val="1600"/>
              </a:spcBef>
              <a:spcAft>
                <a:spcPts val="0"/>
              </a:spcAft>
              <a:buNone/>
              <a:defRPr sz="1100">
                <a:solidFill>
                  <a:srgbClr val="FFFFFF"/>
                </a:solidFill>
              </a:defRPr>
            </a:lvl5pPr>
            <a:lvl6pPr lvl="5" rtl="0">
              <a:spcBef>
                <a:spcPts val="1600"/>
              </a:spcBef>
              <a:spcAft>
                <a:spcPts val="0"/>
              </a:spcAft>
              <a:buNone/>
              <a:defRPr sz="1100">
                <a:solidFill>
                  <a:srgbClr val="FFFFFF"/>
                </a:solidFill>
              </a:defRPr>
            </a:lvl6pPr>
            <a:lvl7pPr lvl="6" rtl="0">
              <a:spcBef>
                <a:spcPts val="1600"/>
              </a:spcBef>
              <a:spcAft>
                <a:spcPts val="0"/>
              </a:spcAft>
              <a:buNone/>
              <a:defRPr sz="1100">
                <a:solidFill>
                  <a:srgbClr val="FFFFFF"/>
                </a:solidFill>
              </a:defRPr>
            </a:lvl7pPr>
            <a:lvl8pPr lvl="7" rtl="0">
              <a:spcBef>
                <a:spcPts val="1600"/>
              </a:spcBef>
              <a:spcAft>
                <a:spcPts val="0"/>
              </a:spcAft>
              <a:buNone/>
              <a:defRPr sz="1100">
                <a:solidFill>
                  <a:srgbClr val="FFFFFF"/>
                </a:solidFill>
              </a:defRPr>
            </a:lvl8pPr>
            <a:lvl9pPr lvl="8" rtl="0">
              <a:spcBef>
                <a:spcPts val="1600"/>
              </a:spcBef>
              <a:spcAft>
                <a:spcPts val="1600"/>
              </a:spcAft>
              <a:buNone/>
              <a:defRPr sz="1100">
                <a:solidFill>
                  <a:srgbClr val="FFFFFF"/>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list">
  <p:cSld name="TITLE_4">
    <p:spTree>
      <p:nvGrpSpPr>
        <p:cNvPr id="93" name="Shape 93"/>
        <p:cNvGrpSpPr/>
        <p:nvPr/>
      </p:nvGrpSpPr>
      <p:grpSpPr>
        <a:xfrm>
          <a:off x="0" y="0"/>
          <a:ext cx="0" cy="0"/>
          <a:chOff x="0" y="0"/>
          <a:chExt cx="0" cy="0"/>
        </a:xfrm>
      </p:grpSpPr>
      <p:sp>
        <p:nvSpPr>
          <p:cNvPr id="94" name="Shape 94"/>
          <p:cNvSpPr txBox="1"/>
          <p:nvPr>
            <p:ph idx="1" type="body"/>
          </p:nvPr>
        </p:nvSpPr>
        <p:spPr>
          <a:xfrm>
            <a:off x="388610" y="1306445"/>
            <a:ext cx="8366700" cy="3394500"/>
          </a:xfrm>
          <a:prstGeom prst="rect">
            <a:avLst/>
          </a:prstGeom>
          <a:noFill/>
          <a:ln>
            <a:noFill/>
          </a:ln>
        </p:spPr>
        <p:txBody>
          <a:bodyPr anchorCtr="0" anchor="t" bIns="91425" lIns="91425" spcFirstLastPara="1" rIns="91425" wrap="square" tIns="91425"/>
          <a:lstStyle>
            <a:lvl1pPr indent="-317500" lvl="0" marL="457200" marR="0" rtl="0">
              <a:lnSpc>
                <a:spcPct val="115000"/>
              </a:lnSpc>
              <a:spcBef>
                <a:spcPts val="0"/>
              </a:spcBef>
              <a:spcAft>
                <a:spcPts val="0"/>
              </a:spcAft>
              <a:buClr>
                <a:srgbClr val="FFFFFF"/>
              </a:buClr>
              <a:buSzPts val="1400"/>
              <a:buFont typeface="Open Sans"/>
              <a:buChar char="•"/>
              <a:defRPr b="0" i="0" sz="1400" u="none" cap="none" strike="noStrike">
                <a:solidFill>
                  <a:srgbClr val="FFFFFF"/>
                </a:solidFill>
                <a:latin typeface="Open Sans"/>
                <a:ea typeface="Open Sans"/>
                <a:cs typeface="Open Sans"/>
                <a:sym typeface="Open Sans"/>
              </a:defRPr>
            </a:lvl1pPr>
            <a:lvl2pPr indent="-317500" lvl="1" marL="914400" marR="0" rtl="0">
              <a:lnSpc>
                <a:spcPct val="115000"/>
              </a:lnSpc>
              <a:spcBef>
                <a:spcPts val="1600"/>
              </a:spcBef>
              <a:spcAft>
                <a:spcPts val="0"/>
              </a:spcAft>
              <a:buClr>
                <a:srgbClr val="FFFFFF"/>
              </a:buClr>
              <a:buSzPts val="1400"/>
              <a:buFont typeface="Open Sans"/>
              <a:buChar char="•"/>
              <a:defRPr b="0" i="0" sz="1400" u="none" cap="none" strike="noStrike">
                <a:solidFill>
                  <a:srgbClr val="FFFFFF"/>
                </a:solidFill>
                <a:latin typeface="Open Sans"/>
                <a:ea typeface="Open Sans"/>
                <a:cs typeface="Open Sans"/>
                <a:sym typeface="Open Sans"/>
              </a:defRPr>
            </a:lvl2pPr>
            <a:lvl3pPr indent="-317500" lvl="2" marL="1371600" marR="0" rtl="0">
              <a:lnSpc>
                <a:spcPct val="115000"/>
              </a:lnSpc>
              <a:spcBef>
                <a:spcPts val="1600"/>
              </a:spcBef>
              <a:spcAft>
                <a:spcPts val="0"/>
              </a:spcAft>
              <a:buClr>
                <a:srgbClr val="FFFFFF"/>
              </a:buClr>
              <a:buSzPts val="1400"/>
              <a:buFont typeface="Open Sans"/>
              <a:buChar char="•"/>
              <a:defRPr b="0" i="0" sz="1400" u="none" cap="none" strike="noStrike">
                <a:solidFill>
                  <a:srgbClr val="FFFFFF"/>
                </a:solidFill>
                <a:latin typeface="Open Sans"/>
                <a:ea typeface="Open Sans"/>
                <a:cs typeface="Open Sans"/>
                <a:sym typeface="Open Sans"/>
              </a:defRPr>
            </a:lvl3pPr>
            <a:lvl4pPr indent="-317500" lvl="3" marL="1828800" marR="0" rtl="0">
              <a:lnSpc>
                <a:spcPct val="115000"/>
              </a:lnSpc>
              <a:spcBef>
                <a:spcPts val="1600"/>
              </a:spcBef>
              <a:spcAft>
                <a:spcPts val="0"/>
              </a:spcAft>
              <a:buClr>
                <a:srgbClr val="FFFFFF"/>
              </a:buClr>
              <a:buSzPts val="1400"/>
              <a:buFont typeface="Open Sans"/>
              <a:buChar char="•"/>
              <a:defRPr b="0" i="0" sz="1400" u="none" cap="none" strike="noStrike">
                <a:solidFill>
                  <a:srgbClr val="FFFFFF"/>
                </a:solidFill>
                <a:latin typeface="Open Sans"/>
                <a:ea typeface="Open Sans"/>
                <a:cs typeface="Open Sans"/>
                <a:sym typeface="Open Sans"/>
              </a:defRPr>
            </a:lvl4pPr>
            <a:lvl5pPr indent="-317500" lvl="4" marL="2286000" marR="0" rtl="0">
              <a:lnSpc>
                <a:spcPct val="115000"/>
              </a:lnSpc>
              <a:spcBef>
                <a:spcPts val="1600"/>
              </a:spcBef>
              <a:spcAft>
                <a:spcPts val="0"/>
              </a:spcAft>
              <a:buClr>
                <a:srgbClr val="FFFFFF"/>
              </a:buClr>
              <a:buSzPts val="1400"/>
              <a:buFont typeface="Open Sans"/>
              <a:buChar char="•"/>
              <a:defRPr b="0" i="0" sz="1400" u="none" cap="none" strike="noStrike">
                <a:solidFill>
                  <a:srgbClr val="FFFFFF"/>
                </a:solidFill>
                <a:latin typeface="Open Sans"/>
                <a:ea typeface="Open Sans"/>
                <a:cs typeface="Open Sans"/>
                <a:sym typeface="Open Sans"/>
              </a:defRPr>
            </a:lvl5pPr>
            <a:lvl6pPr indent="-317500" lvl="5" marL="2743200" marR="0" rtl="0">
              <a:lnSpc>
                <a:spcPct val="115000"/>
              </a:lnSpc>
              <a:spcBef>
                <a:spcPts val="1600"/>
              </a:spcBef>
              <a:spcAft>
                <a:spcPts val="0"/>
              </a:spcAft>
              <a:buClr>
                <a:srgbClr val="FFFFFF"/>
              </a:buClr>
              <a:buSzPts val="1400"/>
              <a:buFont typeface="Open Sans"/>
              <a:buChar char="•"/>
              <a:defRPr b="0" i="0" sz="1400" u="none" cap="none" strike="noStrike">
                <a:solidFill>
                  <a:srgbClr val="FFFFFF"/>
                </a:solidFill>
                <a:latin typeface="Open Sans"/>
                <a:ea typeface="Open Sans"/>
                <a:cs typeface="Open Sans"/>
                <a:sym typeface="Open Sans"/>
              </a:defRPr>
            </a:lvl6pPr>
            <a:lvl7pPr indent="-317500" lvl="6" marL="3200400" marR="0" rtl="0">
              <a:lnSpc>
                <a:spcPct val="115000"/>
              </a:lnSpc>
              <a:spcBef>
                <a:spcPts val="1600"/>
              </a:spcBef>
              <a:spcAft>
                <a:spcPts val="0"/>
              </a:spcAft>
              <a:buClr>
                <a:srgbClr val="FFFFFF"/>
              </a:buClr>
              <a:buSzPts val="1400"/>
              <a:buFont typeface="Open Sans"/>
              <a:buChar char="•"/>
              <a:defRPr b="0" i="0" sz="1400" u="none" cap="none" strike="noStrike">
                <a:solidFill>
                  <a:srgbClr val="FFFFFF"/>
                </a:solidFill>
                <a:latin typeface="Open Sans"/>
                <a:ea typeface="Open Sans"/>
                <a:cs typeface="Open Sans"/>
                <a:sym typeface="Open Sans"/>
              </a:defRPr>
            </a:lvl7pPr>
            <a:lvl8pPr indent="-317500" lvl="7" marL="3657600" marR="0" rtl="0">
              <a:lnSpc>
                <a:spcPct val="115000"/>
              </a:lnSpc>
              <a:spcBef>
                <a:spcPts val="1600"/>
              </a:spcBef>
              <a:spcAft>
                <a:spcPts val="0"/>
              </a:spcAft>
              <a:buClr>
                <a:srgbClr val="FFFFFF"/>
              </a:buClr>
              <a:buSzPts val="1400"/>
              <a:buFont typeface="Open Sans"/>
              <a:buChar char="•"/>
              <a:defRPr b="0" i="0" sz="1400" u="none" cap="none" strike="noStrike">
                <a:solidFill>
                  <a:srgbClr val="FFFFFF"/>
                </a:solidFill>
                <a:latin typeface="Open Sans"/>
                <a:ea typeface="Open Sans"/>
                <a:cs typeface="Open Sans"/>
                <a:sym typeface="Open Sans"/>
              </a:defRPr>
            </a:lvl8pPr>
            <a:lvl9pPr indent="-317500" lvl="8" marL="4114800" marR="0" rtl="0">
              <a:lnSpc>
                <a:spcPct val="115000"/>
              </a:lnSpc>
              <a:spcBef>
                <a:spcPts val="1600"/>
              </a:spcBef>
              <a:spcAft>
                <a:spcPts val="1600"/>
              </a:spcAft>
              <a:buClr>
                <a:srgbClr val="FFFFFF"/>
              </a:buClr>
              <a:buSzPts val="1400"/>
              <a:buFont typeface="Open Sans"/>
              <a:buChar char="•"/>
              <a:defRPr b="0" i="0" sz="1400" u="none" cap="none" strike="noStrike">
                <a:solidFill>
                  <a:srgbClr val="FFFFFF"/>
                </a:solidFill>
                <a:latin typeface="Open Sans"/>
                <a:ea typeface="Open Sans"/>
                <a:cs typeface="Open Sans"/>
                <a:sym typeface="Open Sans"/>
              </a:defRPr>
            </a:lvl9pPr>
          </a:lstStyle>
          <a:p/>
        </p:txBody>
      </p:sp>
      <p:sp>
        <p:nvSpPr>
          <p:cNvPr id="95" name="Shape 95"/>
          <p:cNvSpPr txBox="1"/>
          <p:nvPr>
            <p:ph type="ctrTitle"/>
          </p:nvPr>
        </p:nvSpPr>
        <p:spPr>
          <a:xfrm>
            <a:off x="388600" y="245400"/>
            <a:ext cx="8069400" cy="1002900"/>
          </a:xfrm>
          <a:prstGeom prst="rect">
            <a:avLst/>
          </a:prstGeom>
        </p:spPr>
        <p:txBody>
          <a:bodyPr anchorCtr="0" anchor="t" bIns="91425" lIns="91425" spcFirstLastPara="1" rIns="91425" wrap="square" tIns="91425"/>
          <a:lstStyle>
            <a:lvl1pPr lvl="0" rtl="0">
              <a:spcBef>
                <a:spcPts val="0"/>
              </a:spcBef>
              <a:spcAft>
                <a:spcPts val="0"/>
              </a:spcAft>
              <a:buClr>
                <a:schemeClr val="accent4"/>
              </a:buClr>
              <a:buSzPts val="2800"/>
              <a:buFont typeface="Open Sans"/>
              <a:buNone/>
              <a:defRPr sz="2800">
                <a:solidFill>
                  <a:schemeClr val="accent4"/>
                </a:solidFill>
                <a:latin typeface="Open Sans"/>
                <a:ea typeface="Open Sans"/>
                <a:cs typeface="Open Sans"/>
                <a:sym typeface="Open San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pic>
        <p:nvPicPr>
          <p:cNvPr descr="Istio Logo - Blue Background.svg" id="96" name="Shape 96"/>
          <p:cNvPicPr preferRelativeResize="0"/>
          <p:nvPr/>
        </p:nvPicPr>
        <p:blipFill>
          <a:blip r:embed="rId2">
            <a:alphaModFix/>
          </a:blip>
          <a:stretch>
            <a:fillRect/>
          </a:stretch>
        </p:blipFill>
        <p:spPr>
          <a:xfrm>
            <a:off x="8244300" y="247750"/>
            <a:ext cx="682850" cy="682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
  <p:cSld name="TITLE_6">
    <p:spTree>
      <p:nvGrpSpPr>
        <p:cNvPr id="97" name="Shape 97"/>
        <p:cNvGrpSpPr/>
        <p:nvPr/>
      </p:nvGrpSpPr>
      <p:grpSpPr>
        <a:xfrm>
          <a:off x="0" y="0"/>
          <a:ext cx="0" cy="0"/>
          <a:chOff x="0" y="0"/>
          <a:chExt cx="0" cy="0"/>
        </a:xfrm>
      </p:grpSpPr>
      <p:sp>
        <p:nvSpPr>
          <p:cNvPr id="98" name="Shape 98"/>
          <p:cNvSpPr txBox="1"/>
          <p:nvPr>
            <p:ph idx="1" type="body"/>
          </p:nvPr>
        </p:nvSpPr>
        <p:spPr>
          <a:xfrm>
            <a:off x="388610" y="1306445"/>
            <a:ext cx="8366700" cy="3394500"/>
          </a:xfrm>
          <a:prstGeom prst="rect">
            <a:avLst/>
          </a:prstGeom>
          <a:noFill/>
          <a:ln>
            <a:noFill/>
          </a:ln>
        </p:spPr>
        <p:txBody>
          <a:bodyPr anchorCtr="0" anchor="t" bIns="91425" lIns="91425" spcFirstLastPara="1" rIns="91425" wrap="square" tIns="91425"/>
          <a:lstStyle>
            <a:lvl1pPr indent="-317500" lvl="0" marL="457200" marR="0" rtl="0">
              <a:lnSpc>
                <a:spcPct val="115000"/>
              </a:lnSpc>
              <a:spcBef>
                <a:spcPts val="0"/>
              </a:spcBef>
              <a:spcAft>
                <a:spcPts val="0"/>
              </a:spcAft>
              <a:buClr>
                <a:srgbClr val="FFFFFF"/>
              </a:buClr>
              <a:buSzPts val="1400"/>
              <a:buFont typeface="Open Sans"/>
              <a:buChar char="•"/>
              <a:defRPr b="0" i="0" sz="1400" u="none" cap="none" strike="noStrike">
                <a:solidFill>
                  <a:srgbClr val="FFFFFF"/>
                </a:solidFill>
                <a:latin typeface="Open Sans"/>
                <a:ea typeface="Open Sans"/>
                <a:cs typeface="Open Sans"/>
                <a:sym typeface="Open Sans"/>
              </a:defRPr>
            </a:lvl1pPr>
            <a:lvl2pPr indent="-317500" lvl="1" marL="914400" marR="0" rtl="0">
              <a:lnSpc>
                <a:spcPct val="115000"/>
              </a:lnSpc>
              <a:spcBef>
                <a:spcPts val="1600"/>
              </a:spcBef>
              <a:spcAft>
                <a:spcPts val="0"/>
              </a:spcAft>
              <a:buClr>
                <a:srgbClr val="FFFFFF"/>
              </a:buClr>
              <a:buSzPts val="1400"/>
              <a:buFont typeface="Open Sans"/>
              <a:buChar char="•"/>
              <a:defRPr b="0" i="0" sz="1400" u="none" cap="none" strike="noStrike">
                <a:solidFill>
                  <a:srgbClr val="FFFFFF"/>
                </a:solidFill>
                <a:latin typeface="Open Sans"/>
                <a:ea typeface="Open Sans"/>
                <a:cs typeface="Open Sans"/>
                <a:sym typeface="Open Sans"/>
              </a:defRPr>
            </a:lvl2pPr>
            <a:lvl3pPr indent="-317500" lvl="2" marL="1371600" marR="0" rtl="0">
              <a:lnSpc>
                <a:spcPct val="115000"/>
              </a:lnSpc>
              <a:spcBef>
                <a:spcPts val="1600"/>
              </a:spcBef>
              <a:spcAft>
                <a:spcPts val="0"/>
              </a:spcAft>
              <a:buClr>
                <a:srgbClr val="FFFFFF"/>
              </a:buClr>
              <a:buSzPts val="1400"/>
              <a:buFont typeface="Open Sans"/>
              <a:buChar char="•"/>
              <a:defRPr b="0" i="0" sz="1400" u="none" cap="none" strike="noStrike">
                <a:solidFill>
                  <a:srgbClr val="FFFFFF"/>
                </a:solidFill>
                <a:latin typeface="Open Sans"/>
                <a:ea typeface="Open Sans"/>
                <a:cs typeface="Open Sans"/>
                <a:sym typeface="Open Sans"/>
              </a:defRPr>
            </a:lvl3pPr>
            <a:lvl4pPr indent="-317500" lvl="3" marL="1828800" marR="0" rtl="0">
              <a:lnSpc>
                <a:spcPct val="115000"/>
              </a:lnSpc>
              <a:spcBef>
                <a:spcPts val="1600"/>
              </a:spcBef>
              <a:spcAft>
                <a:spcPts val="0"/>
              </a:spcAft>
              <a:buClr>
                <a:srgbClr val="FFFFFF"/>
              </a:buClr>
              <a:buSzPts val="1400"/>
              <a:buFont typeface="Open Sans"/>
              <a:buChar char="•"/>
              <a:defRPr b="0" i="0" sz="1400" u="none" cap="none" strike="noStrike">
                <a:solidFill>
                  <a:srgbClr val="FFFFFF"/>
                </a:solidFill>
                <a:latin typeface="Open Sans"/>
                <a:ea typeface="Open Sans"/>
                <a:cs typeface="Open Sans"/>
                <a:sym typeface="Open Sans"/>
              </a:defRPr>
            </a:lvl4pPr>
            <a:lvl5pPr indent="-317500" lvl="4" marL="2286000" marR="0" rtl="0">
              <a:lnSpc>
                <a:spcPct val="115000"/>
              </a:lnSpc>
              <a:spcBef>
                <a:spcPts val="1600"/>
              </a:spcBef>
              <a:spcAft>
                <a:spcPts val="0"/>
              </a:spcAft>
              <a:buClr>
                <a:srgbClr val="FFFFFF"/>
              </a:buClr>
              <a:buSzPts val="1400"/>
              <a:buFont typeface="Open Sans"/>
              <a:buChar char="•"/>
              <a:defRPr b="0" i="0" sz="1400" u="none" cap="none" strike="noStrike">
                <a:solidFill>
                  <a:srgbClr val="FFFFFF"/>
                </a:solidFill>
                <a:latin typeface="Open Sans"/>
                <a:ea typeface="Open Sans"/>
                <a:cs typeface="Open Sans"/>
                <a:sym typeface="Open Sans"/>
              </a:defRPr>
            </a:lvl5pPr>
            <a:lvl6pPr indent="-317500" lvl="5" marL="2743200" marR="0" rtl="0">
              <a:lnSpc>
                <a:spcPct val="115000"/>
              </a:lnSpc>
              <a:spcBef>
                <a:spcPts val="1600"/>
              </a:spcBef>
              <a:spcAft>
                <a:spcPts val="0"/>
              </a:spcAft>
              <a:buClr>
                <a:srgbClr val="FFFFFF"/>
              </a:buClr>
              <a:buSzPts val="1400"/>
              <a:buFont typeface="Open Sans"/>
              <a:buChar char="•"/>
              <a:defRPr b="0" i="0" sz="1400" u="none" cap="none" strike="noStrike">
                <a:solidFill>
                  <a:srgbClr val="FFFFFF"/>
                </a:solidFill>
                <a:latin typeface="Open Sans"/>
                <a:ea typeface="Open Sans"/>
                <a:cs typeface="Open Sans"/>
                <a:sym typeface="Open Sans"/>
              </a:defRPr>
            </a:lvl6pPr>
            <a:lvl7pPr indent="-317500" lvl="6" marL="3200400" marR="0" rtl="0">
              <a:lnSpc>
                <a:spcPct val="115000"/>
              </a:lnSpc>
              <a:spcBef>
                <a:spcPts val="1600"/>
              </a:spcBef>
              <a:spcAft>
                <a:spcPts val="0"/>
              </a:spcAft>
              <a:buClr>
                <a:srgbClr val="FFFFFF"/>
              </a:buClr>
              <a:buSzPts val="1400"/>
              <a:buFont typeface="Open Sans"/>
              <a:buChar char="•"/>
              <a:defRPr b="0" i="0" sz="1400" u="none" cap="none" strike="noStrike">
                <a:solidFill>
                  <a:srgbClr val="FFFFFF"/>
                </a:solidFill>
                <a:latin typeface="Open Sans"/>
                <a:ea typeface="Open Sans"/>
                <a:cs typeface="Open Sans"/>
                <a:sym typeface="Open Sans"/>
              </a:defRPr>
            </a:lvl7pPr>
            <a:lvl8pPr indent="-317500" lvl="7" marL="3657600" marR="0" rtl="0">
              <a:lnSpc>
                <a:spcPct val="115000"/>
              </a:lnSpc>
              <a:spcBef>
                <a:spcPts val="1600"/>
              </a:spcBef>
              <a:spcAft>
                <a:spcPts val="0"/>
              </a:spcAft>
              <a:buClr>
                <a:srgbClr val="FFFFFF"/>
              </a:buClr>
              <a:buSzPts val="1400"/>
              <a:buFont typeface="Open Sans"/>
              <a:buChar char="•"/>
              <a:defRPr b="0" i="0" sz="1400" u="none" cap="none" strike="noStrike">
                <a:solidFill>
                  <a:srgbClr val="FFFFFF"/>
                </a:solidFill>
                <a:latin typeface="Open Sans"/>
                <a:ea typeface="Open Sans"/>
                <a:cs typeface="Open Sans"/>
                <a:sym typeface="Open Sans"/>
              </a:defRPr>
            </a:lvl8pPr>
            <a:lvl9pPr indent="-317500" lvl="8" marL="4114800" marR="0" rtl="0">
              <a:lnSpc>
                <a:spcPct val="115000"/>
              </a:lnSpc>
              <a:spcBef>
                <a:spcPts val="1600"/>
              </a:spcBef>
              <a:spcAft>
                <a:spcPts val="1600"/>
              </a:spcAft>
              <a:buClr>
                <a:srgbClr val="FFFFFF"/>
              </a:buClr>
              <a:buSzPts val="1400"/>
              <a:buFont typeface="Open Sans"/>
              <a:buChar char="•"/>
              <a:defRPr b="0" i="0" sz="1400" u="none" cap="none" strike="noStrike">
                <a:solidFill>
                  <a:srgbClr val="FFFFFF"/>
                </a:solidFill>
                <a:latin typeface="Open Sans"/>
                <a:ea typeface="Open Sans"/>
                <a:cs typeface="Open Sans"/>
                <a:sym typeface="Open Sa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TITLE_1">
    <p:spTree>
      <p:nvGrpSpPr>
        <p:cNvPr id="99" name="Shape 9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Shape 18"/>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 name="Shape 19"/>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1" name="Shape 21"/>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2" name="Shape 2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pic>
        <p:nvPicPr>
          <p:cNvPr descr="Istio Logo - Blue Background.svg" id="23" name="Shape 23"/>
          <p:cNvPicPr preferRelativeResize="0"/>
          <p:nvPr/>
        </p:nvPicPr>
        <p:blipFill>
          <a:blip r:embed="rId2">
            <a:alphaModFix/>
          </a:blip>
          <a:stretch>
            <a:fillRect/>
          </a:stretch>
        </p:blipFill>
        <p:spPr>
          <a:xfrm>
            <a:off x="8244300" y="247750"/>
            <a:ext cx="682850" cy="6828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Shape 28"/>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Shape 29"/>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pic>
        <p:nvPicPr>
          <p:cNvPr descr="Istio Logo - Blue Background.svg" id="31" name="Shape 31"/>
          <p:cNvPicPr preferRelativeResize="0"/>
          <p:nvPr/>
        </p:nvPicPr>
        <p:blipFill>
          <a:blip r:embed="rId2">
            <a:alphaModFix/>
          </a:blip>
          <a:stretch>
            <a:fillRect/>
          </a:stretch>
        </p:blipFill>
        <p:spPr>
          <a:xfrm>
            <a:off x="8244300" y="247750"/>
            <a:ext cx="682850" cy="6828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Shape 33"/>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6" name="Shape 3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pic>
        <p:nvPicPr>
          <p:cNvPr descr="Istio Logo - Blue Background.svg" id="37" name="Shape 37"/>
          <p:cNvPicPr preferRelativeResize="0"/>
          <p:nvPr/>
        </p:nvPicPr>
        <p:blipFill>
          <a:blip r:embed="rId2">
            <a:alphaModFix/>
          </a:blip>
          <a:stretch>
            <a:fillRect/>
          </a:stretch>
        </p:blipFill>
        <p:spPr>
          <a:xfrm>
            <a:off x="8458523" y="53656"/>
            <a:ext cx="548700" cy="5487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Shape 3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 name="Shape 40"/>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 name="Shape 41"/>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Shape 42"/>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3" name="Shape 4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4" name="Shape 44"/>
        <p:cNvGrpSpPr/>
        <p:nvPr/>
      </p:nvGrpSpPr>
      <p:grpSpPr>
        <a:xfrm>
          <a:off x="0" y="0"/>
          <a:ext cx="0" cy="0"/>
          <a:chOff x="0" y="0"/>
          <a:chExt cx="0" cy="0"/>
        </a:xfrm>
      </p:grpSpPr>
      <p:sp>
        <p:nvSpPr>
          <p:cNvPr id="45" name="Shape 45"/>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6" name="Shape 4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7" name="Shape 47"/>
        <p:cNvGrpSpPr/>
        <p:nvPr/>
      </p:nvGrpSpPr>
      <p:grpSpPr>
        <a:xfrm>
          <a:off x="0" y="0"/>
          <a:ext cx="0" cy="0"/>
          <a:chOff x="0" y="0"/>
          <a:chExt cx="0" cy="0"/>
        </a:xfrm>
      </p:grpSpPr>
      <p:sp>
        <p:nvSpPr>
          <p:cNvPr id="48" name="Shape 48"/>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 name="Shape 4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 name="Shape 50"/>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51" name="Shape 51"/>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2" name="Shape 52"/>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3" name="Shape 53"/>
        <p:cNvGrpSpPr/>
        <p:nvPr/>
      </p:nvGrpSpPr>
      <p:grpSpPr>
        <a:xfrm>
          <a:off x="0" y="0"/>
          <a:ext cx="0" cy="0"/>
          <a:chOff x="0" y="0"/>
          <a:chExt cx="0" cy="0"/>
        </a:xfrm>
      </p:grpSpPr>
      <p:sp>
        <p:nvSpPr>
          <p:cNvPr id="54" name="Shape 54"/>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 name="Shape 56"/>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7" name="Shape 5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rgbClr val="466BB0"/>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hyperlink" Target="http://service-b" TargetMode="External"/><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comments" Target="../comments/comment1.xml"/><Relationship Id="rId4" Type="http://schemas.openxmlformats.org/officeDocument/2006/relationships/image" Target="../media/image24.png"/><Relationship Id="rId5" Type="http://schemas.openxmlformats.org/officeDocument/2006/relationships/image" Target="../media/image20.png"/></Relationships>
</file>

<file path=ppt/slides/_rels/slide43.xml.rels><?xml version="1.0" encoding="UTF-8" standalone="yes"?><Relationships xmlns="http://schemas.openxmlformats.org/package/2006/relationships"><Relationship Id="rId10"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10.png"/><Relationship Id="rId4" Type="http://schemas.openxmlformats.org/officeDocument/2006/relationships/image" Target="../media/image15.png"/><Relationship Id="rId9"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8.png"/><Relationship Id="rId7" Type="http://schemas.openxmlformats.org/officeDocument/2006/relationships/image" Target="../media/image13.png"/><Relationship Id="rId8" Type="http://schemas.openxmlformats.org/officeDocument/2006/relationships/image" Target="../media/image16.png"/></Relationships>
</file>

<file path=ppt/slides/_rels/slide44.xml.rels><?xml version="1.0" encoding="UTF-8" standalone="yes"?><Relationships xmlns="http://schemas.openxmlformats.org/package/2006/relationships"><Relationship Id="rId10"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10.png"/><Relationship Id="rId4" Type="http://schemas.openxmlformats.org/officeDocument/2006/relationships/image" Target="../media/image15.png"/><Relationship Id="rId9"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8.png"/><Relationship Id="rId7" Type="http://schemas.openxmlformats.org/officeDocument/2006/relationships/image" Target="../media/image13.png"/><Relationship Id="rId8"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25.png"/><Relationship Id="rId4" Type="http://schemas.openxmlformats.org/officeDocument/2006/relationships/hyperlink" Target="http://spiffe.io/"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hyperlink" Target="http://localhost:3000/dashboard/db/istio-dashboard" TargetMode="Externa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1.png"/><Relationship Id="rId4" Type="http://schemas.openxmlformats.org/officeDocument/2006/relationships/hyperlink" Target="http://localhost:9411"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 Id="rId3" Type="http://schemas.openxmlformats.org/officeDocument/2006/relationships/image" Target="../media/image1.png"/><Relationship Id="rId4" Type="http://schemas.openxmlformats.org/officeDocument/2006/relationships/hyperlink" Target="http://localhost:8088/dotviz"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Shape 104"/>
          <p:cNvSpPr txBox="1"/>
          <p:nvPr>
            <p:ph type="ctrTitle"/>
          </p:nvPr>
        </p:nvSpPr>
        <p:spPr>
          <a:xfrm>
            <a:off x="2137125" y="1629650"/>
            <a:ext cx="6919200" cy="1616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Istio Workshop</a:t>
            </a:r>
            <a:br>
              <a:rPr lang="en"/>
            </a:br>
            <a:r>
              <a:rPr lang="en"/>
              <a:t>Kubecon Copenhagen</a:t>
            </a:r>
            <a:endParaRPr/>
          </a:p>
        </p:txBody>
      </p:sp>
      <p:sp>
        <p:nvSpPr>
          <p:cNvPr id="105" name="Shape 105"/>
          <p:cNvSpPr txBox="1"/>
          <p:nvPr>
            <p:ph idx="1" type="subTitle"/>
          </p:nvPr>
        </p:nvSpPr>
        <p:spPr>
          <a:xfrm>
            <a:off x="390525" y="3687075"/>
            <a:ext cx="6475500" cy="432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2400"/>
          </a:p>
        </p:txBody>
      </p:sp>
      <p:pic>
        <p:nvPicPr>
          <p:cNvPr descr="Istio Logo - Blue Background.svg" id="106" name="Shape 106"/>
          <p:cNvPicPr preferRelativeResize="0"/>
          <p:nvPr/>
        </p:nvPicPr>
        <p:blipFill>
          <a:blip r:embed="rId3">
            <a:alphaModFix/>
          </a:blip>
          <a:stretch>
            <a:fillRect/>
          </a:stretch>
        </p:blipFill>
        <p:spPr>
          <a:xfrm>
            <a:off x="390525" y="1629668"/>
            <a:ext cx="1616670" cy="161667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descr="격자 무늬의, 바퀴 달린 쟁반, ..." id="164" name="Shape 164"/>
          <p:cNvPicPr preferRelativeResize="0"/>
          <p:nvPr/>
        </p:nvPicPr>
        <p:blipFill rotWithShape="1">
          <a:blip r:embed="rId3">
            <a:alphaModFix/>
          </a:blip>
          <a:srcRect b="0" l="17444" r="24018" t="0"/>
          <a:stretch/>
        </p:blipFill>
        <p:spPr>
          <a:xfrm flipH="1">
            <a:off x="2" y="843237"/>
            <a:ext cx="5334000" cy="6833914"/>
          </a:xfrm>
          <a:prstGeom prst="rect">
            <a:avLst/>
          </a:prstGeom>
          <a:noFill/>
          <a:ln>
            <a:noFill/>
          </a:ln>
        </p:spPr>
      </p:pic>
      <p:sp>
        <p:nvSpPr>
          <p:cNvPr id="165" name="Shape 16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What is a service mesh?</a:t>
            </a:r>
            <a:endParaRPr/>
          </a:p>
        </p:txBody>
      </p:sp>
      <p:sp>
        <p:nvSpPr>
          <p:cNvPr id="166" name="Shape 166"/>
          <p:cNvSpPr txBox="1"/>
          <p:nvPr>
            <p:ph idx="4294967295" type="body"/>
          </p:nvPr>
        </p:nvSpPr>
        <p:spPr>
          <a:xfrm>
            <a:off x="6019800" y="1657350"/>
            <a:ext cx="2286000" cy="1362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solidFill>
                  <a:srgbClr val="999999"/>
                </a:solidFill>
              </a:rPr>
              <a:t>A service mesh provides a </a:t>
            </a:r>
            <a:r>
              <a:rPr b="1" lang="en" sz="1400">
                <a:solidFill>
                  <a:srgbClr val="999999"/>
                </a:solidFill>
              </a:rPr>
              <a:t>transparent</a:t>
            </a:r>
            <a:r>
              <a:rPr lang="en" sz="1400">
                <a:solidFill>
                  <a:srgbClr val="999999"/>
                </a:solidFill>
              </a:rPr>
              <a:t> and </a:t>
            </a:r>
            <a:r>
              <a:rPr b="1" lang="en" sz="1400">
                <a:solidFill>
                  <a:srgbClr val="999999"/>
                </a:solidFill>
              </a:rPr>
              <a:t>language-independent</a:t>
            </a:r>
            <a:r>
              <a:rPr lang="en" sz="1400">
                <a:solidFill>
                  <a:srgbClr val="999999"/>
                </a:solidFill>
              </a:rPr>
              <a:t> way to flexibly and easily </a:t>
            </a:r>
            <a:r>
              <a:rPr b="1" lang="en" sz="1400"/>
              <a:t>automate</a:t>
            </a:r>
            <a:r>
              <a:rPr lang="en" sz="1400"/>
              <a:t> </a:t>
            </a:r>
            <a:r>
              <a:rPr lang="en" sz="1400">
                <a:solidFill>
                  <a:srgbClr val="999999"/>
                </a:solidFill>
              </a:rPr>
              <a:t>application network functions.</a:t>
            </a:r>
            <a:endParaRPr sz="1400">
              <a:solidFill>
                <a:srgbClr val="99999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title"/>
          </p:nvPr>
        </p:nvSpPr>
        <p:spPr>
          <a:xfrm>
            <a:off x="226078" y="2034200"/>
            <a:ext cx="2808000" cy="953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Separate </a:t>
            </a:r>
            <a:endParaRPr/>
          </a:p>
          <a:p>
            <a:pPr indent="0" lvl="0" marL="0" rtl="0">
              <a:spcBef>
                <a:spcPts val="0"/>
              </a:spcBef>
              <a:spcAft>
                <a:spcPts val="0"/>
              </a:spcAft>
              <a:buNone/>
            </a:pPr>
            <a:r>
              <a:rPr lang="en"/>
              <a:t>applications from infrastructure</a:t>
            </a:r>
            <a:endParaRPr sz="3600"/>
          </a:p>
        </p:txBody>
      </p:sp>
      <p:pic>
        <p:nvPicPr>
          <p:cNvPr id="172" name="Shape 172"/>
          <p:cNvPicPr preferRelativeResize="0"/>
          <p:nvPr/>
        </p:nvPicPr>
        <p:blipFill rotWithShape="1">
          <a:blip r:embed="rId3">
            <a:alphaModFix/>
          </a:blip>
          <a:srcRect b="7813" l="18180" r="0" t="7813"/>
          <a:stretch/>
        </p:blipFill>
        <p:spPr>
          <a:xfrm>
            <a:off x="3284617" y="0"/>
            <a:ext cx="74817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226078" y="2567600"/>
            <a:ext cx="2808000" cy="953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Decouple operation from development</a:t>
            </a:r>
            <a:endParaRPr/>
          </a:p>
        </p:txBody>
      </p:sp>
      <p:pic>
        <p:nvPicPr>
          <p:cNvPr id="178" name="Shape 178"/>
          <p:cNvPicPr preferRelativeResize="0"/>
          <p:nvPr/>
        </p:nvPicPr>
        <p:blipFill rotWithShape="1">
          <a:blip r:embed="rId3">
            <a:alphaModFix/>
          </a:blip>
          <a:srcRect b="0" l="0" r="20325" t="0"/>
          <a:stretch/>
        </p:blipFill>
        <p:spPr>
          <a:xfrm>
            <a:off x="3173925" y="3942"/>
            <a:ext cx="61487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ph type="title"/>
          </p:nvPr>
        </p:nvSpPr>
        <p:spPr>
          <a:xfrm>
            <a:off x="226078" y="2110400"/>
            <a:ext cx="2808000" cy="953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Change traffic flow without changing code</a:t>
            </a:r>
            <a:endParaRPr/>
          </a:p>
        </p:txBody>
      </p:sp>
      <p:pic>
        <p:nvPicPr>
          <p:cNvPr id="184" name="Shape 184"/>
          <p:cNvPicPr preferRelativeResize="0"/>
          <p:nvPr/>
        </p:nvPicPr>
        <p:blipFill rotWithShape="1">
          <a:blip r:embed="rId3">
            <a:alphaModFix/>
          </a:blip>
          <a:srcRect b="-80" l="0" r="20274" t="-80"/>
          <a:stretch/>
        </p:blipFill>
        <p:spPr>
          <a:xfrm>
            <a:off x="3169825" y="12100"/>
            <a:ext cx="6141578"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Istio Everywhere</a:t>
            </a:r>
            <a:endParaRPr/>
          </a:p>
        </p:txBody>
      </p:sp>
      <p:sp>
        <p:nvSpPr>
          <p:cNvPr id="190" name="Shape 190"/>
          <p:cNvSpPr txBox="1"/>
          <p:nvPr>
            <p:ph idx="4294967295" type="body"/>
          </p:nvPr>
        </p:nvSpPr>
        <p:spPr>
          <a:xfrm>
            <a:off x="5229950" y="1233175"/>
            <a:ext cx="3075900" cy="262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2400">
                <a:solidFill>
                  <a:srgbClr val="FFFFFF"/>
                </a:solidFill>
              </a:rPr>
              <a:t>S</a:t>
            </a:r>
            <a:r>
              <a:rPr lang="en" sz="2400">
                <a:solidFill>
                  <a:srgbClr val="FFFFFF"/>
                </a:solidFill>
              </a:rPr>
              <a:t>ecure, monitor and manage services everywhere. Kubernetes first, but not Kubernetes only.</a:t>
            </a:r>
            <a:endParaRPr sz="2400">
              <a:solidFill>
                <a:srgbClr val="FFFFFF"/>
              </a:solidFill>
            </a:endParaRPr>
          </a:p>
        </p:txBody>
      </p:sp>
      <p:pic>
        <p:nvPicPr>
          <p:cNvPr id="191" name="Shape 191"/>
          <p:cNvPicPr preferRelativeResize="0"/>
          <p:nvPr/>
        </p:nvPicPr>
        <p:blipFill rotWithShape="1">
          <a:blip r:embed="rId3">
            <a:alphaModFix/>
          </a:blip>
          <a:srcRect b="2676" l="27811" r="13489" t="0"/>
          <a:stretch/>
        </p:blipFill>
        <p:spPr>
          <a:xfrm>
            <a:off x="0" y="0"/>
            <a:ext cx="4646451"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idx="4294967295" type="body"/>
          </p:nvPr>
        </p:nvSpPr>
        <p:spPr>
          <a:xfrm>
            <a:off x="471900" y="2071475"/>
            <a:ext cx="8061000" cy="271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Go deep! </a:t>
            </a:r>
            <a:r>
              <a:rPr lang="en"/>
              <a:t>This is not a quick get to know you -- we’ll start with installation but will be taking you through some of Istio’s most advanced features:</a:t>
            </a:r>
            <a:endParaRPr/>
          </a:p>
          <a:p>
            <a:pPr indent="0" lvl="0" marL="0" rtl="0">
              <a:spcBef>
                <a:spcPts val="1600"/>
              </a:spcBef>
              <a:spcAft>
                <a:spcPts val="1600"/>
              </a:spcAft>
              <a:buNone/>
            </a:pPr>
            <a:r>
              <a:rPr lang="en"/>
              <a:t>Installation, ingress, telemetry, distributed tracing, routing/canary deployments, service isolation, fault injection, mTLS (+SPIFFE), and RBAC</a:t>
            </a:r>
            <a:endParaRPr/>
          </a:p>
        </p:txBody>
      </p:sp>
      <p:sp>
        <p:nvSpPr>
          <p:cNvPr id="197" name="Shape 19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What we’re going to do today</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idx="4294967295" type="body"/>
          </p:nvPr>
        </p:nvSpPr>
        <p:spPr>
          <a:xfrm>
            <a:off x="392900" y="1123375"/>
            <a:ext cx="8061000" cy="271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Lab: https://github.com/dcberg/istio-workshop</a:t>
            </a:r>
            <a:endParaRPr/>
          </a:p>
          <a:p>
            <a:pPr indent="0" lvl="0" marL="0">
              <a:spcBef>
                <a:spcPts val="1600"/>
              </a:spcBef>
              <a:spcAft>
                <a:spcPts val="0"/>
              </a:spcAft>
              <a:buNone/>
            </a:pPr>
            <a:r>
              <a:rPr lang="en"/>
              <a:t>Half of you will be doing the lab on IBM’s Cloud Container Service.</a:t>
            </a:r>
            <a:endParaRPr/>
          </a:p>
          <a:p>
            <a:pPr indent="0" lvl="0" marL="0">
              <a:spcBef>
                <a:spcPts val="1600"/>
              </a:spcBef>
              <a:spcAft>
                <a:spcPts val="0"/>
              </a:spcAft>
              <a:buNone/>
            </a:pPr>
            <a:r>
              <a:rPr lang="en"/>
              <a:t>Half of you will be doing the lab on Google Kubernetes Engine.</a:t>
            </a:r>
            <a:endParaRPr/>
          </a:p>
          <a:p>
            <a:pPr indent="0" lvl="0" marL="0">
              <a:spcBef>
                <a:spcPts val="1600"/>
              </a:spcBef>
              <a:spcAft>
                <a:spcPts val="0"/>
              </a:spcAft>
              <a:buNone/>
            </a:pPr>
            <a:r>
              <a:rPr lang="en"/>
              <a:t>(after the first exercise, everything is the same)</a:t>
            </a:r>
            <a:endParaRPr/>
          </a:p>
          <a:p>
            <a:pPr indent="0" lvl="0" marL="0">
              <a:spcBef>
                <a:spcPts val="1600"/>
              </a:spcBef>
              <a:spcAft>
                <a:spcPts val="0"/>
              </a:spcAft>
              <a:buNone/>
            </a:pPr>
            <a:r>
              <a:rPr i="1" lang="en"/>
              <a:t>Use the provided lab account for Exercise 1</a:t>
            </a:r>
            <a:endParaRPr i="1"/>
          </a:p>
          <a:p>
            <a:pPr indent="0" lvl="0" marL="0" rtl="0">
              <a:spcBef>
                <a:spcPts val="1600"/>
              </a:spcBef>
              <a:spcAft>
                <a:spcPts val="1600"/>
              </a:spcAft>
              <a:buNone/>
            </a:pPr>
            <a:r>
              <a:t/>
            </a:r>
            <a:endParaRPr i="1"/>
          </a:p>
        </p:txBody>
      </p:sp>
      <p:sp>
        <p:nvSpPr>
          <p:cNvPr id="203" name="Shape 20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Where we’re going to do it</a:t>
            </a:r>
            <a:endParaRPr sz="2400"/>
          </a:p>
        </p:txBody>
      </p:sp>
      <p:sp>
        <p:nvSpPr>
          <p:cNvPr id="204" name="Shape 204"/>
          <p:cNvSpPr txBox="1"/>
          <p:nvPr/>
        </p:nvSpPr>
        <p:spPr>
          <a:xfrm>
            <a:off x="526050" y="3790825"/>
            <a:ext cx="7927800" cy="655200"/>
          </a:xfrm>
          <a:prstGeom prst="rect">
            <a:avLst/>
          </a:prstGeom>
          <a:solidFill>
            <a:srgbClr val="CCCCCC"/>
          </a:solidFill>
          <a:ln>
            <a:noFill/>
          </a:ln>
        </p:spPr>
        <p:txBody>
          <a:bodyPr anchorCtr="0" anchor="t" bIns="91425" lIns="91425" spcFirstLastPara="1" rIns="91425" wrap="square" tIns="91425">
            <a:noAutofit/>
          </a:bodyPr>
          <a:lstStyle/>
          <a:p>
            <a:pPr indent="0" lvl="0" marL="0">
              <a:spcBef>
                <a:spcPts val="0"/>
              </a:spcBef>
              <a:spcAft>
                <a:spcPts val="0"/>
              </a:spcAft>
              <a:buNone/>
            </a:pPr>
            <a:r>
              <a:rPr lang="en"/>
              <a:t>cd ~/</a:t>
            </a:r>
            <a:endParaRPr/>
          </a:p>
          <a:p>
            <a:pPr indent="0" lvl="0" marL="0">
              <a:spcBef>
                <a:spcPts val="0"/>
              </a:spcBef>
              <a:spcAft>
                <a:spcPts val="0"/>
              </a:spcAft>
              <a:buNone/>
            </a:pPr>
            <a:r>
              <a:rPr lang="en"/>
              <a:t>g</a:t>
            </a:r>
            <a:r>
              <a:rPr lang="en"/>
              <a:t>it clone </a:t>
            </a:r>
            <a:r>
              <a:rPr lang="en"/>
              <a:t>https://github.com/dcberg/istio-workshop</a:t>
            </a: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08" name="Shape 208"/>
        <p:cNvGrpSpPr/>
        <p:nvPr/>
      </p:nvGrpSpPr>
      <p:grpSpPr>
        <a:xfrm>
          <a:off x="0" y="0"/>
          <a:ext cx="0" cy="0"/>
          <a:chOff x="0" y="0"/>
          <a:chExt cx="0" cy="0"/>
        </a:xfrm>
      </p:grpSpPr>
      <p:sp>
        <p:nvSpPr>
          <p:cNvPr id="209" name="Shape 20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Find the workshop</a:t>
            </a:r>
            <a:endParaRPr sz="2400"/>
          </a:p>
        </p:txBody>
      </p:sp>
      <p:sp>
        <p:nvSpPr>
          <p:cNvPr id="210" name="Shape 210"/>
          <p:cNvSpPr txBox="1"/>
          <p:nvPr>
            <p:ph idx="4294967295" type="body"/>
          </p:nvPr>
        </p:nvSpPr>
        <p:spPr>
          <a:xfrm>
            <a:off x="471900" y="699875"/>
            <a:ext cx="8061000" cy="2710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startAt="5"/>
            </a:pPr>
            <a:r>
              <a:rPr lang="en"/>
              <a:t>Clone the Install to Ops repo:</a:t>
            </a:r>
            <a:endParaRPr/>
          </a:p>
          <a:p>
            <a:pPr indent="0" lvl="0" marL="0" rtl="0">
              <a:spcBef>
                <a:spcPts val="1600"/>
              </a:spcBef>
              <a:spcAft>
                <a:spcPts val="0"/>
              </a:spcAft>
              <a:buNone/>
            </a:pPr>
            <a:r>
              <a:t/>
            </a:r>
            <a:endParaRPr/>
          </a:p>
          <a:p>
            <a:pPr indent="-342900" lvl="0" marL="457200" rtl="0">
              <a:spcBef>
                <a:spcPts val="1600"/>
              </a:spcBef>
              <a:spcAft>
                <a:spcPts val="0"/>
              </a:spcAft>
              <a:buSzPts val="1800"/>
              <a:buFont typeface="Consolas"/>
              <a:buAutoNum type="arabicPeriod" startAt="5"/>
            </a:pPr>
            <a:r>
              <a:rPr lang="en">
                <a:highlight>
                  <a:srgbClr val="D9D9D9"/>
                </a:highlight>
                <a:latin typeface="Consolas"/>
                <a:ea typeface="Consolas"/>
                <a:cs typeface="Consolas"/>
                <a:sym typeface="Consolas"/>
              </a:rPr>
              <a:t>kubectl config get-contexts</a:t>
            </a:r>
            <a:endParaRPr>
              <a:highlight>
                <a:srgbClr val="D9D9D9"/>
              </a:highlight>
              <a:latin typeface="Consolas"/>
              <a:ea typeface="Consolas"/>
              <a:cs typeface="Consolas"/>
              <a:sym typeface="Consolas"/>
            </a:endParaRPr>
          </a:p>
          <a:p>
            <a:pPr indent="-342900" lvl="0" marL="457200" rtl="0">
              <a:spcBef>
                <a:spcPts val="0"/>
              </a:spcBef>
              <a:spcAft>
                <a:spcPts val="0"/>
              </a:spcAft>
              <a:buSzPts val="1800"/>
              <a:buAutoNum type="arabicPeriod" startAt="5"/>
            </a:pPr>
            <a:r>
              <a:rPr lang="en"/>
              <a:t>Make sure you have permission to create cluster role bindings:</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rPr lang="en"/>
              <a:t>Download kubectl version 1.7.5 if you don’t have it:</a:t>
            </a:r>
            <a:endParaRPr/>
          </a:p>
          <a:p>
            <a:pPr indent="0" lvl="0" marL="0" rtl="0">
              <a:spcBef>
                <a:spcPts val="1600"/>
              </a:spcBef>
              <a:spcAft>
                <a:spcPts val="0"/>
              </a:spcAft>
              <a:buNone/>
            </a:pPr>
            <a:r>
              <a:rPr lang="en" sz="1050">
                <a:solidFill>
                  <a:srgbClr val="303030"/>
                </a:solidFill>
                <a:highlight>
                  <a:srgbClr val="F7F7F7"/>
                </a:highlight>
                <a:latin typeface="Verdana"/>
                <a:ea typeface="Verdana"/>
                <a:cs typeface="Verdana"/>
                <a:sym typeface="Verdana"/>
              </a:rPr>
              <a:t>curl -LO https://storage.googleapis.com/kubernetes-release/release/v1.7.5/bin/darwin/amd64/kubectl</a:t>
            </a:r>
            <a:br>
              <a:rPr lang="en" sz="1050">
                <a:solidFill>
                  <a:srgbClr val="303030"/>
                </a:solidFill>
                <a:highlight>
                  <a:srgbClr val="F7F7F7"/>
                </a:highlight>
                <a:latin typeface="Verdana"/>
                <a:ea typeface="Verdana"/>
                <a:cs typeface="Verdana"/>
                <a:sym typeface="Verdana"/>
              </a:rPr>
            </a:br>
            <a:r>
              <a:rPr lang="en" sz="1050">
                <a:solidFill>
                  <a:srgbClr val="303030"/>
                </a:solidFill>
                <a:highlight>
                  <a:srgbClr val="F7F7F7"/>
                </a:highlight>
                <a:latin typeface="Verdana"/>
                <a:ea typeface="Verdana"/>
                <a:cs typeface="Verdana"/>
                <a:sym typeface="Verdana"/>
              </a:rPr>
              <a:t>chmod +x ./kubectl</a:t>
            </a:r>
            <a:endParaRPr sz="1050">
              <a:solidFill>
                <a:srgbClr val="303030"/>
              </a:solidFill>
              <a:highlight>
                <a:srgbClr val="F7F7F7"/>
              </a:highlight>
              <a:latin typeface="Verdana"/>
              <a:ea typeface="Verdana"/>
              <a:cs typeface="Verdana"/>
              <a:sym typeface="Verdana"/>
            </a:endParaRPr>
          </a:p>
          <a:p>
            <a:pPr indent="0" lvl="0" marL="0" rtl="0">
              <a:spcBef>
                <a:spcPts val="1600"/>
              </a:spcBef>
              <a:spcAft>
                <a:spcPts val="1600"/>
              </a:spcAft>
              <a:buNone/>
            </a:pPr>
            <a:r>
              <a:rPr lang="en" sz="1050">
                <a:solidFill>
                  <a:srgbClr val="303030"/>
                </a:solidFill>
                <a:highlight>
                  <a:srgbClr val="F7F7F7"/>
                </a:highlight>
                <a:latin typeface="Verdana"/>
                <a:ea typeface="Verdana"/>
                <a:cs typeface="Verdana"/>
                <a:sym typeface="Verdana"/>
              </a:rPr>
              <a:t>sudo mv ./kubectl /usr/local/bin/kubectl</a:t>
            </a:r>
            <a:endParaRPr sz="1050">
              <a:solidFill>
                <a:srgbClr val="303030"/>
              </a:solidFill>
              <a:highlight>
                <a:srgbClr val="F7F7F7"/>
              </a:highlight>
              <a:latin typeface="Verdana"/>
              <a:ea typeface="Verdana"/>
              <a:cs typeface="Verdana"/>
              <a:sym typeface="Verdana"/>
            </a:endParaRPr>
          </a:p>
        </p:txBody>
      </p:sp>
      <p:sp>
        <p:nvSpPr>
          <p:cNvPr id="211" name="Shape 211"/>
          <p:cNvSpPr/>
          <p:nvPr/>
        </p:nvSpPr>
        <p:spPr>
          <a:xfrm>
            <a:off x="511600" y="2635800"/>
            <a:ext cx="8061000" cy="10098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800">
                <a:solidFill>
                  <a:schemeClr val="lt2"/>
                </a:solidFill>
                <a:latin typeface="Consolas"/>
                <a:ea typeface="Consolas"/>
                <a:cs typeface="Consolas"/>
                <a:sym typeface="Consolas"/>
              </a:rPr>
              <a:t>kubectl create clusterrolebinding cluster-admin-binding \</a:t>
            </a:r>
            <a:endParaRPr sz="1800">
              <a:solidFill>
                <a:schemeClr val="lt2"/>
              </a:solidFill>
              <a:latin typeface="Consolas"/>
              <a:ea typeface="Consolas"/>
              <a:cs typeface="Consolas"/>
              <a:sym typeface="Consolas"/>
            </a:endParaRPr>
          </a:p>
          <a:p>
            <a:pPr indent="0" lvl="0" marL="0" rtl="0">
              <a:spcBef>
                <a:spcPts val="0"/>
              </a:spcBef>
              <a:spcAft>
                <a:spcPts val="0"/>
              </a:spcAft>
              <a:buNone/>
            </a:pPr>
            <a:r>
              <a:rPr lang="en" sz="1800">
                <a:solidFill>
                  <a:schemeClr val="lt2"/>
                </a:solidFill>
                <a:latin typeface="Consolas"/>
                <a:ea typeface="Consolas"/>
                <a:cs typeface="Consolas"/>
                <a:sym typeface="Consolas"/>
              </a:rPr>
              <a:t>  --clusterrole=cluster-admin \</a:t>
            </a:r>
            <a:endParaRPr sz="1800">
              <a:solidFill>
                <a:schemeClr val="lt2"/>
              </a:solidFill>
              <a:latin typeface="Consolas"/>
              <a:ea typeface="Consolas"/>
              <a:cs typeface="Consolas"/>
              <a:sym typeface="Consolas"/>
            </a:endParaRPr>
          </a:p>
          <a:p>
            <a:pPr indent="0" lvl="0" marL="0" rtl="0">
              <a:spcBef>
                <a:spcPts val="0"/>
              </a:spcBef>
              <a:spcAft>
                <a:spcPts val="0"/>
              </a:spcAft>
              <a:buNone/>
            </a:pPr>
            <a:r>
              <a:rPr lang="en" sz="1800">
                <a:solidFill>
                  <a:schemeClr val="lt2"/>
                </a:solidFill>
                <a:latin typeface="Consolas"/>
                <a:ea typeface="Consolas"/>
                <a:cs typeface="Consolas"/>
                <a:sym typeface="Consolas"/>
              </a:rPr>
              <a:t>  --user=devstar*@gcplab.me</a:t>
            </a:r>
            <a:endParaRPr sz="1800">
              <a:solidFill>
                <a:schemeClr val="lt2"/>
              </a:solidFill>
              <a:latin typeface="Consolas"/>
              <a:ea typeface="Consolas"/>
              <a:cs typeface="Consolas"/>
              <a:sym typeface="Consolas"/>
            </a:endParaRPr>
          </a:p>
        </p:txBody>
      </p:sp>
      <p:sp>
        <p:nvSpPr>
          <p:cNvPr id="212" name="Shape 212"/>
          <p:cNvSpPr/>
          <p:nvPr/>
        </p:nvSpPr>
        <p:spPr>
          <a:xfrm>
            <a:off x="511600" y="1224900"/>
            <a:ext cx="8061000" cy="426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800">
                <a:solidFill>
                  <a:schemeClr val="lt2"/>
                </a:solidFill>
                <a:latin typeface="Consolas"/>
                <a:ea typeface="Consolas"/>
                <a:cs typeface="Consolas"/>
                <a:sym typeface="Consolas"/>
              </a:rPr>
              <a:t>git clone git@github.com:ZackButcher/install-to-ops.git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ph type="title"/>
          </p:nvPr>
        </p:nvSpPr>
        <p:spPr>
          <a:xfrm>
            <a:off x="2241900" y="289175"/>
            <a:ext cx="4660200" cy="572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 sz="3600">
                <a:solidFill>
                  <a:srgbClr val="FFFFFF"/>
                </a:solidFill>
                <a:latin typeface="Open Sans"/>
                <a:ea typeface="Open Sans"/>
                <a:cs typeface="Open Sans"/>
                <a:sym typeface="Open Sans"/>
              </a:rPr>
              <a:t>Weaving the mesh</a:t>
            </a:r>
            <a:endParaRPr b="1" sz="3600">
              <a:solidFill>
                <a:srgbClr val="FFFFFF"/>
              </a:solidFill>
              <a:latin typeface="Open Sans"/>
              <a:ea typeface="Open Sans"/>
              <a:cs typeface="Open Sans"/>
              <a:sym typeface="Open Sans"/>
            </a:endParaRPr>
          </a:p>
        </p:txBody>
      </p:sp>
      <p:sp>
        <p:nvSpPr>
          <p:cNvPr id="218" name="Shape 218"/>
          <p:cNvSpPr txBox="1"/>
          <p:nvPr>
            <p:ph idx="1" type="body"/>
          </p:nvPr>
        </p:nvSpPr>
        <p:spPr>
          <a:xfrm>
            <a:off x="967825" y="3130700"/>
            <a:ext cx="2330400" cy="1926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200">
                <a:solidFill>
                  <a:srgbClr val="434343"/>
                </a:solidFill>
              </a:rPr>
              <a:t>Outbound features:</a:t>
            </a:r>
            <a:endParaRPr b="1" sz="1200">
              <a:solidFill>
                <a:srgbClr val="434343"/>
              </a:solidFill>
            </a:endParaRPr>
          </a:p>
          <a:p>
            <a:pPr indent="-304800" lvl="0" marL="457200" rtl="0">
              <a:spcBef>
                <a:spcPts val="0"/>
              </a:spcBef>
              <a:spcAft>
                <a:spcPts val="0"/>
              </a:spcAft>
              <a:buClr>
                <a:srgbClr val="434343"/>
              </a:buClr>
              <a:buSzPts val="1200"/>
              <a:buFont typeface="Roboto Light"/>
              <a:buChar char="❖"/>
            </a:pPr>
            <a:r>
              <a:rPr lang="en" sz="1200">
                <a:solidFill>
                  <a:srgbClr val="434343"/>
                </a:solidFill>
                <a:latin typeface="Roboto Light"/>
                <a:ea typeface="Roboto Light"/>
                <a:cs typeface="Roboto Light"/>
                <a:sym typeface="Roboto Light"/>
              </a:rPr>
              <a:t>Service authentication</a:t>
            </a:r>
            <a:endParaRPr sz="1200">
              <a:solidFill>
                <a:srgbClr val="434343"/>
              </a:solidFill>
              <a:latin typeface="Roboto Light"/>
              <a:ea typeface="Roboto Light"/>
              <a:cs typeface="Roboto Light"/>
              <a:sym typeface="Roboto Light"/>
            </a:endParaRPr>
          </a:p>
          <a:p>
            <a:pPr indent="-304800" lvl="0" marL="457200" rtl="0">
              <a:spcBef>
                <a:spcPts val="0"/>
              </a:spcBef>
              <a:spcAft>
                <a:spcPts val="0"/>
              </a:spcAft>
              <a:buClr>
                <a:srgbClr val="434343"/>
              </a:buClr>
              <a:buSzPts val="1200"/>
              <a:buFont typeface="Roboto Light"/>
              <a:buChar char="❖"/>
            </a:pPr>
            <a:r>
              <a:rPr lang="en" sz="1200">
                <a:solidFill>
                  <a:srgbClr val="434343"/>
                </a:solidFill>
                <a:latin typeface="Roboto Light"/>
                <a:ea typeface="Roboto Light"/>
                <a:cs typeface="Roboto Light"/>
                <a:sym typeface="Roboto Light"/>
              </a:rPr>
              <a:t>Load balancing</a:t>
            </a:r>
            <a:endParaRPr sz="1200">
              <a:solidFill>
                <a:srgbClr val="434343"/>
              </a:solidFill>
              <a:latin typeface="Roboto Light"/>
              <a:ea typeface="Roboto Light"/>
              <a:cs typeface="Roboto Light"/>
              <a:sym typeface="Roboto Light"/>
            </a:endParaRPr>
          </a:p>
          <a:p>
            <a:pPr indent="-304800" lvl="0" marL="457200" rtl="0">
              <a:spcBef>
                <a:spcPts val="0"/>
              </a:spcBef>
              <a:spcAft>
                <a:spcPts val="0"/>
              </a:spcAft>
              <a:buClr>
                <a:srgbClr val="434343"/>
              </a:buClr>
              <a:buSzPts val="1200"/>
              <a:buFont typeface="Roboto Light"/>
              <a:buChar char="❖"/>
            </a:pPr>
            <a:r>
              <a:rPr lang="en" sz="1200">
                <a:solidFill>
                  <a:srgbClr val="434343"/>
                </a:solidFill>
                <a:latin typeface="Roboto Light"/>
                <a:ea typeface="Roboto Light"/>
                <a:cs typeface="Roboto Light"/>
                <a:sym typeface="Roboto Light"/>
              </a:rPr>
              <a:t>Retry and circuit breaker</a:t>
            </a:r>
            <a:endParaRPr sz="1200">
              <a:solidFill>
                <a:srgbClr val="434343"/>
              </a:solidFill>
              <a:latin typeface="Roboto Light"/>
              <a:ea typeface="Roboto Light"/>
              <a:cs typeface="Roboto Light"/>
              <a:sym typeface="Roboto Light"/>
            </a:endParaRPr>
          </a:p>
          <a:p>
            <a:pPr indent="-304800" lvl="0" marL="457200" rtl="0">
              <a:spcBef>
                <a:spcPts val="0"/>
              </a:spcBef>
              <a:spcAft>
                <a:spcPts val="0"/>
              </a:spcAft>
              <a:buClr>
                <a:srgbClr val="434343"/>
              </a:buClr>
              <a:buSzPts val="1200"/>
              <a:buFont typeface="Roboto Light"/>
              <a:buChar char="❖"/>
            </a:pPr>
            <a:r>
              <a:rPr lang="en" sz="1200">
                <a:solidFill>
                  <a:srgbClr val="434343"/>
                </a:solidFill>
                <a:latin typeface="Roboto Light"/>
                <a:ea typeface="Roboto Light"/>
                <a:cs typeface="Roboto Light"/>
                <a:sym typeface="Roboto Light"/>
              </a:rPr>
              <a:t>Fine-grained routing</a:t>
            </a:r>
            <a:endParaRPr sz="1200">
              <a:solidFill>
                <a:srgbClr val="434343"/>
              </a:solidFill>
              <a:latin typeface="Roboto Light"/>
              <a:ea typeface="Roboto Light"/>
              <a:cs typeface="Roboto Light"/>
              <a:sym typeface="Roboto Light"/>
            </a:endParaRPr>
          </a:p>
          <a:p>
            <a:pPr indent="-304800" lvl="0" marL="457200" rtl="0">
              <a:spcBef>
                <a:spcPts val="0"/>
              </a:spcBef>
              <a:spcAft>
                <a:spcPts val="0"/>
              </a:spcAft>
              <a:buClr>
                <a:srgbClr val="434343"/>
              </a:buClr>
              <a:buSzPts val="1200"/>
              <a:buFont typeface="Roboto Light"/>
              <a:buChar char="❖"/>
            </a:pPr>
            <a:r>
              <a:rPr lang="en" sz="1200">
                <a:solidFill>
                  <a:srgbClr val="434343"/>
                </a:solidFill>
                <a:latin typeface="Roboto Light"/>
                <a:ea typeface="Roboto Light"/>
                <a:cs typeface="Roboto Light"/>
                <a:sym typeface="Roboto Light"/>
              </a:rPr>
              <a:t>Telemetry</a:t>
            </a:r>
            <a:endParaRPr sz="1200">
              <a:solidFill>
                <a:srgbClr val="434343"/>
              </a:solidFill>
              <a:latin typeface="Roboto Light"/>
              <a:ea typeface="Roboto Light"/>
              <a:cs typeface="Roboto Light"/>
              <a:sym typeface="Roboto Light"/>
            </a:endParaRPr>
          </a:p>
          <a:p>
            <a:pPr indent="-304800" lvl="0" marL="457200" rtl="0">
              <a:spcBef>
                <a:spcPts val="0"/>
              </a:spcBef>
              <a:spcAft>
                <a:spcPts val="0"/>
              </a:spcAft>
              <a:buClr>
                <a:srgbClr val="434343"/>
              </a:buClr>
              <a:buSzPts val="1200"/>
              <a:buFont typeface="Roboto Light"/>
              <a:buChar char="❖"/>
            </a:pPr>
            <a:r>
              <a:rPr lang="en" sz="1200">
                <a:solidFill>
                  <a:srgbClr val="434343"/>
                </a:solidFill>
                <a:latin typeface="Roboto Light"/>
                <a:ea typeface="Roboto Light"/>
                <a:cs typeface="Roboto Light"/>
                <a:sym typeface="Roboto Light"/>
              </a:rPr>
              <a:t>Request Tracing</a:t>
            </a:r>
            <a:endParaRPr sz="1200">
              <a:solidFill>
                <a:srgbClr val="434343"/>
              </a:solidFill>
              <a:latin typeface="Roboto Light"/>
              <a:ea typeface="Roboto Light"/>
              <a:cs typeface="Roboto Light"/>
              <a:sym typeface="Roboto Light"/>
            </a:endParaRPr>
          </a:p>
          <a:p>
            <a:pPr indent="-304800" lvl="0" marL="457200" rtl="0">
              <a:spcBef>
                <a:spcPts val="0"/>
              </a:spcBef>
              <a:spcAft>
                <a:spcPts val="0"/>
              </a:spcAft>
              <a:buClr>
                <a:srgbClr val="434343"/>
              </a:buClr>
              <a:buSzPts val="1200"/>
              <a:buFont typeface="Roboto Light"/>
              <a:buChar char="❖"/>
            </a:pPr>
            <a:r>
              <a:rPr lang="en" sz="1200">
                <a:solidFill>
                  <a:srgbClr val="434343"/>
                </a:solidFill>
                <a:latin typeface="Roboto Light"/>
                <a:ea typeface="Roboto Light"/>
                <a:cs typeface="Roboto Light"/>
                <a:sym typeface="Roboto Light"/>
              </a:rPr>
              <a:t>Fault Injection</a:t>
            </a:r>
            <a:endParaRPr sz="1200">
              <a:solidFill>
                <a:srgbClr val="434343"/>
              </a:solidFill>
              <a:latin typeface="Roboto Light"/>
              <a:ea typeface="Roboto Light"/>
              <a:cs typeface="Roboto Light"/>
              <a:sym typeface="Roboto Light"/>
            </a:endParaRPr>
          </a:p>
          <a:p>
            <a:pPr indent="0" lvl="0" marL="0" rtl="0">
              <a:spcBef>
                <a:spcPts val="0"/>
              </a:spcBef>
              <a:spcAft>
                <a:spcPts val="0"/>
              </a:spcAft>
              <a:buNone/>
            </a:pPr>
            <a:r>
              <a:t/>
            </a:r>
            <a:endParaRPr sz="1200"/>
          </a:p>
        </p:txBody>
      </p:sp>
      <p:sp>
        <p:nvSpPr>
          <p:cNvPr id="219" name="Shape 219"/>
          <p:cNvSpPr txBox="1"/>
          <p:nvPr>
            <p:ph idx="1" type="body"/>
          </p:nvPr>
        </p:nvSpPr>
        <p:spPr>
          <a:xfrm>
            <a:off x="5640500" y="3281900"/>
            <a:ext cx="2381400" cy="1775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200">
                <a:solidFill>
                  <a:srgbClr val="434343"/>
                </a:solidFill>
              </a:rPr>
              <a:t>Inbound features:</a:t>
            </a:r>
            <a:endParaRPr b="1" sz="1200">
              <a:solidFill>
                <a:srgbClr val="434343"/>
              </a:solidFill>
            </a:endParaRPr>
          </a:p>
          <a:p>
            <a:pPr indent="-304800" lvl="0" marL="457200" rtl="0">
              <a:spcBef>
                <a:spcPts val="0"/>
              </a:spcBef>
              <a:spcAft>
                <a:spcPts val="0"/>
              </a:spcAft>
              <a:buClr>
                <a:srgbClr val="434343"/>
              </a:buClr>
              <a:buSzPts val="1200"/>
              <a:buFont typeface="Roboto Light"/>
              <a:buChar char="❖"/>
            </a:pPr>
            <a:r>
              <a:rPr lang="en" sz="1200">
                <a:solidFill>
                  <a:srgbClr val="434343"/>
                </a:solidFill>
                <a:latin typeface="Roboto Light"/>
                <a:ea typeface="Roboto Light"/>
                <a:cs typeface="Roboto Light"/>
                <a:sym typeface="Roboto Light"/>
              </a:rPr>
              <a:t>Service authentication</a:t>
            </a:r>
            <a:endParaRPr sz="1200">
              <a:solidFill>
                <a:srgbClr val="434343"/>
              </a:solidFill>
              <a:latin typeface="Roboto Light"/>
              <a:ea typeface="Roboto Light"/>
              <a:cs typeface="Roboto Light"/>
              <a:sym typeface="Roboto Light"/>
            </a:endParaRPr>
          </a:p>
          <a:p>
            <a:pPr indent="-304800" lvl="0" marL="457200" rtl="0">
              <a:spcBef>
                <a:spcPts val="0"/>
              </a:spcBef>
              <a:spcAft>
                <a:spcPts val="0"/>
              </a:spcAft>
              <a:buClr>
                <a:srgbClr val="434343"/>
              </a:buClr>
              <a:buSzPts val="1200"/>
              <a:buFont typeface="Roboto Light"/>
              <a:buChar char="❖"/>
            </a:pPr>
            <a:r>
              <a:rPr lang="en" sz="1200">
                <a:solidFill>
                  <a:srgbClr val="434343"/>
                </a:solidFill>
                <a:latin typeface="Roboto Light"/>
                <a:ea typeface="Roboto Light"/>
                <a:cs typeface="Roboto Light"/>
                <a:sym typeface="Roboto Light"/>
              </a:rPr>
              <a:t>Authorization</a:t>
            </a:r>
            <a:endParaRPr sz="1200">
              <a:solidFill>
                <a:srgbClr val="434343"/>
              </a:solidFill>
              <a:latin typeface="Roboto Light"/>
              <a:ea typeface="Roboto Light"/>
              <a:cs typeface="Roboto Light"/>
              <a:sym typeface="Roboto Light"/>
            </a:endParaRPr>
          </a:p>
          <a:p>
            <a:pPr indent="-304800" lvl="0" marL="457200" rtl="0">
              <a:spcBef>
                <a:spcPts val="0"/>
              </a:spcBef>
              <a:spcAft>
                <a:spcPts val="0"/>
              </a:spcAft>
              <a:buClr>
                <a:srgbClr val="434343"/>
              </a:buClr>
              <a:buSzPts val="1200"/>
              <a:buFont typeface="Roboto Light"/>
              <a:buChar char="❖"/>
            </a:pPr>
            <a:r>
              <a:rPr lang="en" sz="1200">
                <a:solidFill>
                  <a:srgbClr val="434343"/>
                </a:solidFill>
                <a:latin typeface="Roboto Light"/>
                <a:ea typeface="Roboto Light"/>
                <a:cs typeface="Roboto Light"/>
                <a:sym typeface="Roboto Light"/>
              </a:rPr>
              <a:t>Rate limits</a:t>
            </a:r>
            <a:endParaRPr sz="1200">
              <a:solidFill>
                <a:srgbClr val="434343"/>
              </a:solidFill>
              <a:latin typeface="Roboto Light"/>
              <a:ea typeface="Roboto Light"/>
              <a:cs typeface="Roboto Light"/>
              <a:sym typeface="Roboto Light"/>
            </a:endParaRPr>
          </a:p>
          <a:p>
            <a:pPr indent="-304800" lvl="0" marL="457200" rtl="0">
              <a:spcBef>
                <a:spcPts val="0"/>
              </a:spcBef>
              <a:spcAft>
                <a:spcPts val="0"/>
              </a:spcAft>
              <a:buClr>
                <a:srgbClr val="434343"/>
              </a:buClr>
              <a:buSzPts val="1200"/>
              <a:buFont typeface="Roboto Light"/>
              <a:buChar char="❖"/>
            </a:pPr>
            <a:r>
              <a:rPr lang="en" sz="1200">
                <a:solidFill>
                  <a:srgbClr val="434343"/>
                </a:solidFill>
                <a:latin typeface="Roboto Light"/>
                <a:ea typeface="Roboto Light"/>
                <a:cs typeface="Roboto Light"/>
                <a:sym typeface="Roboto Light"/>
              </a:rPr>
              <a:t>Load shedding</a:t>
            </a:r>
            <a:endParaRPr sz="1200">
              <a:solidFill>
                <a:srgbClr val="434343"/>
              </a:solidFill>
              <a:latin typeface="Roboto Light"/>
              <a:ea typeface="Roboto Light"/>
              <a:cs typeface="Roboto Light"/>
              <a:sym typeface="Roboto Light"/>
            </a:endParaRPr>
          </a:p>
          <a:p>
            <a:pPr indent="-304800" lvl="0" marL="457200" rtl="0">
              <a:spcBef>
                <a:spcPts val="0"/>
              </a:spcBef>
              <a:spcAft>
                <a:spcPts val="0"/>
              </a:spcAft>
              <a:buClr>
                <a:srgbClr val="434343"/>
              </a:buClr>
              <a:buSzPts val="1200"/>
              <a:buFont typeface="Roboto Light"/>
              <a:buChar char="❖"/>
            </a:pPr>
            <a:r>
              <a:rPr lang="en" sz="1200">
                <a:solidFill>
                  <a:srgbClr val="434343"/>
                </a:solidFill>
                <a:latin typeface="Roboto Light"/>
                <a:ea typeface="Roboto Light"/>
                <a:cs typeface="Roboto Light"/>
                <a:sym typeface="Roboto Light"/>
              </a:rPr>
              <a:t>Telemetry</a:t>
            </a:r>
            <a:endParaRPr sz="1200">
              <a:solidFill>
                <a:srgbClr val="434343"/>
              </a:solidFill>
              <a:latin typeface="Roboto Light"/>
              <a:ea typeface="Roboto Light"/>
              <a:cs typeface="Roboto Light"/>
              <a:sym typeface="Roboto Light"/>
            </a:endParaRPr>
          </a:p>
          <a:p>
            <a:pPr indent="-304800" lvl="0" marL="457200" rtl="0">
              <a:spcBef>
                <a:spcPts val="0"/>
              </a:spcBef>
              <a:spcAft>
                <a:spcPts val="0"/>
              </a:spcAft>
              <a:buClr>
                <a:srgbClr val="434343"/>
              </a:buClr>
              <a:buSzPts val="1200"/>
              <a:buFont typeface="Roboto Light"/>
              <a:buChar char="❖"/>
            </a:pPr>
            <a:r>
              <a:rPr lang="en" sz="1200">
                <a:solidFill>
                  <a:srgbClr val="434343"/>
                </a:solidFill>
                <a:latin typeface="Roboto Light"/>
                <a:ea typeface="Roboto Light"/>
                <a:cs typeface="Roboto Light"/>
                <a:sym typeface="Roboto Light"/>
              </a:rPr>
              <a:t>Request Tracing</a:t>
            </a:r>
            <a:endParaRPr sz="1200">
              <a:solidFill>
                <a:srgbClr val="434343"/>
              </a:solidFill>
              <a:latin typeface="Roboto Light"/>
              <a:ea typeface="Roboto Light"/>
              <a:cs typeface="Roboto Light"/>
              <a:sym typeface="Roboto Light"/>
            </a:endParaRPr>
          </a:p>
          <a:p>
            <a:pPr indent="-304800" lvl="0" marL="457200" rtl="0">
              <a:spcBef>
                <a:spcPts val="0"/>
              </a:spcBef>
              <a:spcAft>
                <a:spcPts val="0"/>
              </a:spcAft>
              <a:buClr>
                <a:srgbClr val="434343"/>
              </a:buClr>
              <a:buSzPts val="1200"/>
              <a:buFont typeface="Roboto Light"/>
              <a:buChar char="❖"/>
            </a:pPr>
            <a:r>
              <a:rPr lang="en" sz="1200">
                <a:solidFill>
                  <a:srgbClr val="434343"/>
                </a:solidFill>
                <a:latin typeface="Roboto Light"/>
                <a:ea typeface="Roboto Light"/>
                <a:cs typeface="Roboto Light"/>
                <a:sym typeface="Roboto Light"/>
              </a:rPr>
              <a:t>Fault Injection</a:t>
            </a:r>
            <a:endParaRPr sz="1200">
              <a:solidFill>
                <a:srgbClr val="434343"/>
              </a:solidFill>
              <a:latin typeface="Roboto Light"/>
              <a:ea typeface="Roboto Light"/>
              <a:cs typeface="Roboto Light"/>
              <a:sym typeface="Roboto Light"/>
            </a:endParaRPr>
          </a:p>
        </p:txBody>
      </p:sp>
      <p:grpSp>
        <p:nvGrpSpPr>
          <p:cNvPr id="220" name="Shape 220"/>
          <p:cNvGrpSpPr/>
          <p:nvPr/>
        </p:nvGrpSpPr>
        <p:grpSpPr>
          <a:xfrm>
            <a:off x="729282" y="1708707"/>
            <a:ext cx="7052189" cy="1573186"/>
            <a:chOff x="540300" y="2023338"/>
            <a:chExt cx="7580554" cy="1771007"/>
          </a:xfrm>
        </p:grpSpPr>
        <p:sp>
          <p:nvSpPr>
            <p:cNvPr id="221" name="Shape 221"/>
            <p:cNvSpPr/>
            <p:nvPr/>
          </p:nvSpPr>
          <p:spPr>
            <a:xfrm rot="5400000">
              <a:off x="3449275" y="2189800"/>
              <a:ext cx="1388100" cy="1395900"/>
            </a:xfrm>
            <a:prstGeom prst="roundRect">
              <a:avLst>
                <a:gd fmla="val 16667" name="adj"/>
              </a:avLst>
            </a:prstGeom>
            <a:solidFill>
              <a:srgbClr val="BFBFBF"/>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b="0" i="0" sz="1700" u="none" cap="none" strike="noStrike">
                <a:solidFill>
                  <a:srgbClr val="FFFFFF"/>
                </a:solidFill>
                <a:latin typeface="Calibri"/>
                <a:ea typeface="Calibri"/>
                <a:cs typeface="Calibri"/>
                <a:sym typeface="Calibri"/>
              </a:endParaRPr>
            </a:p>
          </p:txBody>
        </p:sp>
        <p:sp>
          <p:nvSpPr>
            <p:cNvPr id="222" name="Shape 222"/>
            <p:cNvSpPr/>
            <p:nvPr/>
          </p:nvSpPr>
          <p:spPr>
            <a:xfrm rot="5400000">
              <a:off x="3458200" y="2340700"/>
              <a:ext cx="1230300" cy="10428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b="0" i="0" sz="1700" u="none" cap="none" strike="noStrike">
                <a:solidFill>
                  <a:srgbClr val="FFFFFF"/>
                </a:solidFill>
                <a:latin typeface="Calibri"/>
                <a:ea typeface="Calibri"/>
                <a:cs typeface="Calibri"/>
                <a:sym typeface="Calibri"/>
              </a:endParaRPr>
            </a:p>
          </p:txBody>
        </p:sp>
        <p:sp>
          <p:nvSpPr>
            <p:cNvPr id="223" name="Shape 223"/>
            <p:cNvSpPr/>
            <p:nvPr/>
          </p:nvSpPr>
          <p:spPr>
            <a:xfrm rot="5400000">
              <a:off x="3626400" y="2395900"/>
              <a:ext cx="1162200" cy="10773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b="0" i="0" sz="1700" u="none" cap="none" strike="noStrike">
                <a:solidFill>
                  <a:srgbClr val="FFFFFF"/>
                </a:solidFill>
                <a:latin typeface="Calibri"/>
                <a:ea typeface="Calibri"/>
                <a:cs typeface="Calibri"/>
                <a:sym typeface="Calibri"/>
              </a:endParaRPr>
            </a:p>
          </p:txBody>
        </p:sp>
        <p:sp>
          <p:nvSpPr>
            <p:cNvPr id="224" name="Shape 224"/>
            <p:cNvSpPr txBox="1"/>
            <p:nvPr/>
          </p:nvSpPr>
          <p:spPr>
            <a:xfrm>
              <a:off x="3769550" y="3126570"/>
              <a:ext cx="839700" cy="262200"/>
            </a:xfrm>
            <a:prstGeom prst="rect">
              <a:avLst/>
            </a:prstGeom>
            <a:solidFill>
              <a:srgbClr val="D9EAD3"/>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rPr lang="en" sz="1000">
                  <a:latin typeface="Roboto Medium"/>
                  <a:ea typeface="Roboto Medium"/>
                  <a:cs typeface="Roboto Medium"/>
                  <a:sym typeface="Roboto Medium"/>
                </a:rPr>
                <a:t>svc</a:t>
              </a:r>
              <a:r>
                <a:rPr i="0" lang="en" sz="1000" u="none" cap="none" strike="noStrike">
                  <a:solidFill>
                    <a:srgbClr val="000000"/>
                  </a:solidFill>
                  <a:latin typeface="Roboto Medium"/>
                  <a:ea typeface="Roboto Medium"/>
                  <a:cs typeface="Roboto Medium"/>
                  <a:sym typeface="Roboto Medium"/>
                </a:rPr>
                <a:t>A</a:t>
              </a:r>
              <a:endParaRPr i="0" sz="1000" u="none" cap="none" strike="noStrike">
                <a:solidFill>
                  <a:srgbClr val="000000"/>
                </a:solidFill>
                <a:latin typeface="Roboto Medium"/>
                <a:ea typeface="Roboto Medium"/>
                <a:cs typeface="Roboto Medium"/>
                <a:sym typeface="Roboto Medium"/>
              </a:endParaRPr>
            </a:p>
          </p:txBody>
        </p:sp>
        <p:sp>
          <p:nvSpPr>
            <p:cNvPr id="225" name="Shape 225"/>
            <p:cNvSpPr txBox="1"/>
            <p:nvPr/>
          </p:nvSpPr>
          <p:spPr>
            <a:xfrm>
              <a:off x="3777062" y="2487275"/>
              <a:ext cx="824700" cy="270600"/>
            </a:xfrm>
            <a:prstGeom prst="rect">
              <a:avLst/>
            </a:prstGeom>
            <a:solidFill>
              <a:srgbClr val="CFE2F3"/>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rPr lang="en" sz="1000">
                  <a:latin typeface="Roboto Medium"/>
                  <a:ea typeface="Roboto Medium"/>
                  <a:cs typeface="Roboto Medium"/>
                  <a:sym typeface="Roboto Medium"/>
                </a:rPr>
                <a:t>sidecar</a:t>
              </a:r>
              <a:endParaRPr i="0" sz="1000" u="none" cap="none" strike="noStrike">
                <a:solidFill>
                  <a:srgbClr val="000000"/>
                </a:solidFill>
                <a:latin typeface="Roboto Medium"/>
                <a:ea typeface="Roboto Medium"/>
                <a:cs typeface="Roboto Medium"/>
                <a:sym typeface="Roboto Medium"/>
              </a:endParaRPr>
            </a:p>
          </p:txBody>
        </p:sp>
        <p:cxnSp>
          <p:nvCxnSpPr>
            <p:cNvPr id="226" name="Shape 226"/>
            <p:cNvCxnSpPr>
              <a:stCxn id="225" idx="2"/>
              <a:endCxn id="224" idx="0"/>
            </p:cNvCxnSpPr>
            <p:nvPr/>
          </p:nvCxnSpPr>
          <p:spPr>
            <a:xfrm>
              <a:off x="4189412" y="2757875"/>
              <a:ext cx="0" cy="368700"/>
            </a:xfrm>
            <a:prstGeom prst="straightConnector1">
              <a:avLst/>
            </a:prstGeom>
            <a:noFill/>
            <a:ln cap="flat" cmpd="sng" w="9525">
              <a:solidFill>
                <a:srgbClr val="4F81BD"/>
              </a:solidFill>
              <a:prstDash val="solid"/>
              <a:round/>
              <a:headEnd len="med" w="med" type="stealth"/>
              <a:tailEnd len="med" w="med" type="stealth"/>
            </a:ln>
          </p:spPr>
        </p:cxnSp>
        <p:grpSp>
          <p:nvGrpSpPr>
            <p:cNvPr id="227" name="Shape 227"/>
            <p:cNvGrpSpPr/>
            <p:nvPr/>
          </p:nvGrpSpPr>
          <p:grpSpPr>
            <a:xfrm>
              <a:off x="2388925" y="2429300"/>
              <a:ext cx="766800" cy="430200"/>
              <a:chOff x="3624075" y="1301700"/>
              <a:chExt cx="766800" cy="430200"/>
            </a:xfrm>
          </p:grpSpPr>
          <p:sp>
            <p:nvSpPr>
              <p:cNvPr id="228" name="Shape 228"/>
              <p:cNvSpPr/>
              <p:nvPr/>
            </p:nvSpPr>
            <p:spPr>
              <a:xfrm rot="5400000">
                <a:off x="3792375" y="1133400"/>
                <a:ext cx="430200" cy="7668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sz="1000">
                  <a:solidFill>
                    <a:srgbClr val="FFFFFF"/>
                  </a:solidFill>
                  <a:latin typeface="Roboto Medium"/>
                  <a:ea typeface="Roboto Medium"/>
                  <a:cs typeface="Roboto Medium"/>
                  <a:sym typeface="Roboto Medium"/>
                </a:endParaRPr>
              </a:p>
            </p:txBody>
          </p:sp>
          <p:sp>
            <p:nvSpPr>
              <p:cNvPr id="229" name="Shape 229"/>
              <p:cNvSpPr txBox="1"/>
              <p:nvPr/>
            </p:nvSpPr>
            <p:spPr>
              <a:xfrm>
                <a:off x="3709600" y="1402000"/>
                <a:ext cx="621600" cy="219600"/>
              </a:xfrm>
              <a:prstGeom prst="rect">
                <a:avLst/>
              </a:prstGeom>
              <a:solidFill>
                <a:srgbClr val="CFE2F3"/>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rPr lang="en" sz="1000">
                    <a:latin typeface="Roboto Medium"/>
                    <a:ea typeface="Roboto Medium"/>
                    <a:cs typeface="Roboto Medium"/>
                    <a:sym typeface="Roboto Medium"/>
                  </a:rPr>
                  <a:t>sidecar</a:t>
                </a:r>
                <a:endParaRPr sz="1000">
                  <a:solidFill>
                    <a:srgbClr val="000000"/>
                  </a:solidFill>
                  <a:latin typeface="Roboto Medium"/>
                  <a:ea typeface="Roboto Medium"/>
                  <a:cs typeface="Roboto Medium"/>
                  <a:sym typeface="Roboto Medium"/>
                </a:endParaRPr>
              </a:p>
            </p:txBody>
          </p:sp>
        </p:grpSp>
        <p:cxnSp>
          <p:nvCxnSpPr>
            <p:cNvPr id="230" name="Shape 230"/>
            <p:cNvCxnSpPr>
              <a:stCxn id="229" idx="3"/>
              <a:endCxn id="225" idx="1"/>
            </p:cNvCxnSpPr>
            <p:nvPr/>
          </p:nvCxnSpPr>
          <p:spPr>
            <a:xfrm flipH="1" rot="10800000">
              <a:off x="3096050" y="2622600"/>
              <a:ext cx="681000" cy="16800"/>
            </a:xfrm>
            <a:prstGeom prst="straightConnector1">
              <a:avLst/>
            </a:prstGeom>
            <a:noFill/>
            <a:ln cap="flat" cmpd="sng" w="9525">
              <a:solidFill>
                <a:srgbClr val="4F81BD"/>
              </a:solidFill>
              <a:prstDash val="solid"/>
              <a:round/>
              <a:headEnd len="med" w="med" type="none"/>
              <a:tailEnd len="med" w="med" type="stealth"/>
            </a:ln>
          </p:spPr>
        </p:cxnSp>
        <p:sp>
          <p:nvSpPr>
            <p:cNvPr id="231" name="Shape 231"/>
            <p:cNvSpPr txBox="1"/>
            <p:nvPr/>
          </p:nvSpPr>
          <p:spPr>
            <a:xfrm>
              <a:off x="3643225" y="3570245"/>
              <a:ext cx="905100" cy="2241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lang="en" sz="1000">
                  <a:solidFill>
                    <a:srgbClr val="000000"/>
                  </a:solidFill>
                  <a:latin typeface="Roboto Medium"/>
                  <a:ea typeface="Roboto Medium"/>
                  <a:cs typeface="Roboto Medium"/>
                  <a:sym typeface="Roboto Medium"/>
                </a:rPr>
                <a:t>Service A</a:t>
              </a:r>
              <a:endParaRPr sz="1000">
                <a:latin typeface="Roboto Medium"/>
                <a:ea typeface="Roboto Medium"/>
                <a:cs typeface="Roboto Medium"/>
                <a:sym typeface="Roboto Medium"/>
              </a:endParaRPr>
            </a:p>
          </p:txBody>
        </p:sp>
        <p:sp>
          <p:nvSpPr>
            <p:cNvPr id="232" name="Shape 232"/>
            <p:cNvSpPr/>
            <p:nvPr/>
          </p:nvSpPr>
          <p:spPr>
            <a:xfrm rot="5400000">
              <a:off x="5571774" y="2145278"/>
              <a:ext cx="1504200" cy="1396800"/>
            </a:xfrm>
            <a:prstGeom prst="roundRect">
              <a:avLst>
                <a:gd fmla="val 16667" name="adj"/>
              </a:avLst>
            </a:prstGeom>
            <a:solidFill>
              <a:srgbClr val="BFBFBF"/>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sz="1700">
                <a:solidFill>
                  <a:srgbClr val="FFFFFF"/>
                </a:solidFill>
                <a:latin typeface="Calibri"/>
                <a:ea typeface="Calibri"/>
                <a:cs typeface="Calibri"/>
                <a:sym typeface="Calibri"/>
              </a:endParaRPr>
            </a:p>
          </p:txBody>
        </p:sp>
        <p:sp>
          <p:nvSpPr>
            <p:cNvPr id="233" name="Shape 233"/>
            <p:cNvSpPr/>
            <p:nvPr/>
          </p:nvSpPr>
          <p:spPr>
            <a:xfrm rot="5400000">
              <a:off x="5575600" y="2255125"/>
              <a:ext cx="1339500" cy="10920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sz="1700">
                <a:solidFill>
                  <a:srgbClr val="FFFFFF"/>
                </a:solidFill>
                <a:latin typeface="Calibri"/>
                <a:ea typeface="Calibri"/>
                <a:cs typeface="Calibri"/>
                <a:sym typeface="Calibri"/>
              </a:endParaRPr>
            </a:p>
          </p:txBody>
        </p:sp>
        <p:sp>
          <p:nvSpPr>
            <p:cNvPr id="234" name="Shape 234"/>
            <p:cNvSpPr/>
            <p:nvPr/>
          </p:nvSpPr>
          <p:spPr>
            <a:xfrm rot="5400000">
              <a:off x="5651800" y="2331325"/>
              <a:ext cx="1339500" cy="10920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sz="1700">
                <a:solidFill>
                  <a:srgbClr val="FFFFFF"/>
                </a:solidFill>
                <a:latin typeface="Calibri"/>
                <a:ea typeface="Calibri"/>
                <a:cs typeface="Calibri"/>
                <a:sym typeface="Calibri"/>
              </a:endParaRPr>
            </a:p>
          </p:txBody>
        </p:sp>
        <p:sp>
          <p:nvSpPr>
            <p:cNvPr id="235" name="Shape 235"/>
            <p:cNvSpPr/>
            <p:nvPr/>
          </p:nvSpPr>
          <p:spPr>
            <a:xfrm rot="5400000">
              <a:off x="5779775" y="2402125"/>
              <a:ext cx="1294500" cy="10437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sz="1700">
                <a:solidFill>
                  <a:srgbClr val="FFFFFF"/>
                </a:solidFill>
                <a:latin typeface="Calibri"/>
                <a:ea typeface="Calibri"/>
                <a:cs typeface="Calibri"/>
                <a:sym typeface="Calibri"/>
              </a:endParaRPr>
            </a:p>
          </p:txBody>
        </p:sp>
        <p:sp>
          <p:nvSpPr>
            <p:cNvPr id="236" name="Shape 236"/>
            <p:cNvSpPr txBox="1"/>
            <p:nvPr/>
          </p:nvSpPr>
          <p:spPr>
            <a:xfrm>
              <a:off x="6029823" y="3120175"/>
              <a:ext cx="839700" cy="262200"/>
            </a:xfrm>
            <a:prstGeom prst="rect">
              <a:avLst/>
            </a:prstGeom>
            <a:solidFill>
              <a:srgbClr val="D9EAD3"/>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rPr lang="en" sz="1000">
                  <a:latin typeface="Roboto Medium"/>
                  <a:ea typeface="Roboto Medium"/>
                  <a:cs typeface="Roboto Medium"/>
                  <a:sym typeface="Roboto Medium"/>
                </a:rPr>
                <a:t>svc</a:t>
              </a:r>
              <a:r>
                <a:rPr lang="en" sz="1000">
                  <a:solidFill>
                    <a:srgbClr val="000000"/>
                  </a:solidFill>
                  <a:latin typeface="Roboto Medium"/>
                  <a:ea typeface="Roboto Medium"/>
                  <a:cs typeface="Roboto Medium"/>
                  <a:sym typeface="Roboto Medium"/>
                </a:rPr>
                <a:t>B</a:t>
              </a:r>
              <a:endParaRPr sz="1000">
                <a:solidFill>
                  <a:srgbClr val="000000"/>
                </a:solidFill>
                <a:latin typeface="Roboto Medium"/>
                <a:ea typeface="Roboto Medium"/>
                <a:cs typeface="Roboto Medium"/>
                <a:sym typeface="Roboto Medium"/>
              </a:endParaRPr>
            </a:p>
          </p:txBody>
        </p:sp>
        <p:sp>
          <p:nvSpPr>
            <p:cNvPr id="237" name="Shape 237"/>
            <p:cNvSpPr txBox="1"/>
            <p:nvPr/>
          </p:nvSpPr>
          <p:spPr>
            <a:xfrm>
              <a:off x="6028092" y="2480864"/>
              <a:ext cx="824700" cy="270600"/>
            </a:xfrm>
            <a:prstGeom prst="rect">
              <a:avLst/>
            </a:prstGeom>
            <a:solidFill>
              <a:srgbClr val="CFE2F3"/>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rPr lang="en" sz="1000">
                  <a:latin typeface="Roboto Medium"/>
                  <a:ea typeface="Roboto Medium"/>
                  <a:cs typeface="Roboto Medium"/>
                  <a:sym typeface="Roboto Medium"/>
                </a:rPr>
                <a:t>sidecar</a:t>
              </a:r>
              <a:endParaRPr sz="1000">
                <a:solidFill>
                  <a:srgbClr val="000000"/>
                </a:solidFill>
                <a:latin typeface="Roboto Medium"/>
                <a:ea typeface="Roboto Medium"/>
                <a:cs typeface="Roboto Medium"/>
                <a:sym typeface="Roboto Medium"/>
              </a:endParaRPr>
            </a:p>
          </p:txBody>
        </p:sp>
        <p:cxnSp>
          <p:nvCxnSpPr>
            <p:cNvPr id="238" name="Shape 238"/>
            <p:cNvCxnSpPr>
              <a:stCxn id="237" idx="2"/>
            </p:cNvCxnSpPr>
            <p:nvPr/>
          </p:nvCxnSpPr>
          <p:spPr>
            <a:xfrm>
              <a:off x="6440442" y="2751464"/>
              <a:ext cx="5700" cy="345300"/>
            </a:xfrm>
            <a:prstGeom prst="straightConnector1">
              <a:avLst/>
            </a:prstGeom>
            <a:noFill/>
            <a:ln cap="flat" cmpd="sng" w="9525">
              <a:solidFill>
                <a:srgbClr val="4F81BD"/>
              </a:solidFill>
              <a:prstDash val="solid"/>
              <a:round/>
              <a:headEnd len="med" w="med" type="stealth"/>
              <a:tailEnd len="med" w="med" type="stealth"/>
            </a:ln>
          </p:spPr>
        </p:cxnSp>
        <p:cxnSp>
          <p:nvCxnSpPr>
            <p:cNvPr id="239" name="Shape 239"/>
            <p:cNvCxnSpPr>
              <a:stCxn id="225" idx="3"/>
              <a:endCxn id="237" idx="1"/>
            </p:cNvCxnSpPr>
            <p:nvPr/>
          </p:nvCxnSpPr>
          <p:spPr>
            <a:xfrm flipH="1" rot="10800000">
              <a:off x="4601762" y="2616275"/>
              <a:ext cx="1426200" cy="6300"/>
            </a:xfrm>
            <a:prstGeom prst="straightConnector1">
              <a:avLst/>
            </a:prstGeom>
            <a:noFill/>
            <a:ln cap="flat" cmpd="sng" w="9525">
              <a:solidFill>
                <a:srgbClr val="4F81BD"/>
              </a:solidFill>
              <a:prstDash val="solid"/>
              <a:round/>
              <a:headEnd len="sm" w="sm" type="none"/>
              <a:tailEnd len="med" w="med" type="stealth"/>
            </a:ln>
          </p:spPr>
        </p:cxnSp>
        <p:sp>
          <p:nvSpPr>
            <p:cNvPr id="240" name="Shape 240"/>
            <p:cNvSpPr txBox="1"/>
            <p:nvPr/>
          </p:nvSpPr>
          <p:spPr>
            <a:xfrm>
              <a:off x="5947752" y="3570245"/>
              <a:ext cx="824700" cy="2241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lang="en" sz="1000">
                  <a:solidFill>
                    <a:srgbClr val="000000"/>
                  </a:solidFill>
                  <a:latin typeface="Roboto Medium"/>
                  <a:ea typeface="Roboto Medium"/>
                  <a:cs typeface="Roboto Medium"/>
                  <a:sym typeface="Roboto Medium"/>
                </a:rPr>
                <a:t>Service B</a:t>
              </a:r>
              <a:endParaRPr sz="1000">
                <a:latin typeface="Roboto Medium"/>
                <a:ea typeface="Roboto Medium"/>
                <a:cs typeface="Roboto Medium"/>
                <a:sym typeface="Roboto Medium"/>
              </a:endParaRPr>
            </a:p>
          </p:txBody>
        </p:sp>
        <p:cxnSp>
          <p:nvCxnSpPr>
            <p:cNvPr id="241" name="Shape 241"/>
            <p:cNvCxnSpPr>
              <a:stCxn id="229" idx="1"/>
            </p:cNvCxnSpPr>
            <p:nvPr/>
          </p:nvCxnSpPr>
          <p:spPr>
            <a:xfrm rot="10800000">
              <a:off x="1470350" y="2637300"/>
              <a:ext cx="1004100" cy="2100"/>
            </a:xfrm>
            <a:prstGeom prst="straightConnector1">
              <a:avLst/>
            </a:prstGeom>
            <a:noFill/>
            <a:ln cap="flat" cmpd="sng" w="9525">
              <a:solidFill>
                <a:srgbClr val="4F81BD"/>
              </a:solidFill>
              <a:prstDash val="solid"/>
              <a:round/>
              <a:headEnd len="med" w="med" type="stealth"/>
              <a:tailEnd len="med" w="med" type="none"/>
            </a:ln>
          </p:spPr>
        </p:cxnSp>
        <p:cxnSp>
          <p:nvCxnSpPr>
            <p:cNvPr id="242" name="Shape 242"/>
            <p:cNvCxnSpPr>
              <a:endCxn id="237" idx="3"/>
            </p:cNvCxnSpPr>
            <p:nvPr/>
          </p:nvCxnSpPr>
          <p:spPr>
            <a:xfrm flipH="1">
              <a:off x="6852792" y="2603564"/>
              <a:ext cx="515700" cy="12600"/>
            </a:xfrm>
            <a:prstGeom prst="straightConnector1">
              <a:avLst/>
            </a:prstGeom>
            <a:noFill/>
            <a:ln cap="flat" cmpd="sng" w="9525">
              <a:solidFill>
                <a:srgbClr val="4F81BD"/>
              </a:solidFill>
              <a:prstDash val="solid"/>
              <a:round/>
              <a:headEnd len="med" w="med" type="stealth"/>
              <a:tailEnd len="med" w="med" type="none"/>
            </a:ln>
          </p:spPr>
        </p:cxnSp>
        <p:sp>
          <p:nvSpPr>
            <p:cNvPr id="243" name="Shape 243"/>
            <p:cNvSpPr txBox="1"/>
            <p:nvPr/>
          </p:nvSpPr>
          <p:spPr>
            <a:xfrm>
              <a:off x="7429954" y="2453750"/>
              <a:ext cx="690900" cy="3813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lang="en" sz="1000">
                  <a:latin typeface="Roboto Medium"/>
                  <a:ea typeface="Roboto Medium"/>
                  <a:cs typeface="Roboto Medium"/>
                  <a:sym typeface="Roboto Medium"/>
                </a:rPr>
                <a:t>External </a:t>
              </a:r>
              <a:endParaRPr sz="1000">
                <a:latin typeface="Roboto Medium"/>
                <a:ea typeface="Roboto Medium"/>
                <a:cs typeface="Roboto Medium"/>
                <a:sym typeface="Roboto Medium"/>
              </a:endParaRPr>
            </a:p>
            <a:p>
              <a:pPr indent="0" lvl="0" marL="0" marR="0" rtl="0" algn="l">
                <a:spcBef>
                  <a:spcPts val="0"/>
                </a:spcBef>
                <a:spcAft>
                  <a:spcPts val="0"/>
                </a:spcAft>
                <a:buNone/>
              </a:pPr>
              <a:r>
                <a:rPr lang="en" sz="1000">
                  <a:latin typeface="Roboto Medium"/>
                  <a:ea typeface="Roboto Medium"/>
                  <a:cs typeface="Roboto Medium"/>
                  <a:sym typeface="Roboto Medium"/>
                </a:rPr>
                <a:t>Services</a:t>
              </a:r>
              <a:endParaRPr sz="1000">
                <a:solidFill>
                  <a:srgbClr val="000000"/>
                </a:solidFill>
                <a:latin typeface="Roboto Medium"/>
                <a:ea typeface="Roboto Medium"/>
                <a:cs typeface="Roboto Medium"/>
                <a:sym typeface="Roboto Medium"/>
              </a:endParaRPr>
            </a:p>
          </p:txBody>
        </p:sp>
        <p:sp>
          <p:nvSpPr>
            <p:cNvPr id="244" name="Shape 244"/>
            <p:cNvSpPr txBox="1"/>
            <p:nvPr/>
          </p:nvSpPr>
          <p:spPr>
            <a:xfrm>
              <a:off x="959125" y="2023338"/>
              <a:ext cx="1429800" cy="622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Roboto"/>
                  <a:ea typeface="Roboto"/>
                  <a:cs typeface="Roboto"/>
                  <a:sym typeface="Roboto"/>
                </a:rPr>
                <a:t>HTTP/1.1, HTTP/2, gRPC, TCP with or without TLS</a:t>
              </a:r>
              <a:endParaRPr sz="800">
                <a:latin typeface="Roboto"/>
                <a:ea typeface="Roboto"/>
                <a:cs typeface="Roboto"/>
                <a:sym typeface="Roboto"/>
              </a:endParaRPr>
            </a:p>
          </p:txBody>
        </p:sp>
        <p:sp>
          <p:nvSpPr>
            <p:cNvPr id="245" name="Shape 245"/>
            <p:cNvSpPr txBox="1"/>
            <p:nvPr/>
          </p:nvSpPr>
          <p:spPr>
            <a:xfrm>
              <a:off x="4802680" y="2683664"/>
              <a:ext cx="824700" cy="62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latin typeface="Roboto"/>
                  <a:ea typeface="Roboto"/>
                  <a:cs typeface="Roboto"/>
                  <a:sym typeface="Roboto"/>
                </a:rPr>
                <a:t>HTTP/1.1, HTTP/2, gRPC, TCP with or without TLS</a:t>
              </a:r>
              <a:endParaRPr sz="800">
                <a:latin typeface="Roboto"/>
                <a:ea typeface="Roboto"/>
                <a:cs typeface="Roboto"/>
                <a:sym typeface="Roboto"/>
              </a:endParaRPr>
            </a:p>
          </p:txBody>
        </p:sp>
        <p:cxnSp>
          <p:nvCxnSpPr>
            <p:cNvPr id="246" name="Shape 246"/>
            <p:cNvCxnSpPr>
              <a:stCxn id="225" idx="3"/>
            </p:cNvCxnSpPr>
            <p:nvPr/>
          </p:nvCxnSpPr>
          <p:spPr>
            <a:xfrm flipH="1" rot="10800000">
              <a:off x="4601762" y="2297975"/>
              <a:ext cx="1104300" cy="324600"/>
            </a:xfrm>
            <a:prstGeom prst="straightConnector1">
              <a:avLst/>
            </a:prstGeom>
            <a:noFill/>
            <a:ln cap="flat" cmpd="sng" w="9525">
              <a:solidFill>
                <a:srgbClr val="4F81BD"/>
              </a:solidFill>
              <a:prstDash val="solid"/>
              <a:round/>
              <a:headEnd len="sm" w="sm" type="none"/>
              <a:tailEnd len="med" w="med" type="stealth"/>
            </a:ln>
          </p:spPr>
        </p:cxnSp>
        <p:cxnSp>
          <p:nvCxnSpPr>
            <p:cNvPr id="247" name="Shape 247"/>
            <p:cNvCxnSpPr>
              <a:stCxn id="225" idx="3"/>
            </p:cNvCxnSpPr>
            <p:nvPr/>
          </p:nvCxnSpPr>
          <p:spPr>
            <a:xfrm flipH="1" rot="10800000">
              <a:off x="4601762" y="2468375"/>
              <a:ext cx="1178700" cy="154200"/>
            </a:xfrm>
            <a:prstGeom prst="straightConnector1">
              <a:avLst/>
            </a:prstGeom>
            <a:noFill/>
            <a:ln cap="flat" cmpd="sng" w="9525">
              <a:solidFill>
                <a:srgbClr val="4F81BD"/>
              </a:solidFill>
              <a:prstDash val="solid"/>
              <a:round/>
              <a:headEnd len="sm" w="sm" type="none"/>
              <a:tailEnd len="med" w="med" type="stealth"/>
            </a:ln>
          </p:spPr>
        </p:cxnSp>
        <p:cxnSp>
          <p:nvCxnSpPr>
            <p:cNvPr id="248" name="Shape 248"/>
            <p:cNvCxnSpPr>
              <a:stCxn id="229" idx="3"/>
            </p:cNvCxnSpPr>
            <p:nvPr/>
          </p:nvCxnSpPr>
          <p:spPr>
            <a:xfrm flipH="1" rot="10800000">
              <a:off x="3096050" y="2385300"/>
              <a:ext cx="477000" cy="254100"/>
            </a:xfrm>
            <a:prstGeom prst="straightConnector1">
              <a:avLst/>
            </a:prstGeom>
            <a:noFill/>
            <a:ln cap="flat" cmpd="sng" w="9525">
              <a:solidFill>
                <a:srgbClr val="4F81BD"/>
              </a:solidFill>
              <a:prstDash val="solid"/>
              <a:round/>
              <a:headEnd len="med" w="med" type="none"/>
              <a:tailEnd len="med" w="med" type="stealth"/>
            </a:ln>
          </p:spPr>
        </p:cxnSp>
        <p:sp>
          <p:nvSpPr>
            <p:cNvPr id="249" name="Shape 249"/>
            <p:cNvSpPr/>
            <p:nvPr/>
          </p:nvSpPr>
          <p:spPr>
            <a:xfrm>
              <a:off x="540300" y="2468275"/>
              <a:ext cx="905040" cy="5727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800">
                  <a:latin typeface="Roboto"/>
                  <a:ea typeface="Roboto"/>
                  <a:cs typeface="Roboto"/>
                  <a:sym typeface="Roboto"/>
                </a:rPr>
                <a:t>Internet</a:t>
              </a:r>
              <a:endParaRPr sz="800">
                <a:latin typeface="Roboto"/>
                <a:ea typeface="Roboto"/>
                <a:cs typeface="Roboto"/>
                <a:sym typeface="Robot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 sz="3600">
                <a:latin typeface="Open Sans"/>
                <a:ea typeface="Open Sans"/>
                <a:cs typeface="Open Sans"/>
                <a:sym typeface="Open Sans"/>
              </a:rPr>
              <a:t>Istio Proxy Sidecar</a:t>
            </a:r>
            <a:endParaRPr b="1" sz="3600">
              <a:latin typeface="Open Sans"/>
              <a:ea typeface="Open Sans"/>
              <a:cs typeface="Open Sans"/>
              <a:sym typeface="Open Sans"/>
            </a:endParaRPr>
          </a:p>
        </p:txBody>
      </p:sp>
      <p:sp>
        <p:nvSpPr>
          <p:cNvPr id="255" name="Shape 25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434343"/>
              </a:buClr>
              <a:buSzPts val="1400"/>
              <a:buChar char="●"/>
            </a:pPr>
            <a:r>
              <a:rPr lang="en" sz="1400">
                <a:solidFill>
                  <a:srgbClr val="434343"/>
                </a:solidFill>
              </a:rPr>
              <a:t>Each Pod needs to be updated to have the Istio Proxy Sidecar</a:t>
            </a:r>
            <a:endParaRPr sz="1400">
              <a:solidFill>
                <a:srgbClr val="434343"/>
              </a:solidFill>
            </a:endParaRPr>
          </a:p>
          <a:p>
            <a:pPr indent="-317500" lvl="0" marL="457200" marR="0" rtl="0" algn="l">
              <a:lnSpc>
                <a:spcPct val="115000"/>
              </a:lnSpc>
              <a:spcBef>
                <a:spcPts val="0"/>
              </a:spcBef>
              <a:spcAft>
                <a:spcPts val="0"/>
              </a:spcAft>
              <a:buClr>
                <a:srgbClr val="434343"/>
              </a:buClr>
              <a:buSzPts val="1400"/>
              <a:buChar char="●"/>
            </a:pPr>
            <a:r>
              <a:rPr lang="en" sz="1400">
                <a:solidFill>
                  <a:srgbClr val="434343"/>
                </a:solidFill>
              </a:rPr>
              <a:t>Manual Approach</a:t>
            </a:r>
            <a:endParaRPr sz="1400">
              <a:solidFill>
                <a:srgbClr val="434343"/>
              </a:solidFill>
            </a:endParaRPr>
          </a:p>
          <a:p>
            <a:pPr indent="-317500" lvl="1" marL="914400" marR="0" rtl="0" algn="l">
              <a:lnSpc>
                <a:spcPct val="115000"/>
              </a:lnSpc>
              <a:spcBef>
                <a:spcPts val="0"/>
              </a:spcBef>
              <a:spcAft>
                <a:spcPts val="0"/>
              </a:spcAft>
              <a:buClr>
                <a:srgbClr val="434343"/>
              </a:buClr>
              <a:buSzPts val="1400"/>
              <a:buChar char="○"/>
            </a:pPr>
            <a:r>
              <a:rPr lang="en">
                <a:solidFill>
                  <a:srgbClr val="434343"/>
                </a:solidFill>
                <a:latin typeface="Courier New"/>
                <a:ea typeface="Courier New"/>
                <a:cs typeface="Courier New"/>
                <a:sym typeface="Courier New"/>
              </a:rPr>
              <a:t>istioctl kube-inject -f guestbook/helloworld-deployment.yaml</a:t>
            </a:r>
            <a:endParaRPr>
              <a:solidFill>
                <a:srgbClr val="434343"/>
              </a:solidFill>
              <a:latin typeface="Courier New"/>
              <a:ea typeface="Courier New"/>
              <a:cs typeface="Courier New"/>
              <a:sym typeface="Courier New"/>
            </a:endParaRPr>
          </a:p>
          <a:p>
            <a:pPr indent="-317500" lvl="0" marL="457200" marR="0" rtl="0" algn="l">
              <a:lnSpc>
                <a:spcPct val="115000"/>
              </a:lnSpc>
              <a:spcBef>
                <a:spcPts val="0"/>
              </a:spcBef>
              <a:spcAft>
                <a:spcPts val="0"/>
              </a:spcAft>
              <a:buClr>
                <a:srgbClr val="434343"/>
              </a:buClr>
              <a:buSzPts val="1400"/>
              <a:buChar char="●"/>
            </a:pPr>
            <a:r>
              <a:rPr lang="en" sz="1400">
                <a:solidFill>
                  <a:srgbClr val="434343"/>
                </a:solidFill>
              </a:rPr>
              <a:t>Automated Approach with Kubernetes mutating webhook admission controller</a:t>
            </a:r>
            <a:endParaRPr sz="1400">
              <a:solidFill>
                <a:srgbClr val="434343"/>
              </a:solidFill>
            </a:endParaRPr>
          </a:p>
          <a:p>
            <a:pPr indent="-317500" lvl="0" marL="457200" marR="0" rtl="0" algn="l">
              <a:lnSpc>
                <a:spcPct val="115000"/>
              </a:lnSpc>
              <a:spcBef>
                <a:spcPts val="0"/>
              </a:spcBef>
              <a:spcAft>
                <a:spcPts val="0"/>
              </a:spcAft>
              <a:buClr>
                <a:srgbClr val="434343"/>
              </a:buClr>
              <a:buSzPts val="1400"/>
              <a:buChar char="●"/>
            </a:pPr>
            <a:r>
              <a:rPr lang="en" sz="1400">
                <a:solidFill>
                  <a:srgbClr val="434343"/>
                </a:solidFill>
              </a:rPr>
              <a:t>Admission controller - piece of code that intercepts requests to the Kubernetes API server prior to persistence of the object, but after the request is authenticated and authorized</a:t>
            </a:r>
            <a:endParaRPr sz="1400">
              <a:solidFill>
                <a:srgbClr val="434343"/>
              </a:solidFill>
            </a:endParaRPr>
          </a:p>
          <a:p>
            <a:pPr indent="-317500" lvl="0" marL="457200" marR="0" rtl="0" algn="l">
              <a:lnSpc>
                <a:spcPct val="115000"/>
              </a:lnSpc>
              <a:spcBef>
                <a:spcPts val="0"/>
              </a:spcBef>
              <a:spcAft>
                <a:spcPts val="0"/>
              </a:spcAft>
              <a:buClr>
                <a:srgbClr val="434343"/>
              </a:buClr>
              <a:buSzPts val="1400"/>
              <a:buChar char="●"/>
            </a:pPr>
            <a:r>
              <a:rPr lang="en" sz="1400">
                <a:solidFill>
                  <a:srgbClr val="434343"/>
                </a:solidFill>
              </a:rPr>
              <a:t>Istio modifies the individual pods and not deployments</a:t>
            </a:r>
            <a:endParaRPr sz="1400">
              <a:solidFill>
                <a:srgbClr val="434343"/>
              </a:solidFill>
            </a:endParaRPr>
          </a:p>
          <a:p>
            <a:pPr indent="-317500" lvl="0" marL="457200" marR="0" rtl="0" algn="l">
              <a:lnSpc>
                <a:spcPct val="115000"/>
              </a:lnSpc>
              <a:spcBef>
                <a:spcPts val="0"/>
              </a:spcBef>
              <a:spcAft>
                <a:spcPts val="0"/>
              </a:spcAft>
              <a:buClr>
                <a:srgbClr val="434343"/>
              </a:buClr>
              <a:buSzPts val="1400"/>
              <a:buChar char="●"/>
            </a:pPr>
            <a:r>
              <a:rPr lang="en" sz="1400">
                <a:solidFill>
                  <a:srgbClr val="434343"/>
                </a:solidFill>
              </a:rPr>
              <a:t>Automated Inject is done with a webhook called </a:t>
            </a:r>
            <a:r>
              <a:rPr lang="en" sz="1400">
                <a:solidFill>
                  <a:srgbClr val="434343"/>
                </a:solidFill>
                <a:latin typeface="Courier New"/>
                <a:ea typeface="Courier New"/>
                <a:cs typeface="Courier New"/>
                <a:sym typeface="Courier New"/>
              </a:rPr>
              <a:t>istio-sidecar-injector</a:t>
            </a:r>
            <a:endParaRPr sz="1400">
              <a:solidFill>
                <a:srgbClr val="43434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ph idx="4294967295" type="title"/>
          </p:nvPr>
        </p:nvSpPr>
        <p:spPr>
          <a:xfrm>
            <a:off x="685800" y="704725"/>
            <a:ext cx="7620000" cy="343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rgbClr val="000000"/>
                </a:solidFill>
              </a:rPr>
              <a:t>An</a:t>
            </a:r>
            <a:r>
              <a:rPr lang="en">
                <a:solidFill>
                  <a:schemeClr val="dk1"/>
                </a:solidFill>
              </a:rPr>
              <a:t> open services platform </a:t>
            </a:r>
            <a:r>
              <a:rPr lang="en">
                <a:solidFill>
                  <a:srgbClr val="000000"/>
                </a:solidFill>
              </a:rPr>
              <a:t>to</a:t>
            </a:r>
            <a:r>
              <a:rPr lang="en">
                <a:solidFill>
                  <a:schemeClr val="dk1"/>
                </a:solidFill>
              </a:rPr>
              <a:t> </a:t>
            </a:r>
            <a:r>
              <a:rPr lang="en">
                <a:solidFill>
                  <a:srgbClr val="000000"/>
                </a:solidFill>
              </a:rPr>
              <a:t>manage</a:t>
            </a:r>
            <a:r>
              <a:rPr lang="en">
                <a:solidFill>
                  <a:schemeClr val="dk1"/>
                </a:solidFill>
              </a:rPr>
              <a:t> service interactions </a:t>
            </a:r>
            <a:r>
              <a:rPr lang="en">
                <a:solidFill>
                  <a:srgbClr val="000000"/>
                </a:solidFill>
              </a:rPr>
              <a:t>across</a:t>
            </a:r>
            <a:r>
              <a:rPr lang="en">
                <a:solidFill>
                  <a:schemeClr val="dk1"/>
                </a:solidFill>
              </a:rPr>
              <a:t> container- </a:t>
            </a:r>
            <a:r>
              <a:rPr lang="en">
                <a:solidFill>
                  <a:srgbClr val="000000"/>
                </a:solidFill>
              </a:rPr>
              <a:t>and</a:t>
            </a:r>
            <a:r>
              <a:rPr lang="en">
                <a:solidFill>
                  <a:schemeClr val="dk1"/>
                </a:solidFill>
              </a:rPr>
              <a:t> VM-based </a:t>
            </a:r>
            <a:r>
              <a:rPr lang="en">
                <a:solidFill>
                  <a:srgbClr val="000000"/>
                </a:solidFill>
              </a:rPr>
              <a:t>workloads</a:t>
            </a:r>
            <a:endParaRPr>
              <a:solidFill>
                <a:srgbClr val="000000"/>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p:txBody>
      </p:sp>
      <p:sp>
        <p:nvSpPr>
          <p:cNvPr id="112" name="Shape 112"/>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Istio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ph idx="1" type="body"/>
          </p:nvPr>
        </p:nvSpPr>
        <p:spPr>
          <a:xfrm>
            <a:off x="388610" y="1306445"/>
            <a:ext cx="8366700" cy="33945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sz="2400">
              <a:solidFill>
                <a:srgbClr val="FFFFFF"/>
              </a:solidFill>
            </a:endParaRPr>
          </a:p>
          <a:p>
            <a:pPr indent="-381000" lvl="0" marL="457200" rtl="0">
              <a:lnSpc>
                <a:spcPct val="150000"/>
              </a:lnSpc>
              <a:spcBef>
                <a:spcPts val="1600"/>
              </a:spcBef>
              <a:spcAft>
                <a:spcPts val="0"/>
              </a:spcAft>
              <a:buClr>
                <a:srgbClr val="FFFFFF"/>
              </a:buClr>
              <a:buSzPts val="2400"/>
              <a:buChar char="•"/>
            </a:pPr>
            <a:r>
              <a:rPr lang="en" sz="2400">
                <a:solidFill>
                  <a:srgbClr val="FFFFFF"/>
                </a:solidFill>
              </a:rPr>
              <a:t>Installing Istio </a:t>
            </a:r>
            <a:r>
              <a:rPr lang="en" sz="2400">
                <a:solidFill>
                  <a:srgbClr val="FFFFFF"/>
                </a:solidFill>
              </a:rPr>
              <a:t>0.7.1</a:t>
            </a:r>
            <a:r>
              <a:rPr lang="en" sz="2400">
                <a:solidFill>
                  <a:srgbClr val="FFFFFF"/>
                </a:solidFill>
              </a:rPr>
              <a:t>  - Be sure not to install latest!</a:t>
            </a:r>
            <a:endParaRPr sz="2400">
              <a:solidFill>
                <a:srgbClr val="FFFFFF"/>
              </a:solidFill>
            </a:endParaRPr>
          </a:p>
        </p:txBody>
      </p:sp>
      <p:sp>
        <p:nvSpPr>
          <p:cNvPr id="261" name="Shape 261"/>
          <p:cNvSpPr txBox="1"/>
          <p:nvPr>
            <p:ph type="ctrTitle"/>
          </p:nvPr>
        </p:nvSpPr>
        <p:spPr>
          <a:xfrm>
            <a:off x="388600" y="245400"/>
            <a:ext cx="8069400" cy="1002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rgbClr val="FFFFFF"/>
                </a:solidFill>
              </a:rPr>
              <a:t>Exercise 5</a:t>
            </a:r>
            <a:endParaRPr b="1" sz="36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Shape 266"/>
          <p:cNvSpPr txBox="1"/>
          <p:nvPr>
            <p:ph idx="1" type="body"/>
          </p:nvPr>
        </p:nvSpPr>
        <p:spPr>
          <a:xfrm>
            <a:off x="388610" y="1306445"/>
            <a:ext cx="8366700" cy="33945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sz="2400"/>
          </a:p>
          <a:p>
            <a:pPr indent="-381000" lvl="0" marL="457200" rtl="0">
              <a:lnSpc>
                <a:spcPct val="150000"/>
              </a:lnSpc>
              <a:spcBef>
                <a:spcPts val="1600"/>
              </a:spcBef>
              <a:spcAft>
                <a:spcPts val="0"/>
              </a:spcAft>
              <a:buSzPts val="2400"/>
              <a:buChar char="•"/>
            </a:pPr>
            <a:r>
              <a:rPr lang="en" sz="2400"/>
              <a:t>Creating a Service Mesh with Istio Proxy</a:t>
            </a:r>
            <a:endParaRPr sz="2400"/>
          </a:p>
        </p:txBody>
      </p:sp>
      <p:sp>
        <p:nvSpPr>
          <p:cNvPr id="267" name="Shape 267"/>
          <p:cNvSpPr txBox="1"/>
          <p:nvPr>
            <p:ph type="ctrTitle"/>
          </p:nvPr>
        </p:nvSpPr>
        <p:spPr>
          <a:xfrm>
            <a:off x="388600" y="245400"/>
            <a:ext cx="8069400" cy="1002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rgbClr val="FFFFFF"/>
                </a:solidFill>
                <a:latin typeface="Roboto"/>
                <a:ea typeface="Roboto"/>
                <a:cs typeface="Roboto"/>
                <a:sym typeface="Roboto"/>
              </a:rPr>
              <a:t>Exercise 6</a:t>
            </a:r>
            <a:endParaRPr b="1" sz="3000">
              <a:solidFill>
                <a:srgbClr val="FFFFFF"/>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 sz="3600">
                <a:solidFill>
                  <a:srgbClr val="FFFFFF"/>
                </a:solidFill>
              </a:rPr>
              <a:t>Envoy: The Data Plane</a:t>
            </a:r>
            <a:endParaRPr b="1" sz="3600">
              <a:solidFill>
                <a:srgbClr val="FFFFFF"/>
              </a:solidFill>
            </a:endParaRPr>
          </a:p>
        </p:txBody>
      </p:sp>
      <p:sp>
        <p:nvSpPr>
          <p:cNvPr id="273" name="Shape 273"/>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Clr>
                <a:srgbClr val="434343"/>
              </a:buClr>
              <a:buSzPts val="1800"/>
              <a:buChar char="●"/>
            </a:pPr>
            <a:r>
              <a:rPr lang="en" sz="1800">
                <a:solidFill>
                  <a:srgbClr val="434343"/>
                </a:solidFill>
              </a:rPr>
              <a:t>A C++ based L4/L7 proxy</a:t>
            </a:r>
            <a:endParaRPr sz="1800">
              <a:solidFill>
                <a:srgbClr val="434343"/>
              </a:solidFill>
            </a:endParaRPr>
          </a:p>
          <a:p>
            <a:pPr indent="-342900" lvl="0" marL="457200" rtl="0">
              <a:lnSpc>
                <a:spcPct val="150000"/>
              </a:lnSpc>
              <a:spcBef>
                <a:spcPts val="0"/>
              </a:spcBef>
              <a:spcAft>
                <a:spcPts val="0"/>
              </a:spcAft>
              <a:buClr>
                <a:srgbClr val="434343"/>
              </a:buClr>
              <a:buSzPts val="1800"/>
              <a:buChar char="●"/>
            </a:pPr>
            <a:r>
              <a:rPr lang="en" sz="1800">
                <a:solidFill>
                  <a:srgbClr val="434343"/>
                </a:solidFill>
              </a:rPr>
              <a:t>Low memory footprint</a:t>
            </a:r>
            <a:endParaRPr sz="1800">
              <a:solidFill>
                <a:srgbClr val="434343"/>
              </a:solidFill>
            </a:endParaRPr>
          </a:p>
          <a:p>
            <a:pPr indent="-342900" lvl="0" marL="457200" rtl="0">
              <a:lnSpc>
                <a:spcPct val="150000"/>
              </a:lnSpc>
              <a:spcBef>
                <a:spcPts val="0"/>
              </a:spcBef>
              <a:spcAft>
                <a:spcPts val="0"/>
              </a:spcAft>
              <a:buClr>
                <a:srgbClr val="434343"/>
              </a:buClr>
              <a:buSzPts val="1800"/>
              <a:buChar char="●"/>
            </a:pPr>
            <a:r>
              <a:rPr lang="en" sz="1800">
                <a:solidFill>
                  <a:srgbClr val="434343"/>
                </a:solidFill>
              </a:rPr>
              <a:t>Battle-tested @ Lyft</a:t>
            </a:r>
            <a:endParaRPr sz="1800">
              <a:solidFill>
                <a:srgbClr val="434343"/>
              </a:solidFill>
            </a:endParaRPr>
          </a:p>
          <a:p>
            <a:pPr indent="-342900" lvl="1" marL="914400" rtl="0">
              <a:lnSpc>
                <a:spcPct val="115000"/>
              </a:lnSpc>
              <a:spcBef>
                <a:spcPts val="0"/>
              </a:spcBef>
              <a:spcAft>
                <a:spcPts val="0"/>
              </a:spcAft>
              <a:buClr>
                <a:srgbClr val="434343"/>
              </a:buClr>
              <a:buSzPts val="1800"/>
              <a:buChar char="○"/>
            </a:pPr>
            <a:r>
              <a:rPr lang="en" sz="1800">
                <a:solidFill>
                  <a:srgbClr val="434343"/>
                </a:solidFill>
              </a:rPr>
              <a:t>100+ services </a:t>
            </a:r>
            <a:endParaRPr sz="1800">
              <a:solidFill>
                <a:srgbClr val="434343"/>
              </a:solidFill>
            </a:endParaRPr>
          </a:p>
          <a:p>
            <a:pPr indent="-342900" lvl="1" marL="914400" rtl="0">
              <a:lnSpc>
                <a:spcPct val="115000"/>
              </a:lnSpc>
              <a:spcBef>
                <a:spcPts val="0"/>
              </a:spcBef>
              <a:spcAft>
                <a:spcPts val="0"/>
              </a:spcAft>
              <a:buClr>
                <a:srgbClr val="434343"/>
              </a:buClr>
              <a:buSzPts val="1800"/>
              <a:buChar char="○"/>
            </a:pPr>
            <a:r>
              <a:rPr lang="en" sz="1800">
                <a:solidFill>
                  <a:srgbClr val="434343"/>
                </a:solidFill>
              </a:rPr>
              <a:t>10,000+ VMs </a:t>
            </a:r>
            <a:endParaRPr sz="1800">
              <a:solidFill>
                <a:srgbClr val="434343"/>
              </a:solidFill>
            </a:endParaRPr>
          </a:p>
          <a:p>
            <a:pPr indent="-342900" lvl="1" marL="914400" rtl="0">
              <a:lnSpc>
                <a:spcPct val="115000"/>
              </a:lnSpc>
              <a:spcBef>
                <a:spcPts val="0"/>
              </a:spcBef>
              <a:spcAft>
                <a:spcPts val="0"/>
              </a:spcAft>
              <a:buClr>
                <a:srgbClr val="434343"/>
              </a:buClr>
              <a:buSzPts val="1800"/>
              <a:buChar char="○"/>
            </a:pPr>
            <a:r>
              <a:rPr lang="en" sz="1800">
                <a:solidFill>
                  <a:srgbClr val="434343"/>
                </a:solidFill>
              </a:rPr>
              <a:t>2M req/s</a:t>
            </a:r>
            <a:endParaRPr sz="1800">
              <a:solidFill>
                <a:srgbClr val="434343"/>
              </a:solidFill>
            </a:endParaRPr>
          </a:p>
          <a:p>
            <a:pPr indent="0" lvl="0" marL="0" rtl="0">
              <a:lnSpc>
                <a:spcPct val="115000"/>
              </a:lnSpc>
              <a:spcBef>
                <a:spcPts val="1600"/>
              </a:spcBef>
              <a:spcAft>
                <a:spcPts val="0"/>
              </a:spcAft>
              <a:buNone/>
            </a:pPr>
            <a:r>
              <a:t/>
            </a:r>
            <a:endParaRPr i="1" sz="1800">
              <a:solidFill>
                <a:srgbClr val="434343"/>
              </a:solidFill>
            </a:endParaRPr>
          </a:p>
          <a:p>
            <a:pPr indent="0" lvl="0" marL="0" rtl="0">
              <a:lnSpc>
                <a:spcPct val="150000"/>
              </a:lnSpc>
              <a:spcBef>
                <a:spcPts val="1600"/>
              </a:spcBef>
              <a:spcAft>
                <a:spcPts val="1600"/>
              </a:spcAft>
              <a:buNone/>
            </a:pPr>
            <a:r>
              <a:t/>
            </a:r>
            <a:endParaRPr sz="1800"/>
          </a:p>
        </p:txBody>
      </p:sp>
      <p:pic>
        <p:nvPicPr>
          <p:cNvPr id="274" name="Shape 274"/>
          <p:cNvPicPr preferRelativeResize="0"/>
          <p:nvPr/>
        </p:nvPicPr>
        <p:blipFill>
          <a:blip r:embed="rId3">
            <a:alphaModFix/>
          </a:blip>
          <a:stretch>
            <a:fillRect/>
          </a:stretch>
        </p:blipFill>
        <p:spPr>
          <a:xfrm>
            <a:off x="6357600" y="94512"/>
            <a:ext cx="2597099" cy="1028425"/>
          </a:xfrm>
          <a:prstGeom prst="rect">
            <a:avLst/>
          </a:prstGeom>
          <a:noFill/>
          <a:ln>
            <a:noFill/>
          </a:ln>
        </p:spPr>
      </p:pic>
      <p:sp>
        <p:nvSpPr>
          <p:cNvPr id="275" name="Shape 275"/>
          <p:cNvSpPr txBox="1"/>
          <p:nvPr>
            <p:ph idx="1" type="body"/>
          </p:nvPr>
        </p:nvSpPr>
        <p:spPr>
          <a:xfrm>
            <a:off x="4119725" y="1737800"/>
            <a:ext cx="4835100" cy="166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434343"/>
                </a:solidFill>
              </a:rPr>
              <a:t>Features</a:t>
            </a:r>
            <a:r>
              <a:rPr b="1" lang="en" sz="1400">
                <a:solidFill>
                  <a:srgbClr val="434343"/>
                </a:solidFill>
              </a:rPr>
              <a:t>:</a:t>
            </a:r>
            <a:endParaRPr b="1" sz="1400">
              <a:solidFill>
                <a:srgbClr val="434343"/>
              </a:solidFill>
            </a:endParaRPr>
          </a:p>
          <a:p>
            <a:pPr indent="-317500" lvl="0" marL="457200" rtl="0">
              <a:spcBef>
                <a:spcPts val="0"/>
              </a:spcBef>
              <a:spcAft>
                <a:spcPts val="0"/>
              </a:spcAft>
              <a:buClr>
                <a:srgbClr val="434343"/>
              </a:buClr>
              <a:buSzPts val="1400"/>
              <a:buChar char="●"/>
            </a:pPr>
            <a:r>
              <a:rPr lang="en" sz="1400">
                <a:solidFill>
                  <a:srgbClr val="434343"/>
                </a:solidFill>
              </a:rPr>
              <a:t>HTTP/2 &amp; gRPC</a:t>
            </a:r>
            <a:endParaRPr sz="1400">
              <a:solidFill>
                <a:srgbClr val="434343"/>
              </a:solidFill>
            </a:endParaRPr>
          </a:p>
          <a:p>
            <a:pPr indent="-317500" lvl="0" marL="457200" rtl="0">
              <a:spcBef>
                <a:spcPts val="0"/>
              </a:spcBef>
              <a:spcAft>
                <a:spcPts val="0"/>
              </a:spcAft>
              <a:buClr>
                <a:srgbClr val="434343"/>
              </a:buClr>
              <a:buSzPts val="1400"/>
              <a:buChar char="●"/>
            </a:pPr>
            <a:r>
              <a:rPr lang="en" sz="1400">
                <a:solidFill>
                  <a:srgbClr val="434343"/>
                </a:solidFill>
              </a:rPr>
              <a:t>Zone-aware load balancing w/ failover</a:t>
            </a:r>
            <a:endParaRPr sz="1400">
              <a:solidFill>
                <a:srgbClr val="434343"/>
              </a:solidFill>
            </a:endParaRPr>
          </a:p>
          <a:p>
            <a:pPr indent="-317500" lvl="0" marL="457200" rtl="0">
              <a:spcBef>
                <a:spcPts val="0"/>
              </a:spcBef>
              <a:spcAft>
                <a:spcPts val="0"/>
              </a:spcAft>
              <a:buClr>
                <a:srgbClr val="434343"/>
              </a:buClr>
              <a:buSzPts val="1400"/>
              <a:buChar char="●"/>
            </a:pPr>
            <a:r>
              <a:rPr lang="en" sz="1400">
                <a:solidFill>
                  <a:srgbClr val="434343"/>
                </a:solidFill>
              </a:rPr>
              <a:t>Health checks, circuit breakers, timeouts, retry budgets</a:t>
            </a:r>
            <a:endParaRPr sz="1400">
              <a:solidFill>
                <a:srgbClr val="434343"/>
              </a:solidFill>
            </a:endParaRPr>
          </a:p>
          <a:p>
            <a:pPr indent="-317500" lvl="0" marL="457200" rtl="0">
              <a:spcBef>
                <a:spcPts val="0"/>
              </a:spcBef>
              <a:spcAft>
                <a:spcPts val="0"/>
              </a:spcAft>
              <a:buClr>
                <a:srgbClr val="434343"/>
              </a:buClr>
              <a:buSzPts val="1400"/>
              <a:buChar char="●"/>
            </a:pPr>
            <a:r>
              <a:rPr lang="en" sz="1400">
                <a:solidFill>
                  <a:srgbClr val="434343"/>
                </a:solidFill>
              </a:rPr>
              <a:t>No hot reloads - API driven config updates</a:t>
            </a:r>
            <a:endParaRPr sz="1400">
              <a:solidFill>
                <a:srgbClr val="434343"/>
              </a:solidFill>
            </a:endParaRPr>
          </a:p>
          <a:p>
            <a:pPr indent="0" lvl="0" marL="0" rtl="0">
              <a:spcBef>
                <a:spcPts val="0"/>
              </a:spcBef>
              <a:spcAft>
                <a:spcPts val="0"/>
              </a:spcAft>
              <a:buNone/>
            </a:pPr>
            <a:r>
              <a:t/>
            </a:r>
            <a:endParaRPr sz="1400"/>
          </a:p>
        </p:txBody>
      </p:sp>
      <p:sp>
        <p:nvSpPr>
          <p:cNvPr id="276" name="Shape 276"/>
          <p:cNvSpPr txBox="1"/>
          <p:nvPr>
            <p:ph idx="1" type="body"/>
          </p:nvPr>
        </p:nvSpPr>
        <p:spPr>
          <a:xfrm>
            <a:off x="4045725" y="3426775"/>
            <a:ext cx="4909200" cy="1775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400">
                <a:solidFill>
                  <a:srgbClr val="434343"/>
                </a:solidFill>
              </a:rPr>
              <a:t>Istio’s contributions:</a:t>
            </a:r>
            <a:endParaRPr sz="1400">
              <a:solidFill>
                <a:srgbClr val="434343"/>
              </a:solidFill>
              <a:latin typeface="Roboto Light"/>
              <a:ea typeface="Roboto Light"/>
              <a:cs typeface="Roboto Light"/>
              <a:sym typeface="Roboto Light"/>
            </a:endParaRPr>
          </a:p>
          <a:p>
            <a:pPr indent="-317500" lvl="0" marL="457200" rtl="0">
              <a:spcBef>
                <a:spcPts val="0"/>
              </a:spcBef>
              <a:spcAft>
                <a:spcPts val="0"/>
              </a:spcAft>
              <a:buClr>
                <a:srgbClr val="434343"/>
              </a:buClr>
              <a:buSzPts val="1400"/>
              <a:buChar char="●"/>
            </a:pPr>
            <a:r>
              <a:rPr lang="en" sz="1400">
                <a:solidFill>
                  <a:srgbClr val="434343"/>
                </a:solidFill>
              </a:rPr>
              <a:t>Transparent proxying w/ SO_ORIGINAL_DST</a:t>
            </a:r>
            <a:endParaRPr sz="1400">
              <a:solidFill>
                <a:srgbClr val="434343"/>
              </a:solidFill>
            </a:endParaRPr>
          </a:p>
          <a:p>
            <a:pPr indent="-317500" lvl="0" marL="457200" rtl="0">
              <a:spcBef>
                <a:spcPts val="0"/>
              </a:spcBef>
              <a:spcAft>
                <a:spcPts val="0"/>
              </a:spcAft>
              <a:buClr>
                <a:srgbClr val="434343"/>
              </a:buClr>
              <a:buSzPts val="1400"/>
              <a:buChar char="●"/>
            </a:pPr>
            <a:r>
              <a:rPr lang="en" sz="1400">
                <a:solidFill>
                  <a:srgbClr val="434343"/>
                </a:solidFill>
              </a:rPr>
              <a:t>Traffic routing and splitting</a:t>
            </a:r>
            <a:endParaRPr sz="1400">
              <a:solidFill>
                <a:srgbClr val="434343"/>
              </a:solidFill>
            </a:endParaRPr>
          </a:p>
          <a:p>
            <a:pPr indent="-317500" lvl="0" marL="457200" rtl="0">
              <a:spcBef>
                <a:spcPts val="0"/>
              </a:spcBef>
              <a:spcAft>
                <a:spcPts val="0"/>
              </a:spcAft>
              <a:buClr>
                <a:srgbClr val="434343"/>
              </a:buClr>
              <a:buSzPts val="1400"/>
              <a:buChar char="●"/>
            </a:pPr>
            <a:r>
              <a:rPr lang="en" sz="1400">
                <a:solidFill>
                  <a:srgbClr val="434343"/>
                </a:solidFill>
              </a:rPr>
              <a:t>Request tracing using Zipkin</a:t>
            </a:r>
            <a:endParaRPr sz="1400">
              <a:solidFill>
                <a:srgbClr val="434343"/>
              </a:solidFill>
            </a:endParaRPr>
          </a:p>
          <a:p>
            <a:pPr indent="-317500" lvl="0" marL="457200" rtl="0">
              <a:spcBef>
                <a:spcPts val="0"/>
              </a:spcBef>
              <a:spcAft>
                <a:spcPts val="0"/>
              </a:spcAft>
              <a:buClr>
                <a:srgbClr val="434343"/>
              </a:buClr>
              <a:buSzPts val="1400"/>
              <a:buChar char="●"/>
            </a:pPr>
            <a:r>
              <a:rPr lang="en" sz="1400">
                <a:solidFill>
                  <a:srgbClr val="434343"/>
                </a:solidFill>
              </a:rPr>
              <a:t>Fault injection</a:t>
            </a:r>
            <a:endParaRPr sz="1400">
              <a:solidFill>
                <a:srgbClr val="434343"/>
              </a:solidFill>
            </a:endParaRPr>
          </a:p>
          <a:p>
            <a:pPr indent="0" lvl="0" marL="0" rtl="0">
              <a:spcBef>
                <a:spcPts val="0"/>
              </a:spcBef>
              <a:spcAft>
                <a:spcPts val="0"/>
              </a:spcAft>
              <a:buNone/>
            </a:pPr>
            <a:r>
              <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idx="4294967295" type="body"/>
          </p:nvPr>
        </p:nvSpPr>
        <p:spPr>
          <a:xfrm>
            <a:off x="388610" y="1306445"/>
            <a:ext cx="8366700" cy="3394500"/>
          </a:xfrm>
          <a:prstGeom prst="rect">
            <a:avLst/>
          </a:prstGeom>
        </p:spPr>
        <p:txBody>
          <a:bodyPr anchorCtr="0" anchor="t" bIns="91425" lIns="91425" spcFirstLastPara="1" rIns="91425" wrap="square" tIns="91425">
            <a:noAutofit/>
          </a:bodyPr>
          <a:lstStyle/>
          <a:p>
            <a:pPr indent="-381000" lvl="0" marL="457200" rtl="0">
              <a:lnSpc>
                <a:spcPct val="150000"/>
              </a:lnSpc>
              <a:spcBef>
                <a:spcPts val="0"/>
              </a:spcBef>
              <a:spcAft>
                <a:spcPts val="0"/>
              </a:spcAft>
              <a:buClr>
                <a:schemeClr val="dk2"/>
              </a:buClr>
              <a:buSzPts val="2400"/>
              <a:buChar char="●"/>
            </a:pPr>
            <a:r>
              <a:rPr lang="en" sz="2400">
                <a:solidFill>
                  <a:schemeClr val="dk2"/>
                </a:solidFill>
              </a:rPr>
              <a:t>Init container adds iptables rules inside the pod</a:t>
            </a:r>
            <a:endParaRPr sz="2400">
              <a:solidFill>
                <a:schemeClr val="dk2"/>
              </a:solidFill>
            </a:endParaRPr>
          </a:p>
          <a:p>
            <a:pPr indent="-381000" lvl="0" marL="457200" rtl="0">
              <a:lnSpc>
                <a:spcPct val="150000"/>
              </a:lnSpc>
              <a:spcBef>
                <a:spcPts val="0"/>
              </a:spcBef>
              <a:spcAft>
                <a:spcPts val="0"/>
              </a:spcAft>
              <a:buClr>
                <a:schemeClr val="dk2"/>
              </a:buClr>
              <a:buSzPts val="2400"/>
              <a:buChar char="●"/>
            </a:pPr>
            <a:r>
              <a:rPr lang="en" sz="2400">
                <a:solidFill>
                  <a:schemeClr val="dk2"/>
                </a:solidFill>
              </a:rPr>
              <a:t>Traffic gets redirected to sidecar proxy</a:t>
            </a:r>
            <a:endParaRPr sz="2400">
              <a:solidFill>
                <a:schemeClr val="dk2"/>
              </a:solidFill>
            </a:endParaRPr>
          </a:p>
          <a:p>
            <a:pPr indent="-381000" lvl="0" marL="457200" rtl="0">
              <a:lnSpc>
                <a:spcPct val="150000"/>
              </a:lnSpc>
              <a:spcBef>
                <a:spcPts val="0"/>
              </a:spcBef>
              <a:spcAft>
                <a:spcPts val="0"/>
              </a:spcAft>
              <a:buClr>
                <a:schemeClr val="dk2"/>
              </a:buClr>
              <a:buSzPts val="2400"/>
              <a:buChar char="●"/>
            </a:pPr>
            <a:r>
              <a:rPr lang="en" sz="2400">
                <a:solidFill>
                  <a:schemeClr val="dk2"/>
                </a:solidFill>
              </a:rPr>
              <a:t>All service to service then goes through Envoy</a:t>
            </a:r>
            <a:endParaRPr sz="2400">
              <a:solidFill>
                <a:schemeClr val="dk2"/>
              </a:solidFill>
            </a:endParaRPr>
          </a:p>
          <a:p>
            <a:pPr indent="-381000" lvl="0" marL="457200" rtl="0">
              <a:lnSpc>
                <a:spcPct val="150000"/>
              </a:lnSpc>
              <a:spcBef>
                <a:spcPts val="0"/>
              </a:spcBef>
              <a:spcAft>
                <a:spcPts val="0"/>
              </a:spcAft>
              <a:buClr>
                <a:schemeClr val="dk2"/>
              </a:buClr>
              <a:buSzPts val="2400"/>
              <a:buChar char="●"/>
            </a:pPr>
            <a:r>
              <a:rPr lang="en" sz="2400">
                <a:solidFill>
                  <a:schemeClr val="dk2"/>
                </a:solidFill>
              </a:rPr>
              <a:t>Envoy then handles all intra-cluster traffic</a:t>
            </a:r>
            <a:endParaRPr sz="2400">
              <a:solidFill>
                <a:schemeClr val="dk2"/>
              </a:solidFill>
            </a:endParaRPr>
          </a:p>
          <a:p>
            <a:pPr indent="-381000" lvl="0" marL="457200" rtl="0">
              <a:lnSpc>
                <a:spcPct val="150000"/>
              </a:lnSpc>
              <a:spcBef>
                <a:spcPts val="0"/>
              </a:spcBef>
              <a:spcAft>
                <a:spcPts val="0"/>
              </a:spcAft>
              <a:buClr>
                <a:schemeClr val="dk2"/>
              </a:buClr>
              <a:buSzPts val="2400"/>
              <a:buChar char="●"/>
            </a:pPr>
            <a:r>
              <a:rPr lang="en" sz="2400">
                <a:solidFill>
                  <a:schemeClr val="dk2"/>
                </a:solidFill>
              </a:rPr>
              <a:t>Provides an abstraction so services don’t have to know details of communication, such as auth</a:t>
            </a:r>
            <a:endParaRPr sz="2400">
              <a:solidFill>
                <a:schemeClr val="dk2"/>
              </a:solidFill>
            </a:endParaRPr>
          </a:p>
        </p:txBody>
      </p:sp>
      <p:sp>
        <p:nvSpPr>
          <p:cNvPr id="282" name="Shape 28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rPr>
              <a:t>Istio Proxy Init Container</a:t>
            </a:r>
            <a:endParaRPr>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600"/>
              <a:t>Efficiency</a:t>
            </a:r>
            <a:endParaRPr sz="3600"/>
          </a:p>
        </p:txBody>
      </p:sp>
      <p:sp>
        <p:nvSpPr>
          <p:cNvPr id="288" name="Shape 28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Char char="●"/>
            </a:pPr>
            <a:r>
              <a:rPr lang="en">
                <a:solidFill>
                  <a:srgbClr val="434343"/>
                </a:solidFill>
              </a:rPr>
              <a:t>L7 load balancing</a:t>
            </a:r>
            <a:endParaRPr>
              <a:solidFill>
                <a:srgbClr val="434343"/>
              </a:solidFill>
            </a:endParaRPr>
          </a:p>
          <a:p>
            <a:pPr indent="-342900" lvl="1" marL="914400" marR="0" rtl="0" algn="l">
              <a:lnSpc>
                <a:spcPct val="115000"/>
              </a:lnSpc>
              <a:spcBef>
                <a:spcPts val="0"/>
              </a:spcBef>
              <a:spcAft>
                <a:spcPts val="0"/>
              </a:spcAft>
              <a:buClr>
                <a:srgbClr val="434343"/>
              </a:buClr>
              <a:buSzPts val="1800"/>
              <a:buChar char="○"/>
            </a:pPr>
            <a:r>
              <a:rPr lang="en" sz="1800">
                <a:solidFill>
                  <a:srgbClr val="434343"/>
                </a:solidFill>
              </a:rPr>
              <a:t>Passive/Active health checks, circuit breaks</a:t>
            </a:r>
            <a:endParaRPr sz="1800">
              <a:solidFill>
                <a:srgbClr val="434343"/>
              </a:solidFill>
            </a:endParaRPr>
          </a:p>
          <a:p>
            <a:pPr indent="-342900" lvl="1" marL="914400" marR="0" rtl="0" algn="l">
              <a:lnSpc>
                <a:spcPct val="115000"/>
              </a:lnSpc>
              <a:spcBef>
                <a:spcPts val="0"/>
              </a:spcBef>
              <a:spcAft>
                <a:spcPts val="0"/>
              </a:spcAft>
              <a:buClr>
                <a:srgbClr val="434343"/>
              </a:buClr>
              <a:buSzPts val="1800"/>
              <a:buChar char="○"/>
            </a:pPr>
            <a:r>
              <a:rPr lang="en" sz="1800">
                <a:solidFill>
                  <a:srgbClr val="434343"/>
                </a:solidFill>
              </a:rPr>
              <a:t>Backend subsets</a:t>
            </a:r>
            <a:endParaRPr sz="1800">
              <a:solidFill>
                <a:srgbClr val="434343"/>
              </a:solidFill>
            </a:endParaRPr>
          </a:p>
          <a:p>
            <a:pPr indent="-342900" lvl="1" marL="914400" marR="0" rtl="0" algn="l">
              <a:lnSpc>
                <a:spcPct val="115000"/>
              </a:lnSpc>
              <a:spcBef>
                <a:spcPts val="0"/>
              </a:spcBef>
              <a:spcAft>
                <a:spcPts val="0"/>
              </a:spcAft>
              <a:buClr>
                <a:srgbClr val="434343"/>
              </a:buClr>
              <a:buSzPts val="1800"/>
              <a:buChar char="○"/>
            </a:pPr>
            <a:r>
              <a:rPr lang="en" sz="1800">
                <a:solidFill>
                  <a:srgbClr val="434343"/>
                </a:solidFill>
              </a:rPr>
              <a:t>Affinity</a:t>
            </a:r>
            <a:endParaRPr sz="1800">
              <a:solidFill>
                <a:srgbClr val="434343"/>
              </a:solidFill>
            </a:endParaRPr>
          </a:p>
          <a:p>
            <a:pPr indent="-342900" lvl="0" marL="457200" marR="0" rtl="0" algn="l">
              <a:lnSpc>
                <a:spcPct val="115000"/>
              </a:lnSpc>
              <a:spcBef>
                <a:spcPts val="0"/>
              </a:spcBef>
              <a:spcAft>
                <a:spcPts val="0"/>
              </a:spcAft>
              <a:buClr>
                <a:srgbClr val="434343"/>
              </a:buClr>
              <a:buSzPts val="1800"/>
              <a:buChar char="●"/>
            </a:pPr>
            <a:r>
              <a:rPr lang="en">
                <a:solidFill>
                  <a:srgbClr val="434343"/>
                </a:solidFill>
              </a:rPr>
              <a:t>Inter-service communication happens over HTTP/2</a:t>
            </a:r>
            <a:endParaRPr>
              <a:solidFill>
                <a:srgbClr val="434343"/>
              </a:solidFill>
            </a:endParaRPr>
          </a:p>
          <a:p>
            <a:pPr indent="-342900" lvl="1" marL="914400" marR="0" rtl="0" algn="l">
              <a:lnSpc>
                <a:spcPct val="115000"/>
              </a:lnSpc>
              <a:spcBef>
                <a:spcPts val="0"/>
              </a:spcBef>
              <a:spcAft>
                <a:spcPts val="0"/>
              </a:spcAft>
              <a:buClr>
                <a:srgbClr val="434343"/>
              </a:buClr>
              <a:buSzPts val="1800"/>
              <a:buChar char="○"/>
            </a:pPr>
            <a:r>
              <a:rPr lang="en" sz="1800">
                <a:solidFill>
                  <a:srgbClr val="434343"/>
                </a:solidFill>
              </a:rPr>
              <a:t>HTTP/1.1 connections are transparently upgraded</a:t>
            </a:r>
            <a:endParaRPr sz="1800">
              <a:solidFill>
                <a:srgbClr val="434343"/>
              </a:solidFill>
            </a:endParaRPr>
          </a:p>
          <a:p>
            <a:pPr indent="-342900" lvl="1" marL="914400" marR="0" rtl="0" algn="l">
              <a:lnSpc>
                <a:spcPct val="115000"/>
              </a:lnSpc>
              <a:spcBef>
                <a:spcPts val="0"/>
              </a:spcBef>
              <a:spcAft>
                <a:spcPts val="0"/>
              </a:spcAft>
              <a:buClr>
                <a:srgbClr val="434343"/>
              </a:buClr>
              <a:buSzPts val="1800"/>
              <a:buChar char="○"/>
            </a:pPr>
            <a:r>
              <a:rPr lang="en" sz="1800">
                <a:solidFill>
                  <a:srgbClr val="434343"/>
                </a:solidFill>
              </a:rPr>
              <a:t>QUIC on the roadmap</a:t>
            </a:r>
            <a:endParaRPr sz="1800">
              <a:solidFill>
                <a:srgbClr val="434343"/>
              </a:solidFill>
            </a:endParaRPr>
          </a:p>
          <a:p>
            <a:pPr indent="-342900" lvl="0" marL="457200" marR="0" rtl="0" algn="l">
              <a:lnSpc>
                <a:spcPct val="115000"/>
              </a:lnSpc>
              <a:spcBef>
                <a:spcPts val="0"/>
              </a:spcBef>
              <a:spcAft>
                <a:spcPts val="0"/>
              </a:spcAft>
              <a:buClr>
                <a:srgbClr val="434343"/>
              </a:buClr>
              <a:buSzPts val="1800"/>
              <a:buChar char="●"/>
            </a:pPr>
            <a:r>
              <a:rPr lang="en">
                <a:solidFill>
                  <a:srgbClr val="434343"/>
                </a:solidFill>
              </a:rPr>
              <a:t>TLS offload</a:t>
            </a:r>
            <a:endParaRPr>
              <a:solidFill>
                <a:srgbClr val="434343"/>
              </a:solidFill>
            </a:endParaRPr>
          </a:p>
          <a:p>
            <a:pPr indent="-342900" lvl="1" marL="914400" marR="0" rtl="0" algn="l">
              <a:lnSpc>
                <a:spcPct val="115000"/>
              </a:lnSpc>
              <a:spcBef>
                <a:spcPts val="0"/>
              </a:spcBef>
              <a:spcAft>
                <a:spcPts val="0"/>
              </a:spcAft>
              <a:buClr>
                <a:srgbClr val="434343"/>
              </a:buClr>
              <a:buSzPts val="1800"/>
              <a:buChar char="○"/>
            </a:pPr>
            <a:r>
              <a:rPr lang="en" sz="1800">
                <a:solidFill>
                  <a:srgbClr val="434343"/>
                </a:solidFill>
              </a:rPr>
              <a:t>No more JSSE or stale SSL versions.</a:t>
            </a:r>
            <a:endParaRPr sz="1800">
              <a:solidFill>
                <a:srgbClr val="434343"/>
              </a:solidFill>
            </a:endParaRPr>
          </a:p>
          <a:p>
            <a:pPr indent="-342900" lvl="0" marL="457200" marR="0" rtl="0" algn="l">
              <a:lnSpc>
                <a:spcPct val="115000"/>
              </a:lnSpc>
              <a:spcBef>
                <a:spcPts val="0"/>
              </a:spcBef>
              <a:spcAft>
                <a:spcPts val="0"/>
              </a:spcAft>
              <a:buClr>
                <a:srgbClr val="434343"/>
              </a:buClr>
              <a:buSzPts val="1800"/>
              <a:buChar char="●"/>
            </a:pPr>
            <a:r>
              <a:rPr lang="en">
                <a:solidFill>
                  <a:srgbClr val="434343"/>
                </a:solidFill>
              </a:rPr>
              <a:t>HTTP/2 and gRPC proxying</a:t>
            </a:r>
            <a:endParaRPr>
              <a:solidFill>
                <a:srgbClr val="434343"/>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Shape 29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rgbClr val="FFFFFF"/>
                </a:solidFill>
              </a:rPr>
              <a:t>Istio Architecture - Putting it Together</a:t>
            </a:r>
            <a:endParaRPr sz="3000">
              <a:solidFill>
                <a:srgbClr val="FFFFFF"/>
              </a:solidFill>
            </a:endParaRPr>
          </a:p>
        </p:txBody>
      </p:sp>
      <p:cxnSp>
        <p:nvCxnSpPr>
          <p:cNvPr id="294" name="Shape 294"/>
          <p:cNvCxnSpPr>
            <a:stCxn id="295" idx="3"/>
          </p:cNvCxnSpPr>
          <p:nvPr/>
        </p:nvCxnSpPr>
        <p:spPr>
          <a:xfrm>
            <a:off x="2246450" y="2513038"/>
            <a:ext cx="921900" cy="15600"/>
          </a:xfrm>
          <a:prstGeom prst="straightConnector1">
            <a:avLst/>
          </a:prstGeom>
          <a:noFill/>
          <a:ln cap="flat" cmpd="sng" w="9525">
            <a:solidFill>
              <a:schemeClr val="dk2"/>
            </a:solidFill>
            <a:prstDash val="solid"/>
            <a:round/>
            <a:headEnd len="med" w="med" type="none"/>
            <a:tailEnd len="med" w="med" type="triangle"/>
          </a:ln>
        </p:spPr>
      </p:cxnSp>
      <p:sp>
        <p:nvSpPr>
          <p:cNvPr id="295" name="Shape 295"/>
          <p:cNvSpPr txBox="1"/>
          <p:nvPr/>
        </p:nvSpPr>
        <p:spPr>
          <a:xfrm>
            <a:off x="-179950" y="2173738"/>
            <a:ext cx="2426400" cy="67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Roboto Light"/>
                <a:ea typeface="Roboto Light"/>
                <a:cs typeface="Roboto Light"/>
                <a:sym typeface="Roboto Light"/>
              </a:rPr>
              <a:t>Traffic is transparently intercepted and proxied. App is unaware of Proxy  presence</a:t>
            </a:r>
            <a:endParaRPr sz="1200">
              <a:latin typeface="Roboto Light"/>
              <a:ea typeface="Roboto Light"/>
              <a:cs typeface="Roboto Light"/>
              <a:sym typeface="Roboto Light"/>
            </a:endParaRPr>
          </a:p>
        </p:txBody>
      </p:sp>
      <p:sp>
        <p:nvSpPr>
          <p:cNvPr id="296" name="Shape 296"/>
          <p:cNvSpPr/>
          <p:nvPr/>
        </p:nvSpPr>
        <p:spPr>
          <a:xfrm>
            <a:off x="5595801" y="1688951"/>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sp>
        <p:nvSpPr>
          <p:cNvPr id="297" name="Shape 297"/>
          <p:cNvSpPr/>
          <p:nvPr/>
        </p:nvSpPr>
        <p:spPr>
          <a:xfrm>
            <a:off x="3317777" y="1680138"/>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sp>
        <p:nvSpPr>
          <p:cNvPr id="298" name="Shape 298"/>
          <p:cNvSpPr/>
          <p:nvPr/>
        </p:nvSpPr>
        <p:spPr>
          <a:xfrm>
            <a:off x="4435200" y="3616700"/>
            <a:ext cx="10695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Mixer</a:t>
            </a:r>
            <a:endParaRPr b="0" i="0" sz="1200" u="none" cap="none" strike="noStrike">
              <a:solidFill>
                <a:srgbClr val="212121"/>
              </a:solidFill>
              <a:latin typeface="Roboto"/>
              <a:ea typeface="Roboto"/>
              <a:cs typeface="Roboto"/>
              <a:sym typeface="Roboto"/>
            </a:endParaRPr>
          </a:p>
        </p:txBody>
      </p:sp>
      <p:sp>
        <p:nvSpPr>
          <p:cNvPr id="299" name="Shape 299"/>
          <p:cNvSpPr/>
          <p:nvPr/>
        </p:nvSpPr>
        <p:spPr>
          <a:xfrm>
            <a:off x="3273589" y="1635950"/>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grpSp>
        <p:nvGrpSpPr>
          <p:cNvPr id="300" name="Shape 300"/>
          <p:cNvGrpSpPr/>
          <p:nvPr/>
        </p:nvGrpSpPr>
        <p:grpSpPr>
          <a:xfrm>
            <a:off x="3376519" y="1752868"/>
            <a:ext cx="868660" cy="247248"/>
            <a:chOff x="3471866" y="2456996"/>
            <a:chExt cx="989700" cy="281700"/>
          </a:xfrm>
        </p:grpSpPr>
        <p:sp>
          <p:nvSpPr>
            <p:cNvPr id="301" name="Shape 301"/>
            <p:cNvSpPr/>
            <p:nvPr/>
          </p:nvSpPr>
          <p:spPr>
            <a:xfrm>
              <a:off x="3471866" y="2456996"/>
              <a:ext cx="989700" cy="281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A</a:t>
              </a:r>
              <a:endParaRPr b="0" i="0" sz="1000" u="none" cap="none" strike="noStrike">
                <a:solidFill>
                  <a:srgbClr val="212121"/>
                </a:solidFill>
                <a:latin typeface="Roboto"/>
                <a:ea typeface="Roboto"/>
                <a:cs typeface="Roboto"/>
                <a:sym typeface="Roboto"/>
              </a:endParaRPr>
            </a:p>
          </p:txBody>
        </p:sp>
        <p:pic>
          <p:nvPicPr>
            <p:cNvPr id="302" name="Shape 302"/>
            <p:cNvPicPr preferRelativeResize="0"/>
            <p:nvPr/>
          </p:nvPicPr>
          <p:blipFill rotWithShape="1">
            <a:blip r:embed="rId3">
              <a:alphaModFix/>
            </a:blip>
            <a:srcRect b="0" l="0" r="0" t="0"/>
            <a:stretch/>
          </p:blipFill>
          <p:spPr>
            <a:xfrm>
              <a:off x="3520340" y="2496274"/>
              <a:ext cx="203100" cy="203100"/>
            </a:xfrm>
            <a:prstGeom prst="rect">
              <a:avLst/>
            </a:prstGeom>
            <a:noFill/>
            <a:ln>
              <a:noFill/>
            </a:ln>
          </p:spPr>
        </p:pic>
      </p:grpSp>
      <p:sp>
        <p:nvSpPr>
          <p:cNvPr id="303" name="Shape 303"/>
          <p:cNvSpPr/>
          <p:nvPr/>
        </p:nvSpPr>
        <p:spPr>
          <a:xfrm>
            <a:off x="5551613" y="1635925"/>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grpSp>
        <p:nvGrpSpPr>
          <p:cNvPr id="304" name="Shape 304"/>
          <p:cNvGrpSpPr/>
          <p:nvPr/>
        </p:nvGrpSpPr>
        <p:grpSpPr>
          <a:xfrm>
            <a:off x="5653569" y="1752886"/>
            <a:ext cx="868660" cy="247248"/>
            <a:chOff x="3471866" y="2430005"/>
            <a:chExt cx="989700" cy="281700"/>
          </a:xfrm>
        </p:grpSpPr>
        <p:sp>
          <p:nvSpPr>
            <p:cNvPr id="305" name="Shape 305"/>
            <p:cNvSpPr/>
            <p:nvPr/>
          </p:nvSpPr>
          <p:spPr>
            <a:xfrm>
              <a:off x="3471866" y="2430005"/>
              <a:ext cx="989700" cy="281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B</a:t>
              </a:r>
              <a:endParaRPr b="0" i="0" sz="1000" u="none" cap="none" strike="noStrike">
                <a:solidFill>
                  <a:srgbClr val="212121"/>
                </a:solidFill>
                <a:latin typeface="Roboto"/>
                <a:ea typeface="Roboto"/>
                <a:cs typeface="Roboto"/>
                <a:sym typeface="Roboto"/>
              </a:endParaRPr>
            </a:p>
          </p:txBody>
        </p:sp>
        <p:pic>
          <p:nvPicPr>
            <p:cNvPr id="306" name="Shape 306"/>
            <p:cNvPicPr preferRelativeResize="0"/>
            <p:nvPr/>
          </p:nvPicPr>
          <p:blipFill rotWithShape="1">
            <a:blip r:embed="rId3">
              <a:alphaModFix/>
            </a:blip>
            <a:srcRect b="0" l="0" r="0" t="0"/>
            <a:stretch/>
          </p:blipFill>
          <p:spPr>
            <a:xfrm>
              <a:off x="3520340" y="2469283"/>
              <a:ext cx="203100" cy="203100"/>
            </a:xfrm>
            <a:prstGeom prst="rect">
              <a:avLst/>
            </a:prstGeom>
            <a:noFill/>
            <a:ln>
              <a:noFill/>
            </a:ln>
          </p:spPr>
        </p:pic>
      </p:grpSp>
      <p:grpSp>
        <p:nvGrpSpPr>
          <p:cNvPr id="307" name="Shape 307"/>
          <p:cNvGrpSpPr/>
          <p:nvPr/>
        </p:nvGrpSpPr>
        <p:grpSpPr>
          <a:xfrm>
            <a:off x="3376557" y="2389486"/>
            <a:ext cx="868577" cy="247126"/>
            <a:chOff x="3027125" y="2882313"/>
            <a:chExt cx="1397100" cy="397500"/>
          </a:xfrm>
        </p:grpSpPr>
        <p:sp>
          <p:nvSpPr>
            <p:cNvPr id="308" name="Shape 308"/>
            <p:cNvSpPr/>
            <p:nvPr/>
          </p:nvSpPr>
          <p:spPr>
            <a:xfrm>
              <a:off x="3027125" y="2882313"/>
              <a:ext cx="13971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b="0" i="0" sz="1000" u="none" cap="none" strike="noStrike">
                <a:solidFill>
                  <a:srgbClr val="212121"/>
                </a:solidFill>
                <a:latin typeface="Roboto"/>
                <a:ea typeface="Roboto"/>
                <a:cs typeface="Roboto"/>
                <a:sym typeface="Roboto"/>
              </a:endParaRPr>
            </a:p>
          </p:txBody>
        </p:sp>
        <p:pic>
          <p:nvPicPr>
            <p:cNvPr id="309" name="Shape 309"/>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310" name="Shape 310"/>
          <p:cNvGrpSpPr/>
          <p:nvPr/>
        </p:nvGrpSpPr>
        <p:grpSpPr>
          <a:xfrm>
            <a:off x="5651920" y="2389486"/>
            <a:ext cx="868577" cy="247126"/>
            <a:chOff x="3027125" y="2882313"/>
            <a:chExt cx="1397100" cy="397500"/>
          </a:xfrm>
        </p:grpSpPr>
        <p:sp>
          <p:nvSpPr>
            <p:cNvPr id="311" name="Shape 311"/>
            <p:cNvSpPr/>
            <p:nvPr/>
          </p:nvSpPr>
          <p:spPr>
            <a:xfrm>
              <a:off x="3027125" y="2882313"/>
              <a:ext cx="13971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b="0" i="0" sz="1000" u="none" cap="none" strike="noStrike">
                <a:solidFill>
                  <a:srgbClr val="212121"/>
                </a:solidFill>
                <a:latin typeface="Roboto"/>
                <a:ea typeface="Roboto"/>
                <a:cs typeface="Roboto"/>
                <a:sym typeface="Roboto"/>
              </a:endParaRPr>
            </a:p>
          </p:txBody>
        </p:sp>
        <p:pic>
          <p:nvPicPr>
            <p:cNvPr id="312" name="Shape 312"/>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313" name="Shape 313"/>
          <p:cNvPicPr preferRelativeResize="0"/>
          <p:nvPr/>
        </p:nvPicPr>
        <p:blipFill>
          <a:blip r:embed="rId5">
            <a:alphaModFix/>
          </a:blip>
          <a:stretch>
            <a:fillRect/>
          </a:stretch>
        </p:blipFill>
        <p:spPr>
          <a:xfrm>
            <a:off x="4444038" y="3691836"/>
            <a:ext cx="260268" cy="247250"/>
          </a:xfrm>
          <a:prstGeom prst="rect">
            <a:avLst/>
          </a:prstGeom>
          <a:noFill/>
          <a:ln>
            <a:noFill/>
          </a:ln>
        </p:spPr>
      </p:pic>
      <p:sp>
        <p:nvSpPr>
          <p:cNvPr id="314" name="Shape 314"/>
          <p:cNvSpPr/>
          <p:nvPr/>
        </p:nvSpPr>
        <p:spPr>
          <a:xfrm>
            <a:off x="3269025" y="3625550"/>
            <a:ext cx="10695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Pilot</a:t>
            </a:r>
            <a:endParaRPr b="0" i="0" sz="1200" u="none" cap="none" strike="noStrike">
              <a:solidFill>
                <a:srgbClr val="212121"/>
              </a:solidFill>
              <a:latin typeface="Roboto"/>
              <a:ea typeface="Roboto"/>
              <a:cs typeface="Roboto"/>
              <a:sym typeface="Roboto"/>
            </a:endParaRPr>
          </a:p>
        </p:txBody>
      </p:sp>
      <p:pic>
        <p:nvPicPr>
          <p:cNvPr id="315" name="Shape 315"/>
          <p:cNvPicPr preferRelativeResize="0"/>
          <p:nvPr/>
        </p:nvPicPr>
        <p:blipFill>
          <a:blip r:embed="rId5">
            <a:alphaModFix/>
          </a:blip>
          <a:stretch>
            <a:fillRect/>
          </a:stretch>
        </p:blipFill>
        <p:spPr>
          <a:xfrm>
            <a:off x="3277863" y="3700673"/>
            <a:ext cx="260268" cy="247250"/>
          </a:xfrm>
          <a:prstGeom prst="rect">
            <a:avLst/>
          </a:prstGeom>
          <a:noFill/>
          <a:ln>
            <a:noFill/>
          </a:ln>
        </p:spPr>
      </p:pic>
      <p:sp>
        <p:nvSpPr>
          <p:cNvPr id="316" name="Shape 316"/>
          <p:cNvSpPr/>
          <p:nvPr/>
        </p:nvSpPr>
        <p:spPr>
          <a:xfrm>
            <a:off x="5578200" y="3616700"/>
            <a:ext cx="10695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Istio Auth</a:t>
            </a:r>
            <a:endParaRPr b="0" i="0" sz="1200" u="none" cap="none" strike="noStrike">
              <a:solidFill>
                <a:srgbClr val="212121"/>
              </a:solidFill>
              <a:latin typeface="Roboto"/>
              <a:ea typeface="Roboto"/>
              <a:cs typeface="Roboto"/>
              <a:sym typeface="Roboto"/>
            </a:endParaRPr>
          </a:p>
        </p:txBody>
      </p:sp>
      <p:pic>
        <p:nvPicPr>
          <p:cNvPr id="317" name="Shape 317"/>
          <p:cNvPicPr preferRelativeResize="0"/>
          <p:nvPr/>
        </p:nvPicPr>
        <p:blipFill>
          <a:blip r:embed="rId5">
            <a:alphaModFix/>
          </a:blip>
          <a:stretch>
            <a:fillRect/>
          </a:stretch>
        </p:blipFill>
        <p:spPr>
          <a:xfrm>
            <a:off x="5587038" y="3691836"/>
            <a:ext cx="260268" cy="247250"/>
          </a:xfrm>
          <a:prstGeom prst="rect">
            <a:avLst/>
          </a:prstGeom>
          <a:noFill/>
          <a:ln>
            <a:noFill/>
          </a:ln>
        </p:spPr>
      </p:pic>
      <p:cxnSp>
        <p:nvCxnSpPr>
          <p:cNvPr id="318" name="Shape 318"/>
          <p:cNvCxnSpPr>
            <a:stCxn id="314" idx="0"/>
          </p:cNvCxnSpPr>
          <p:nvPr/>
        </p:nvCxnSpPr>
        <p:spPr>
          <a:xfrm flipH="1" rot="10800000">
            <a:off x="3803775" y="2986850"/>
            <a:ext cx="4500" cy="638700"/>
          </a:xfrm>
          <a:prstGeom prst="straightConnector1">
            <a:avLst/>
          </a:prstGeom>
          <a:noFill/>
          <a:ln cap="flat" cmpd="sng" w="19050">
            <a:solidFill>
              <a:srgbClr val="4285F4"/>
            </a:solidFill>
            <a:prstDash val="dash"/>
            <a:round/>
            <a:headEnd len="med" w="med" type="none"/>
            <a:tailEnd len="med" w="med" type="stealth"/>
          </a:ln>
        </p:spPr>
      </p:cxnSp>
      <p:sp>
        <p:nvSpPr>
          <p:cNvPr id="319" name="Shape 319"/>
          <p:cNvSpPr txBox="1"/>
          <p:nvPr/>
        </p:nvSpPr>
        <p:spPr>
          <a:xfrm>
            <a:off x="1837350" y="3182750"/>
            <a:ext cx="868800" cy="74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rgbClr val="434343"/>
                </a:solidFill>
                <a:latin typeface="Roboto"/>
                <a:ea typeface="Roboto"/>
                <a:cs typeface="Roboto"/>
                <a:sym typeface="Roboto"/>
              </a:rPr>
              <a:t>Routing and load balancing config to Envoys</a:t>
            </a:r>
            <a:endParaRPr sz="900">
              <a:solidFill>
                <a:srgbClr val="434343"/>
              </a:solidFill>
              <a:latin typeface="Roboto"/>
              <a:ea typeface="Roboto"/>
              <a:cs typeface="Roboto"/>
              <a:sym typeface="Roboto"/>
            </a:endParaRPr>
          </a:p>
        </p:txBody>
      </p:sp>
      <p:cxnSp>
        <p:nvCxnSpPr>
          <p:cNvPr id="320" name="Shape 320"/>
          <p:cNvCxnSpPr>
            <a:stCxn id="316" idx="0"/>
          </p:cNvCxnSpPr>
          <p:nvPr/>
        </p:nvCxnSpPr>
        <p:spPr>
          <a:xfrm rot="10800000">
            <a:off x="4511550" y="3010400"/>
            <a:ext cx="1601400" cy="606300"/>
          </a:xfrm>
          <a:prstGeom prst="straightConnector1">
            <a:avLst/>
          </a:prstGeom>
          <a:noFill/>
          <a:ln cap="flat" cmpd="sng" w="19050">
            <a:solidFill>
              <a:srgbClr val="4285F4"/>
            </a:solidFill>
            <a:prstDash val="dash"/>
            <a:round/>
            <a:headEnd len="med" w="med" type="none"/>
            <a:tailEnd len="med" w="med" type="stealth"/>
          </a:ln>
        </p:spPr>
      </p:cxnSp>
      <p:sp>
        <p:nvSpPr>
          <p:cNvPr id="321" name="Shape 321"/>
          <p:cNvSpPr txBox="1"/>
          <p:nvPr/>
        </p:nvSpPr>
        <p:spPr>
          <a:xfrm>
            <a:off x="7028175" y="3182756"/>
            <a:ext cx="1073100" cy="397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434343"/>
                </a:solidFill>
                <a:latin typeface="Roboto"/>
                <a:ea typeface="Roboto"/>
                <a:cs typeface="Roboto"/>
                <a:sym typeface="Roboto"/>
              </a:rPr>
              <a:t>TLS certs to Envoys</a:t>
            </a:r>
            <a:endParaRPr sz="900">
              <a:solidFill>
                <a:srgbClr val="434343"/>
              </a:solidFill>
              <a:latin typeface="Roboto"/>
              <a:ea typeface="Roboto"/>
              <a:cs typeface="Roboto"/>
              <a:sym typeface="Roboto"/>
            </a:endParaRPr>
          </a:p>
        </p:txBody>
      </p:sp>
      <p:cxnSp>
        <p:nvCxnSpPr>
          <p:cNvPr id="322" name="Shape 322"/>
          <p:cNvCxnSpPr/>
          <p:nvPr/>
        </p:nvCxnSpPr>
        <p:spPr>
          <a:xfrm flipH="1" rot="10800000">
            <a:off x="6158074" y="2986850"/>
            <a:ext cx="4500" cy="638700"/>
          </a:xfrm>
          <a:prstGeom prst="straightConnector1">
            <a:avLst/>
          </a:prstGeom>
          <a:noFill/>
          <a:ln cap="flat" cmpd="sng" w="19050">
            <a:solidFill>
              <a:srgbClr val="4285F4"/>
            </a:solidFill>
            <a:prstDash val="dash"/>
            <a:round/>
            <a:headEnd len="med" w="med" type="none"/>
            <a:tailEnd len="med" w="med" type="stealth"/>
          </a:ln>
        </p:spPr>
      </p:cxnSp>
      <p:cxnSp>
        <p:nvCxnSpPr>
          <p:cNvPr id="323" name="Shape 323"/>
          <p:cNvCxnSpPr>
            <a:stCxn id="314" idx="0"/>
          </p:cNvCxnSpPr>
          <p:nvPr/>
        </p:nvCxnSpPr>
        <p:spPr>
          <a:xfrm flipH="1" rot="10800000">
            <a:off x="3803775" y="3057950"/>
            <a:ext cx="1734900" cy="567600"/>
          </a:xfrm>
          <a:prstGeom prst="straightConnector1">
            <a:avLst/>
          </a:prstGeom>
          <a:noFill/>
          <a:ln cap="flat" cmpd="sng" w="19050">
            <a:solidFill>
              <a:srgbClr val="4285F4"/>
            </a:solidFill>
            <a:prstDash val="dash"/>
            <a:round/>
            <a:headEnd len="med" w="med" type="none"/>
            <a:tailEnd len="med" w="med" type="stealth"/>
          </a:ln>
        </p:spPr>
      </p:cxnSp>
      <p:cxnSp>
        <p:nvCxnSpPr>
          <p:cNvPr id="324" name="Shape 324"/>
          <p:cNvCxnSpPr>
            <a:stCxn id="308" idx="0"/>
            <a:endCxn id="301" idx="2"/>
          </p:cNvCxnSpPr>
          <p:nvPr/>
        </p:nvCxnSpPr>
        <p:spPr>
          <a:xfrm rot="10800000">
            <a:off x="3810846" y="2000086"/>
            <a:ext cx="0" cy="389400"/>
          </a:xfrm>
          <a:prstGeom prst="straightConnector1">
            <a:avLst/>
          </a:prstGeom>
          <a:noFill/>
          <a:ln cap="flat" cmpd="sng" w="19050">
            <a:solidFill>
              <a:srgbClr val="4285F4"/>
            </a:solidFill>
            <a:prstDash val="solid"/>
            <a:round/>
            <a:headEnd len="med" w="med" type="stealth"/>
            <a:tailEnd len="med" w="med" type="stealth"/>
          </a:ln>
        </p:spPr>
      </p:cxnSp>
      <p:cxnSp>
        <p:nvCxnSpPr>
          <p:cNvPr id="325" name="Shape 325"/>
          <p:cNvCxnSpPr>
            <a:stCxn id="311" idx="0"/>
            <a:endCxn id="305" idx="2"/>
          </p:cNvCxnSpPr>
          <p:nvPr/>
        </p:nvCxnSpPr>
        <p:spPr>
          <a:xfrm flipH="1" rot="10800000">
            <a:off x="6086209" y="2000086"/>
            <a:ext cx="1800" cy="389400"/>
          </a:xfrm>
          <a:prstGeom prst="straightConnector1">
            <a:avLst/>
          </a:prstGeom>
          <a:noFill/>
          <a:ln cap="flat" cmpd="sng" w="19050">
            <a:solidFill>
              <a:srgbClr val="4285F4"/>
            </a:solidFill>
            <a:prstDash val="solid"/>
            <a:round/>
            <a:headEnd len="med" w="med" type="stealth"/>
            <a:tailEnd len="med" w="med" type="stealth"/>
          </a:ln>
        </p:spPr>
      </p:cxnSp>
      <p:cxnSp>
        <p:nvCxnSpPr>
          <p:cNvPr id="326" name="Shape 326"/>
          <p:cNvCxnSpPr>
            <a:stCxn id="311" idx="1"/>
            <a:endCxn id="308" idx="3"/>
          </p:cNvCxnSpPr>
          <p:nvPr/>
        </p:nvCxnSpPr>
        <p:spPr>
          <a:xfrm rot="10800000">
            <a:off x="4245220" y="2513049"/>
            <a:ext cx="1406700" cy="0"/>
          </a:xfrm>
          <a:prstGeom prst="straightConnector1">
            <a:avLst/>
          </a:prstGeom>
          <a:noFill/>
          <a:ln cap="flat" cmpd="sng" w="19050">
            <a:solidFill>
              <a:srgbClr val="4285F4"/>
            </a:solidFill>
            <a:prstDash val="solid"/>
            <a:round/>
            <a:headEnd len="med" w="med" type="stealth"/>
            <a:tailEnd len="med" w="med" type="stealth"/>
          </a:ln>
        </p:spPr>
      </p:cxnSp>
      <p:grpSp>
        <p:nvGrpSpPr>
          <p:cNvPr id="327" name="Shape 327"/>
          <p:cNvGrpSpPr/>
          <p:nvPr/>
        </p:nvGrpSpPr>
        <p:grpSpPr>
          <a:xfrm>
            <a:off x="4546025" y="4023068"/>
            <a:ext cx="873850" cy="954757"/>
            <a:chOff x="8834343" y="3319737"/>
            <a:chExt cx="873850" cy="1239300"/>
          </a:xfrm>
        </p:grpSpPr>
        <p:sp>
          <p:nvSpPr>
            <p:cNvPr id="328" name="Shape 328"/>
            <p:cNvSpPr/>
            <p:nvPr/>
          </p:nvSpPr>
          <p:spPr>
            <a:xfrm rot="-5400000">
              <a:off x="8413593" y="3740786"/>
              <a:ext cx="12390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r">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Telemetry</a:t>
              </a:r>
              <a:r>
                <a:rPr lang="en" sz="1000">
                  <a:solidFill>
                    <a:srgbClr val="212121"/>
                  </a:solidFill>
                  <a:latin typeface="Roboto"/>
                  <a:ea typeface="Roboto"/>
                  <a:cs typeface="Roboto"/>
                  <a:sym typeface="Roboto"/>
                </a:rPr>
                <a:t> plugin</a:t>
              </a:r>
              <a:endParaRPr b="0" i="0" sz="1000" u="none" cap="none" strike="noStrike">
                <a:solidFill>
                  <a:srgbClr val="212121"/>
                </a:solidFill>
                <a:latin typeface="Roboto"/>
                <a:ea typeface="Roboto"/>
                <a:cs typeface="Roboto"/>
                <a:sym typeface="Roboto"/>
              </a:endParaRPr>
            </a:p>
          </p:txBody>
        </p:sp>
        <p:sp>
          <p:nvSpPr>
            <p:cNvPr id="329" name="Shape 329"/>
            <p:cNvSpPr/>
            <p:nvPr/>
          </p:nvSpPr>
          <p:spPr>
            <a:xfrm rot="-5400000">
              <a:off x="8889793" y="3740637"/>
              <a:ext cx="12393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r">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Policy plugin</a:t>
              </a:r>
              <a:endParaRPr sz="1000">
                <a:solidFill>
                  <a:srgbClr val="212121"/>
                </a:solidFill>
                <a:latin typeface="Roboto"/>
                <a:ea typeface="Roboto"/>
                <a:cs typeface="Roboto"/>
                <a:sym typeface="Roboto"/>
              </a:endParaRPr>
            </a:p>
          </p:txBody>
        </p:sp>
      </p:grpSp>
      <p:cxnSp>
        <p:nvCxnSpPr>
          <p:cNvPr id="330" name="Shape 330"/>
          <p:cNvCxnSpPr>
            <a:stCxn id="298" idx="0"/>
            <a:endCxn id="308" idx="2"/>
          </p:cNvCxnSpPr>
          <p:nvPr/>
        </p:nvCxnSpPr>
        <p:spPr>
          <a:xfrm rot="10800000">
            <a:off x="3810750" y="2636600"/>
            <a:ext cx="1159200" cy="980100"/>
          </a:xfrm>
          <a:prstGeom prst="straightConnector1">
            <a:avLst/>
          </a:prstGeom>
          <a:noFill/>
          <a:ln cap="flat" cmpd="sng" w="19050">
            <a:solidFill>
              <a:srgbClr val="4285F4"/>
            </a:solidFill>
            <a:prstDash val="solid"/>
            <a:round/>
            <a:headEnd len="med" w="med" type="stealth"/>
            <a:tailEnd len="med" w="med" type="stealth"/>
          </a:ln>
        </p:spPr>
      </p:cxnSp>
      <p:cxnSp>
        <p:nvCxnSpPr>
          <p:cNvPr id="331" name="Shape 331"/>
          <p:cNvCxnSpPr>
            <a:stCxn id="298" idx="0"/>
            <a:endCxn id="311" idx="2"/>
          </p:cNvCxnSpPr>
          <p:nvPr/>
        </p:nvCxnSpPr>
        <p:spPr>
          <a:xfrm flipH="1" rot="10800000">
            <a:off x="4969950" y="2636600"/>
            <a:ext cx="1116300" cy="980100"/>
          </a:xfrm>
          <a:prstGeom prst="straightConnector1">
            <a:avLst/>
          </a:prstGeom>
          <a:noFill/>
          <a:ln cap="flat" cmpd="sng" w="19050">
            <a:solidFill>
              <a:srgbClr val="4285F4"/>
            </a:solidFill>
            <a:prstDash val="solid"/>
            <a:round/>
            <a:headEnd len="med" w="med" type="stealth"/>
            <a:tailEnd len="med" w="med" type="stealth"/>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Shape 33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FFFFFF"/>
                </a:solidFill>
              </a:rPr>
              <a:t>Pilot - Modeling the service mesh</a:t>
            </a:r>
            <a:endParaRPr sz="3000">
              <a:solidFill>
                <a:srgbClr val="FFFFFF"/>
              </a:solidFill>
            </a:endParaRPr>
          </a:p>
        </p:txBody>
      </p:sp>
      <p:sp>
        <p:nvSpPr>
          <p:cNvPr id="337" name="Shape 337"/>
          <p:cNvSpPr/>
          <p:nvPr/>
        </p:nvSpPr>
        <p:spPr>
          <a:xfrm>
            <a:off x="6119875" y="2389013"/>
            <a:ext cx="1413600" cy="842400"/>
          </a:xfrm>
          <a:prstGeom prst="roundRect">
            <a:avLst>
              <a:gd fmla="val 8402"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Roboto"/>
              <a:ea typeface="Roboto"/>
              <a:cs typeface="Roboto"/>
              <a:sym typeface="Roboto"/>
            </a:endParaRPr>
          </a:p>
        </p:txBody>
      </p:sp>
      <p:sp>
        <p:nvSpPr>
          <p:cNvPr id="338" name="Shape 338"/>
          <p:cNvSpPr/>
          <p:nvPr/>
        </p:nvSpPr>
        <p:spPr>
          <a:xfrm rot="-5400000">
            <a:off x="6606299" y="1948684"/>
            <a:ext cx="909900" cy="180900"/>
          </a:xfrm>
          <a:prstGeom prst="roundRect">
            <a:avLst>
              <a:gd fmla="val 8402" name="adj"/>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etcd</a:t>
            </a:r>
            <a:endParaRPr sz="900">
              <a:latin typeface="Roboto"/>
              <a:ea typeface="Roboto"/>
              <a:cs typeface="Roboto"/>
              <a:sym typeface="Roboto"/>
            </a:endParaRPr>
          </a:p>
        </p:txBody>
      </p:sp>
      <p:sp>
        <p:nvSpPr>
          <p:cNvPr id="339" name="Shape 339"/>
          <p:cNvSpPr/>
          <p:nvPr/>
        </p:nvSpPr>
        <p:spPr>
          <a:xfrm rot="-5400000">
            <a:off x="6119882" y="1948934"/>
            <a:ext cx="909900" cy="189300"/>
          </a:xfrm>
          <a:prstGeom prst="roundRect">
            <a:avLst>
              <a:gd fmla="val 8402" name="adj"/>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Roboto"/>
                <a:ea typeface="Roboto"/>
                <a:cs typeface="Roboto"/>
                <a:sym typeface="Roboto"/>
              </a:rPr>
              <a:t>Kubernetes</a:t>
            </a:r>
            <a:endParaRPr b="1" sz="900">
              <a:latin typeface="Roboto"/>
              <a:ea typeface="Roboto"/>
              <a:cs typeface="Roboto"/>
              <a:sym typeface="Roboto"/>
            </a:endParaRPr>
          </a:p>
        </p:txBody>
      </p:sp>
      <p:sp>
        <p:nvSpPr>
          <p:cNvPr id="340" name="Shape 340"/>
          <p:cNvSpPr/>
          <p:nvPr/>
        </p:nvSpPr>
        <p:spPr>
          <a:xfrm rot="-5400000">
            <a:off x="6365196" y="1890384"/>
            <a:ext cx="909900" cy="180900"/>
          </a:xfrm>
          <a:prstGeom prst="roundRect">
            <a:avLst>
              <a:gd fmla="val 8402" name="adj"/>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Consul</a:t>
            </a:r>
            <a:endParaRPr sz="900">
              <a:latin typeface="Roboto"/>
              <a:ea typeface="Roboto"/>
              <a:cs typeface="Roboto"/>
              <a:sym typeface="Roboto"/>
            </a:endParaRPr>
          </a:p>
        </p:txBody>
      </p:sp>
      <p:sp>
        <p:nvSpPr>
          <p:cNvPr id="341" name="Shape 341"/>
          <p:cNvSpPr/>
          <p:nvPr/>
        </p:nvSpPr>
        <p:spPr>
          <a:xfrm rot="-5400000">
            <a:off x="6913300" y="1896488"/>
            <a:ext cx="909900" cy="285300"/>
          </a:xfrm>
          <a:prstGeom prst="roundRect">
            <a:avLst>
              <a:gd fmla="val 8402" name="adj"/>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Roboto"/>
              <a:ea typeface="Roboto"/>
              <a:cs typeface="Roboto"/>
              <a:sym typeface="Roboto"/>
            </a:endParaRPr>
          </a:p>
        </p:txBody>
      </p:sp>
      <p:sp>
        <p:nvSpPr>
          <p:cNvPr id="342" name="Shape 342"/>
          <p:cNvSpPr txBox="1"/>
          <p:nvPr/>
        </p:nvSpPr>
        <p:spPr>
          <a:xfrm>
            <a:off x="6046462" y="4050688"/>
            <a:ext cx="824700" cy="270600"/>
          </a:xfrm>
          <a:prstGeom prst="rect">
            <a:avLst/>
          </a:prstGeom>
          <a:solidFill>
            <a:srgbClr val="CFE2F3"/>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rPr lang="en" sz="1000">
                <a:latin typeface="Roboto Medium"/>
                <a:ea typeface="Roboto Medium"/>
                <a:cs typeface="Roboto Medium"/>
                <a:sym typeface="Roboto Medium"/>
              </a:rPr>
              <a:t>Proxy</a:t>
            </a:r>
            <a:endParaRPr i="0" sz="1000" u="none" cap="none" strike="noStrike">
              <a:solidFill>
                <a:srgbClr val="000000"/>
              </a:solidFill>
              <a:latin typeface="Roboto Medium"/>
              <a:ea typeface="Roboto Medium"/>
              <a:cs typeface="Roboto Medium"/>
              <a:sym typeface="Roboto Medium"/>
            </a:endParaRPr>
          </a:p>
        </p:txBody>
      </p:sp>
      <p:cxnSp>
        <p:nvCxnSpPr>
          <p:cNvPr id="343" name="Shape 343"/>
          <p:cNvCxnSpPr>
            <a:stCxn id="344" idx="2"/>
            <a:endCxn id="342" idx="0"/>
          </p:cNvCxnSpPr>
          <p:nvPr/>
        </p:nvCxnSpPr>
        <p:spPr>
          <a:xfrm flipH="1">
            <a:off x="6458725" y="3088787"/>
            <a:ext cx="489000" cy="961800"/>
          </a:xfrm>
          <a:prstGeom prst="straightConnector1">
            <a:avLst/>
          </a:prstGeom>
          <a:noFill/>
          <a:ln cap="flat" cmpd="sng" w="9525">
            <a:solidFill>
              <a:srgbClr val="000000"/>
            </a:solidFill>
            <a:prstDash val="dash"/>
            <a:round/>
            <a:headEnd len="sm" w="sm" type="none"/>
            <a:tailEnd len="med" w="med" type="none"/>
          </a:ln>
        </p:spPr>
      </p:cxnSp>
      <p:sp>
        <p:nvSpPr>
          <p:cNvPr id="345" name="Shape 345"/>
          <p:cNvSpPr/>
          <p:nvPr/>
        </p:nvSpPr>
        <p:spPr>
          <a:xfrm>
            <a:off x="6398575" y="2679531"/>
            <a:ext cx="1098300" cy="1848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900">
                <a:latin typeface="Roboto"/>
                <a:ea typeface="Roboto"/>
                <a:cs typeface="Roboto"/>
                <a:sym typeface="Roboto"/>
              </a:rPr>
              <a:t>Abstract Model</a:t>
            </a:r>
            <a:endParaRPr sz="900">
              <a:latin typeface="Roboto"/>
              <a:ea typeface="Roboto"/>
              <a:cs typeface="Roboto"/>
              <a:sym typeface="Roboto"/>
            </a:endParaRPr>
          </a:p>
        </p:txBody>
      </p:sp>
      <p:sp>
        <p:nvSpPr>
          <p:cNvPr id="346" name="Shape 346"/>
          <p:cNvSpPr txBox="1"/>
          <p:nvPr/>
        </p:nvSpPr>
        <p:spPr>
          <a:xfrm rot="-5400000">
            <a:off x="7019639" y="1841163"/>
            <a:ext cx="691800" cy="3786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lang="en" sz="1000">
                <a:latin typeface="Roboto"/>
                <a:ea typeface="Roboto"/>
                <a:cs typeface="Roboto"/>
                <a:sym typeface="Roboto"/>
              </a:rPr>
              <a:t>Custom discovery</a:t>
            </a:r>
            <a:endParaRPr sz="1000">
              <a:solidFill>
                <a:srgbClr val="000000"/>
              </a:solidFill>
              <a:latin typeface="Roboto"/>
              <a:ea typeface="Roboto"/>
              <a:cs typeface="Roboto"/>
              <a:sym typeface="Roboto"/>
            </a:endParaRPr>
          </a:p>
        </p:txBody>
      </p:sp>
      <p:sp>
        <p:nvSpPr>
          <p:cNvPr id="347" name="Shape 347"/>
          <p:cNvSpPr/>
          <p:nvPr/>
        </p:nvSpPr>
        <p:spPr>
          <a:xfrm>
            <a:off x="6398575" y="2455230"/>
            <a:ext cx="1098300" cy="1848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900">
                <a:latin typeface="Roboto"/>
                <a:ea typeface="Roboto"/>
                <a:cs typeface="Roboto"/>
                <a:sym typeface="Roboto"/>
              </a:rPr>
              <a:t>Platform Adapter</a:t>
            </a:r>
            <a:endParaRPr sz="900">
              <a:latin typeface="Roboto"/>
              <a:ea typeface="Roboto"/>
              <a:cs typeface="Roboto"/>
              <a:sym typeface="Roboto"/>
            </a:endParaRPr>
          </a:p>
        </p:txBody>
      </p:sp>
      <p:sp>
        <p:nvSpPr>
          <p:cNvPr id="344" name="Shape 344"/>
          <p:cNvSpPr/>
          <p:nvPr/>
        </p:nvSpPr>
        <p:spPr>
          <a:xfrm>
            <a:off x="6398575" y="2903987"/>
            <a:ext cx="1098300" cy="1848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Proxy API</a:t>
            </a:r>
            <a:endParaRPr sz="900">
              <a:latin typeface="Roboto"/>
              <a:ea typeface="Roboto"/>
              <a:cs typeface="Roboto"/>
              <a:sym typeface="Roboto"/>
            </a:endParaRPr>
          </a:p>
        </p:txBody>
      </p:sp>
      <p:sp>
        <p:nvSpPr>
          <p:cNvPr id="348" name="Shape 348"/>
          <p:cNvSpPr/>
          <p:nvPr/>
        </p:nvSpPr>
        <p:spPr>
          <a:xfrm rot="-5400000">
            <a:off x="5865275" y="2705338"/>
            <a:ext cx="751200" cy="1848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900">
                <a:latin typeface="Roboto"/>
                <a:ea typeface="Roboto"/>
                <a:cs typeface="Roboto"/>
                <a:sym typeface="Roboto"/>
              </a:rPr>
              <a:t>Rules API</a:t>
            </a:r>
            <a:endParaRPr sz="900">
              <a:latin typeface="Roboto"/>
              <a:ea typeface="Roboto"/>
              <a:cs typeface="Roboto"/>
              <a:sym typeface="Roboto"/>
            </a:endParaRPr>
          </a:p>
        </p:txBody>
      </p:sp>
      <p:grpSp>
        <p:nvGrpSpPr>
          <p:cNvPr id="349" name="Shape 349"/>
          <p:cNvGrpSpPr/>
          <p:nvPr/>
        </p:nvGrpSpPr>
        <p:grpSpPr>
          <a:xfrm>
            <a:off x="4965365" y="2541411"/>
            <a:ext cx="502800" cy="502800"/>
            <a:chOff x="433514" y="2354433"/>
            <a:chExt cx="502800" cy="502800"/>
          </a:xfrm>
        </p:grpSpPr>
        <p:sp>
          <p:nvSpPr>
            <p:cNvPr id="350" name="Shape 350"/>
            <p:cNvSpPr/>
            <p:nvPr/>
          </p:nvSpPr>
          <p:spPr>
            <a:xfrm>
              <a:off x="433514" y="2354433"/>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id="351" name="Shape 351"/>
            <p:cNvPicPr preferRelativeResize="0"/>
            <p:nvPr/>
          </p:nvPicPr>
          <p:blipFill rotWithShape="1">
            <a:blip r:embed="rId3">
              <a:alphaModFix/>
            </a:blip>
            <a:srcRect b="0" l="0" r="0" t="0"/>
            <a:stretch/>
          </p:blipFill>
          <p:spPr>
            <a:xfrm>
              <a:off x="470090" y="2391009"/>
              <a:ext cx="429900" cy="429900"/>
            </a:xfrm>
            <a:prstGeom prst="rect">
              <a:avLst/>
            </a:prstGeom>
            <a:noFill/>
            <a:ln>
              <a:noFill/>
            </a:ln>
          </p:spPr>
        </p:pic>
      </p:grpSp>
      <p:cxnSp>
        <p:nvCxnSpPr>
          <p:cNvPr id="352" name="Shape 352"/>
          <p:cNvCxnSpPr>
            <a:endCxn id="348" idx="0"/>
          </p:cNvCxnSpPr>
          <p:nvPr/>
        </p:nvCxnSpPr>
        <p:spPr>
          <a:xfrm flipH="1" rot="10800000">
            <a:off x="5478875" y="2797738"/>
            <a:ext cx="669600" cy="6600"/>
          </a:xfrm>
          <a:prstGeom prst="straightConnector1">
            <a:avLst/>
          </a:prstGeom>
          <a:noFill/>
          <a:ln cap="flat" cmpd="sng" w="19050">
            <a:solidFill>
              <a:srgbClr val="6D9EEB"/>
            </a:solidFill>
            <a:prstDash val="solid"/>
            <a:round/>
            <a:headEnd len="sm" w="sm" type="none"/>
            <a:tailEnd len="med" w="med" type="triangle"/>
          </a:ln>
        </p:spPr>
      </p:cxnSp>
      <p:sp>
        <p:nvSpPr>
          <p:cNvPr id="353" name="Shape 353"/>
          <p:cNvSpPr txBox="1"/>
          <p:nvPr/>
        </p:nvSpPr>
        <p:spPr>
          <a:xfrm>
            <a:off x="7719850" y="2659884"/>
            <a:ext cx="980100" cy="3843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b="1" lang="en" sz="1800">
                <a:latin typeface="Roboto"/>
                <a:ea typeface="Roboto"/>
                <a:cs typeface="Roboto"/>
                <a:sym typeface="Roboto"/>
              </a:rPr>
              <a:t>Pilot</a:t>
            </a:r>
            <a:endParaRPr b="1" sz="1800">
              <a:solidFill>
                <a:srgbClr val="000000"/>
              </a:solidFill>
              <a:latin typeface="Roboto"/>
              <a:ea typeface="Roboto"/>
              <a:cs typeface="Roboto"/>
              <a:sym typeface="Roboto"/>
            </a:endParaRPr>
          </a:p>
        </p:txBody>
      </p:sp>
      <p:sp>
        <p:nvSpPr>
          <p:cNvPr id="354" name="Shape 354"/>
          <p:cNvSpPr txBox="1"/>
          <p:nvPr/>
        </p:nvSpPr>
        <p:spPr>
          <a:xfrm>
            <a:off x="7021637" y="4050713"/>
            <a:ext cx="824700" cy="270600"/>
          </a:xfrm>
          <a:prstGeom prst="rect">
            <a:avLst/>
          </a:prstGeom>
          <a:solidFill>
            <a:srgbClr val="CFE2F3"/>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rPr lang="en" sz="1000">
                <a:latin typeface="Roboto Medium"/>
                <a:ea typeface="Roboto Medium"/>
                <a:cs typeface="Roboto Medium"/>
                <a:sym typeface="Roboto Medium"/>
              </a:rPr>
              <a:t>Proxy</a:t>
            </a:r>
            <a:endParaRPr i="0" sz="1000" u="none" cap="none" strike="noStrike">
              <a:solidFill>
                <a:srgbClr val="000000"/>
              </a:solidFill>
              <a:latin typeface="Roboto Medium"/>
              <a:ea typeface="Roboto Medium"/>
              <a:cs typeface="Roboto Medium"/>
              <a:sym typeface="Roboto Medium"/>
            </a:endParaRPr>
          </a:p>
        </p:txBody>
      </p:sp>
      <p:cxnSp>
        <p:nvCxnSpPr>
          <p:cNvPr id="355" name="Shape 355"/>
          <p:cNvCxnSpPr>
            <a:stCxn id="344" idx="2"/>
            <a:endCxn id="354" idx="0"/>
          </p:cNvCxnSpPr>
          <p:nvPr/>
        </p:nvCxnSpPr>
        <p:spPr>
          <a:xfrm>
            <a:off x="6947725" y="3088787"/>
            <a:ext cx="486300" cy="961800"/>
          </a:xfrm>
          <a:prstGeom prst="straightConnector1">
            <a:avLst/>
          </a:prstGeom>
          <a:noFill/>
          <a:ln cap="flat" cmpd="sng" w="9525">
            <a:solidFill>
              <a:srgbClr val="000000"/>
            </a:solidFill>
            <a:prstDash val="dash"/>
            <a:round/>
            <a:headEnd len="sm" w="sm" type="none"/>
            <a:tailEnd len="med" w="med" type="none"/>
          </a:ln>
        </p:spPr>
      </p:cxnSp>
      <p:sp>
        <p:nvSpPr>
          <p:cNvPr id="356" name="Shape 356"/>
          <p:cNvSpPr txBox="1"/>
          <p:nvPr/>
        </p:nvSpPr>
        <p:spPr>
          <a:xfrm>
            <a:off x="8007612" y="4050713"/>
            <a:ext cx="824700" cy="270600"/>
          </a:xfrm>
          <a:prstGeom prst="rect">
            <a:avLst/>
          </a:prstGeom>
          <a:solidFill>
            <a:srgbClr val="CFE2F3"/>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rPr lang="en" sz="1000">
                <a:latin typeface="Roboto Medium"/>
                <a:ea typeface="Roboto Medium"/>
                <a:cs typeface="Roboto Medium"/>
                <a:sym typeface="Roboto Medium"/>
              </a:rPr>
              <a:t>Proxy</a:t>
            </a:r>
            <a:endParaRPr i="0" sz="1000" u="none" cap="none" strike="noStrike">
              <a:solidFill>
                <a:srgbClr val="000000"/>
              </a:solidFill>
              <a:latin typeface="Roboto Medium"/>
              <a:ea typeface="Roboto Medium"/>
              <a:cs typeface="Roboto Medium"/>
              <a:sym typeface="Roboto Medium"/>
            </a:endParaRPr>
          </a:p>
        </p:txBody>
      </p:sp>
      <p:cxnSp>
        <p:nvCxnSpPr>
          <p:cNvPr id="357" name="Shape 357"/>
          <p:cNvCxnSpPr>
            <a:stCxn id="344" idx="2"/>
            <a:endCxn id="356" idx="0"/>
          </p:cNvCxnSpPr>
          <p:nvPr/>
        </p:nvCxnSpPr>
        <p:spPr>
          <a:xfrm>
            <a:off x="6947725" y="3088787"/>
            <a:ext cx="1472100" cy="961800"/>
          </a:xfrm>
          <a:prstGeom prst="straightConnector1">
            <a:avLst/>
          </a:prstGeom>
          <a:noFill/>
          <a:ln cap="flat" cmpd="sng" w="9525">
            <a:solidFill>
              <a:srgbClr val="000000"/>
            </a:solidFill>
            <a:prstDash val="dash"/>
            <a:round/>
            <a:headEnd len="sm" w="sm" type="none"/>
            <a:tailEnd len="med" w="med" type="none"/>
          </a:ln>
        </p:spPr>
      </p:cxnSp>
      <p:sp>
        <p:nvSpPr>
          <p:cNvPr id="358" name="Shape 358"/>
          <p:cNvSpPr txBox="1"/>
          <p:nvPr/>
        </p:nvSpPr>
        <p:spPr>
          <a:xfrm>
            <a:off x="5035812" y="4050713"/>
            <a:ext cx="824700" cy="270600"/>
          </a:xfrm>
          <a:prstGeom prst="rect">
            <a:avLst/>
          </a:prstGeom>
          <a:solidFill>
            <a:srgbClr val="CFE2F3"/>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rPr lang="en" sz="1000">
                <a:latin typeface="Roboto Medium"/>
                <a:ea typeface="Roboto Medium"/>
                <a:cs typeface="Roboto Medium"/>
                <a:sym typeface="Roboto Medium"/>
              </a:rPr>
              <a:t>Proxy</a:t>
            </a:r>
            <a:endParaRPr i="0" sz="1000" u="none" cap="none" strike="noStrike">
              <a:solidFill>
                <a:srgbClr val="000000"/>
              </a:solidFill>
              <a:latin typeface="Roboto Medium"/>
              <a:ea typeface="Roboto Medium"/>
              <a:cs typeface="Roboto Medium"/>
              <a:sym typeface="Roboto Medium"/>
            </a:endParaRPr>
          </a:p>
        </p:txBody>
      </p:sp>
      <p:cxnSp>
        <p:nvCxnSpPr>
          <p:cNvPr id="359" name="Shape 359"/>
          <p:cNvCxnSpPr>
            <a:stCxn id="344" idx="2"/>
            <a:endCxn id="358" idx="0"/>
          </p:cNvCxnSpPr>
          <p:nvPr/>
        </p:nvCxnSpPr>
        <p:spPr>
          <a:xfrm flipH="1">
            <a:off x="5448025" y="3088787"/>
            <a:ext cx="1499700" cy="961800"/>
          </a:xfrm>
          <a:prstGeom prst="straightConnector1">
            <a:avLst/>
          </a:prstGeom>
          <a:noFill/>
          <a:ln cap="flat" cmpd="sng" w="9525">
            <a:solidFill>
              <a:srgbClr val="000000"/>
            </a:solidFill>
            <a:prstDash val="dash"/>
            <a:round/>
            <a:headEnd len="sm" w="sm" type="none"/>
            <a:tailEnd len="med" w="med" type="none"/>
          </a:ln>
        </p:spPr>
      </p:cxnSp>
      <p:sp>
        <p:nvSpPr>
          <p:cNvPr id="360" name="Shape 360"/>
          <p:cNvSpPr txBox="1"/>
          <p:nvPr/>
        </p:nvSpPr>
        <p:spPr>
          <a:xfrm>
            <a:off x="4965375" y="3455838"/>
            <a:ext cx="1222200" cy="5325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lang="en" sz="1000">
                <a:latin typeface="Roboto"/>
                <a:ea typeface="Roboto"/>
                <a:cs typeface="Roboto"/>
                <a:sym typeface="Roboto"/>
              </a:rPr>
              <a:t>Service discovery &amp; traffic rules</a:t>
            </a:r>
            <a:endParaRPr sz="1000">
              <a:solidFill>
                <a:srgbClr val="000000"/>
              </a:solidFill>
              <a:latin typeface="Roboto"/>
              <a:ea typeface="Roboto"/>
              <a:cs typeface="Roboto"/>
              <a:sym typeface="Roboto"/>
            </a:endParaRPr>
          </a:p>
        </p:txBody>
      </p:sp>
      <p:sp>
        <p:nvSpPr>
          <p:cNvPr id="361" name="Shape 361"/>
          <p:cNvSpPr txBox="1"/>
          <p:nvPr>
            <p:ph idx="4294967295" type="body"/>
          </p:nvPr>
        </p:nvSpPr>
        <p:spPr>
          <a:xfrm>
            <a:off x="388605" y="1306450"/>
            <a:ext cx="4138800" cy="3394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434343"/>
              </a:buClr>
              <a:buSzPts val="1800"/>
              <a:buAutoNum type="arabicPeriod"/>
            </a:pPr>
            <a:r>
              <a:rPr lang="en" sz="1800">
                <a:solidFill>
                  <a:srgbClr val="434343"/>
                </a:solidFill>
              </a:rPr>
              <a:t>Environment-specific topology extraction</a:t>
            </a:r>
            <a:endParaRPr sz="1800">
              <a:solidFill>
                <a:srgbClr val="434343"/>
              </a:solidFill>
            </a:endParaRPr>
          </a:p>
          <a:p>
            <a:pPr indent="-342900" lvl="0" marL="457200" rtl="0">
              <a:spcBef>
                <a:spcPts val="0"/>
              </a:spcBef>
              <a:spcAft>
                <a:spcPts val="0"/>
              </a:spcAft>
              <a:buClr>
                <a:srgbClr val="434343"/>
              </a:buClr>
              <a:buSzPts val="1800"/>
              <a:buAutoNum type="arabicPeriod"/>
            </a:pPr>
            <a:r>
              <a:rPr lang="en" sz="1800">
                <a:solidFill>
                  <a:srgbClr val="434343"/>
                </a:solidFill>
              </a:rPr>
              <a:t>Topology is mapped to a platform-agnostic model.</a:t>
            </a:r>
            <a:endParaRPr sz="1800">
              <a:solidFill>
                <a:srgbClr val="434343"/>
              </a:solidFill>
            </a:endParaRPr>
          </a:p>
          <a:p>
            <a:pPr indent="-342900" lvl="0" marL="457200" rtl="0">
              <a:spcBef>
                <a:spcPts val="0"/>
              </a:spcBef>
              <a:spcAft>
                <a:spcPts val="0"/>
              </a:spcAft>
              <a:buClr>
                <a:srgbClr val="434343"/>
              </a:buClr>
              <a:buSzPts val="1800"/>
              <a:buAutoNum type="arabicPeriod"/>
            </a:pPr>
            <a:r>
              <a:rPr lang="en" sz="1800">
                <a:solidFill>
                  <a:srgbClr val="434343"/>
                </a:solidFill>
              </a:rPr>
              <a:t>Additional rules are layered onto the model. E.g. retries, traffic splits etc.</a:t>
            </a:r>
            <a:endParaRPr sz="1800">
              <a:solidFill>
                <a:srgbClr val="434343"/>
              </a:solidFill>
            </a:endParaRPr>
          </a:p>
          <a:p>
            <a:pPr indent="-342900" lvl="0" marL="457200" rtl="0">
              <a:spcBef>
                <a:spcPts val="0"/>
              </a:spcBef>
              <a:spcAft>
                <a:spcPts val="0"/>
              </a:spcAft>
              <a:buClr>
                <a:srgbClr val="434343"/>
              </a:buClr>
              <a:buSzPts val="1800"/>
              <a:buAutoNum type="arabicPeriod"/>
            </a:pPr>
            <a:r>
              <a:rPr lang="en" sz="1800">
                <a:solidFill>
                  <a:srgbClr val="434343"/>
                </a:solidFill>
              </a:rPr>
              <a:t>Configuration is pushed to Proxy and applied without restarts</a:t>
            </a:r>
            <a:endParaRPr sz="1800">
              <a:solidFill>
                <a:srgbClr val="434343"/>
              </a:solidFill>
            </a:endParaRPr>
          </a:p>
          <a:p>
            <a:pPr indent="0" lvl="0" marL="0" rtl="0">
              <a:spcBef>
                <a:spcPts val="1600"/>
              </a:spcBef>
              <a:spcAft>
                <a:spcPts val="1600"/>
              </a:spcAft>
              <a:buNone/>
            </a:pPr>
            <a:r>
              <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Shape 36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600"/>
              <a:t>Pilot Model</a:t>
            </a:r>
            <a:endParaRPr sz="3600"/>
          </a:p>
        </p:txBody>
      </p:sp>
      <p:sp>
        <p:nvSpPr>
          <p:cNvPr id="367" name="Shape 36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434343"/>
              </a:buClr>
              <a:buSzPts val="1800"/>
              <a:buChar char="●"/>
            </a:pPr>
            <a:r>
              <a:rPr lang="en" sz="1800">
                <a:solidFill>
                  <a:srgbClr val="434343"/>
                </a:solidFill>
              </a:rPr>
              <a:t>Services Model</a:t>
            </a:r>
            <a:endParaRPr sz="1800">
              <a:solidFill>
                <a:srgbClr val="434343"/>
              </a:solidFill>
            </a:endParaRPr>
          </a:p>
          <a:p>
            <a:pPr indent="-342900" lvl="1" marL="914400" rtl="0">
              <a:spcBef>
                <a:spcPts val="0"/>
              </a:spcBef>
              <a:spcAft>
                <a:spcPts val="0"/>
              </a:spcAft>
              <a:buClr>
                <a:srgbClr val="434343"/>
              </a:buClr>
              <a:buSzPts val="1800"/>
              <a:buChar char="○"/>
            </a:pPr>
            <a:r>
              <a:rPr lang="en" sz="1800">
                <a:solidFill>
                  <a:srgbClr val="434343"/>
                </a:solidFill>
              </a:rPr>
              <a:t>Service - unit of an application with a unique name</a:t>
            </a:r>
            <a:endParaRPr sz="1800">
              <a:solidFill>
                <a:srgbClr val="434343"/>
              </a:solidFill>
            </a:endParaRPr>
          </a:p>
          <a:p>
            <a:pPr indent="-342900" lvl="1" marL="914400" rtl="0">
              <a:spcBef>
                <a:spcPts val="0"/>
              </a:spcBef>
              <a:spcAft>
                <a:spcPts val="0"/>
              </a:spcAft>
              <a:buClr>
                <a:srgbClr val="434343"/>
              </a:buClr>
              <a:buSzPts val="1800"/>
              <a:buChar char="○"/>
            </a:pPr>
            <a:r>
              <a:rPr lang="en" sz="1800">
                <a:solidFill>
                  <a:srgbClr val="434343"/>
                </a:solidFill>
              </a:rPr>
              <a:t>Service Instance - pods/VMs/containers that implement the service</a:t>
            </a:r>
            <a:endParaRPr sz="1800">
              <a:solidFill>
                <a:srgbClr val="434343"/>
              </a:solidFill>
            </a:endParaRPr>
          </a:p>
          <a:p>
            <a:pPr indent="-342900" lvl="1" marL="914400" rtl="0">
              <a:spcBef>
                <a:spcPts val="0"/>
              </a:spcBef>
              <a:spcAft>
                <a:spcPts val="0"/>
              </a:spcAft>
              <a:buClr>
                <a:srgbClr val="434343"/>
              </a:buClr>
              <a:buSzPts val="1800"/>
              <a:buChar char="○"/>
            </a:pPr>
            <a:r>
              <a:rPr lang="en" sz="1800">
                <a:solidFill>
                  <a:srgbClr val="434343"/>
                </a:solidFill>
              </a:rPr>
              <a:t>Service versions</a:t>
            </a:r>
            <a:endParaRPr sz="1800">
              <a:solidFill>
                <a:srgbClr val="434343"/>
              </a:solidFill>
            </a:endParaRPr>
          </a:p>
          <a:p>
            <a:pPr indent="-342900" lvl="1" marL="914400" rtl="0">
              <a:spcBef>
                <a:spcPts val="0"/>
              </a:spcBef>
              <a:spcAft>
                <a:spcPts val="0"/>
              </a:spcAft>
              <a:buClr>
                <a:srgbClr val="434343"/>
              </a:buClr>
              <a:buSzPts val="1800"/>
              <a:buChar char="○"/>
            </a:pPr>
            <a:r>
              <a:rPr lang="en" sz="1800">
                <a:solidFill>
                  <a:srgbClr val="434343"/>
                </a:solidFill>
              </a:rPr>
              <a:t>Service version labels - Provides disjoint subsets from versions</a:t>
            </a:r>
            <a:endParaRPr sz="1800">
              <a:solidFill>
                <a:srgbClr val="434343"/>
              </a:solidFill>
            </a:endParaRPr>
          </a:p>
          <a:p>
            <a:pPr indent="-342900" lvl="0" marL="457200" rtl="0">
              <a:spcBef>
                <a:spcPts val="0"/>
              </a:spcBef>
              <a:spcAft>
                <a:spcPts val="0"/>
              </a:spcAft>
              <a:buClr>
                <a:srgbClr val="434343"/>
              </a:buClr>
              <a:buSzPts val="1800"/>
              <a:buChar char="●"/>
            </a:pPr>
            <a:r>
              <a:rPr lang="en" sz="1800">
                <a:solidFill>
                  <a:srgbClr val="434343"/>
                </a:solidFill>
              </a:rPr>
              <a:t>Configuration Model</a:t>
            </a:r>
            <a:endParaRPr sz="1800">
              <a:solidFill>
                <a:srgbClr val="434343"/>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Shape 37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600"/>
              <a:t>Pilot proxy controller</a:t>
            </a:r>
            <a:endParaRPr sz="3600"/>
          </a:p>
        </p:txBody>
      </p:sp>
      <p:sp>
        <p:nvSpPr>
          <p:cNvPr id="373" name="Shape 37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434343"/>
              </a:buClr>
              <a:buSzPts val="1800"/>
              <a:buChar char="●"/>
            </a:pPr>
            <a:r>
              <a:rPr lang="en">
                <a:solidFill>
                  <a:srgbClr val="434343"/>
                </a:solidFill>
              </a:rPr>
              <a:t>Controls the mesh of Istio Proxies by propagating service registry information and routing rules to the destination proxies</a:t>
            </a:r>
            <a:endParaRPr>
              <a:solidFill>
                <a:srgbClr val="434343"/>
              </a:solidFill>
            </a:endParaRPr>
          </a:p>
          <a:p>
            <a:pPr indent="-342900" lvl="0" marL="457200" rtl="0">
              <a:spcBef>
                <a:spcPts val="0"/>
              </a:spcBef>
              <a:spcAft>
                <a:spcPts val="0"/>
              </a:spcAft>
              <a:buClr>
                <a:srgbClr val="434343"/>
              </a:buClr>
              <a:buSzPts val="1800"/>
              <a:buChar char="●"/>
            </a:pPr>
            <a:r>
              <a:rPr lang="en">
                <a:solidFill>
                  <a:srgbClr val="434343"/>
                </a:solidFill>
              </a:rPr>
              <a:t>Proxy Agent - supervisor script that generates Envoy configuration from the abstract model of services and rules, and triggers a proxy restart</a:t>
            </a:r>
            <a:endParaRPr>
              <a:solidFill>
                <a:srgbClr val="434343"/>
              </a:solidFill>
            </a:endParaRPr>
          </a:p>
          <a:p>
            <a:pPr indent="-342900" lvl="0" marL="457200" rtl="0">
              <a:spcBef>
                <a:spcPts val="0"/>
              </a:spcBef>
              <a:spcAft>
                <a:spcPts val="0"/>
              </a:spcAft>
              <a:buClr>
                <a:srgbClr val="434343"/>
              </a:buClr>
              <a:buSzPts val="1800"/>
              <a:buChar char="●"/>
            </a:pPr>
            <a:r>
              <a:rPr lang="en">
                <a:solidFill>
                  <a:srgbClr val="434343"/>
                </a:solidFill>
              </a:rPr>
              <a:t>Discovery Service - publish information for Envoy proxies to consume.</a:t>
            </a:r>
            <a:endParaRPr>
              <a:solidFill>
                <a:srgbClr val="434343"/>
              </a:solidFill>
            </a:endParaRPr>
          </a:p>
          <a:p>
            <a:pPr indent="0" lvl="0" marL="0" rtl="0">
              <a:spcBef>
                <a:spcPts val="1600"/>
              </a:spcBef>
              <a:spcAft>
                <a:spcPts val="1600"/>
              </a:spcAft>
              <a:buNone/>
            </a:pPr>
            <a:r>
              <a:t/>
            </a:r>
            <a:endParaRPr>
              <a:solidFill>
                <a:srgbClr val="434343"/>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Shape 37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rPr>
              <a:t>Service discovery service (SDS)</a:t>
            </a:r>
            <a:endParaRPr>
              <a:solidFill>
                <a:srgbClr val="FFFFFF"/>
              </a:solidFill>
            </a:endParaRPr>
          </a:p>
        </p:txBody>
      </p:sp>
      <p:sp>
        <p:nvSpPr>
          <p:cNvPr id="379" name="Shape 379"/>
          <p:cNvSpPr txBox="1"/>
          <p:nvPr>
            <p:ph idx="4294967295" type="body"/>
          </p:nvPr>
        </p:nvSpPr>
        <p:spPr>
          <a:xfrm>
            <a:off x="388610" y="1306445"/>
            <a:ext cx="8366700" cy="33945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Clr>
                <a:schemeClr val="dk2"/>
              </a:buClr>
              <a:buSzPts val="1800"/>
              <a:buChar char="●"/>
            </a:pPr>
            <a:r>
              <a:rPr lang="en" sz="1800">
                <a:solidFill>
                  <a:schemeClr val="dk2"/>
                </a:solidFill>
              </a:rPr>
              <a:t>Generic REST based API used by Envoy to fetch cluster member</a:t>
            </a:r>
            <a:endParaRPr sz="1800">
              <a:solidFill>
                <a:schemeClr val="dk2"/>
              </a:solidFill>
            </a:endParaRPr>
          </a:p>
          <a:p>
            <a:pPr indent="-342900" lvl="0" marL="457200" rtl="0">
              <a:lnSpc>
                <a:spcPct val="150000"/>
              </a:lnSpc>
              <a:spcBef>
                <a:spcPts val="0"/>
              </a:spcBef>
              <a:spcAft>
                <a:spcPts val="0"/>
              </a:spcAft>
              <a:buClr>
                <a:schemeClr val="dk2"/>
              </a:buClr>
              <a:buSzPts val="1800"/>
              <a:buChar char="●"/>
            </a:pPr>
            <a:r>
              <a:rPr lang="en" sz="1800">
                <a:solidFill>
                  <a:schemeClr val="dk2"/>
                </a:solidFill>
              </a:rPr>
              <a:t>Provides explicit knowledge of each upstream host for intelligent load balancing decisions.</a:t>
            </a:r>
            <a:endParaRPr sz="1800">
              <a:solidFill>
                <a:schemeClr val="dk2"/>
              </a:solidFill>
            </a:endParaRPr>
          </a:p>
          <a:p>
            <a:pPr indent="-342900" lvl="0" marL="457200" rtl="0">
              <a:lnSpc>
                <a:spcPct val="150000"/>
              </a:lnSpc>
              <a:spcBef>
                <a:spcPts val="0"/>
              </a:spcBef>
              <a:spcAft>
                <a:spcPts val="0"/>
              </a:spcAft>
              <a:buClr>
                <a:schemeClr val="dk2"/>
              </a:buClr>
              <a:buSzPts val="1800"/>
              <a:buChar char="●"/>
            </a:pPr>
            <a:r>
              <a:rPr lang="en" sz="1800">
                <a:solidFill>
                  <a:schemeClr val="dk2"/>
                </a:solidFill>
              </a:rPr>
              <a:t>Extra attributes (balancing weight, canary status) carried in the discovery API used globally by the Envoy mesh during load balancing, statistic gathering, etc.</a:t>
            </a:r>
            <a:endParaRPr sz="1800">
              <a:solidFill>
                <a:schemeClr val="dk2"/>
              </a:solidFill>
            </a:endParaRPr>
          </a:p>
          <a:p>
            <a:pPr indent="-342900" lvl="0" marL="457200" rtl="0">
              <a:lnSpc>
                <a:spcPct val="150000"/>
              </a:lnSpc>
              <a:spcBef>
                <a:spcPts val="0"/>
              </a:spcBef>
              <a:spcAft>
                <a:spcPts val="0"/>
              </a:spcAft>
              <a:buClr>
                <a:schemeClr val="dk2"/>
              </a:buClr>
              <a:buSzPts val="1800"/>
              <a:buChar char="●"/>
            </a:pPr>
            <a:r>
              <a:rPr lang="en" sz="1800">
                <a:solidFill>
                  <a:schemeClr val="dk2"/>
                </a:solidFill>
              </a:rPr>
              <a:t>Active health checking is used in conjunction with the eventually consistent service discovery service data to making load balancing and routing decisions</a:t>
            </a:r>
            <a:endParaRPr sz="18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Distributed world</a:t>
            </a:r>
            <a:endParaRPr/>
          </a:p>
        </p:txBody>
      </p:sp>
      <p:sp>
        <p:nvSpPr>
          <p:cNvPr id="118" name="Shape 118"/>
          <p:cNvSpPr txBox="1"/>
          <p:nvPr>
            <p:ph idx="4294967295" type="body"/>
          </p:nvPr>
        </p:nvSpPr>
        <p:spPr>
          <a:xfrm>
            <a:off x="685800" y="1200150"/>
            <a:ext cx="3440100" cy="1362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trends of containerization, microservices and hybrid/ multi-cloud deployments have created more distributed applications than ever.</a:t>
            </a:r>
            <a:endParaRPr/>
          </a:p>
          <a:p>
            <a:pPr indent="0" lvl="0" marL="0" rtl="0">
              <a:spcBef>
                <a:spcPts val="1600"/>
              </a:spcBef>
              <a:spcAft>
                <a:spcPts val="0"/>
              </a:spcAft>
              <a:buNone/>
            </a:pPr>
            <a:r>
              <a:rPr lang="en"/>
              <a:t>Developers, devops and secops personnel need modern tools to </a:t>
            </a:r>
            <a:r>
              <a:rPr b="1" lang="en"/>
              <a:t>secure</a:t>
            </a:r>
            <a:r>
              <a:rPr lang="en"/>
              <a:t>, </a:t>
            </a:r>
            <a:r>
              <a:rPr b="1" lang="en"/>
              <a:t>manage</a:t>
            </a:r>
            <a:r>
              <a:rPr lang="en"/>
              <a:t> and </a:t>
            </a:r>
            <a:r>
              <a:rPr b="1" lang="en"/>
              <a:t>monitor</a:t>
            </a:r>
            <a:r>
              <a:rPr lang="en"/>
              <a:t> distributed applications.</a:t>
            </a:r>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pic>
        <p:nvPicPr>
          <p:cNvPr id="119" name="Shape 119"/>
          <p:cNvPicPr preferRelativeResize="0"/>
          <p:nvPr/>
        </p:nvPicPr>
        <p:blipFill rotWithShape="1">
          <a:blip r:embed="rId3">
            <a:alphaModFix/>
          </a:blip>
          <a:srcRect b="0" l="18754" r="-5862" t="0"/>
          <a:stretch/>
        </p:blipFill>
        <p:spPr>
          <a:xfrm>
            <a:off x="4572000" y="0"/>
            <a:ext cx="7965297"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Life of a request</a:t>
            </a:r>
            <a:endParaRPr/>
          </a:p>
        </p:txBody>
      </p:sp>
      <p:sp>
        <p:nvSpPr>
          <p:cNvPr id="385" name="Shape 385"/>
          <p:cNvSpPr txBox="1"/>
          <p:nvPr/>
        </p:nvSpPr>
        <p:spPr>
          <a:xfrm>
            <a:off x="4731300" y="1914475"/>
            <a:ext cx="4351200" cy="288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a:ea typeface="Roboto"/>
                <a:cs typeface="Roboto"/>
                <a:sym typeface="Roboto"/>
              </a:rPr>
              <a:t>Service A places a call to </a:t>
            </a:r>
            <a:r>
              <a:rPr lang="en" u="sng">
                <a:solidFill>
                  <a:schemeClr val="hlink"/>
                </a:solidFill>
                <a:latin typeface="Roboto"/>
                <a:ea typeface="Roboto"/>
                <a:cs typeface="Roboto"/>
                <a:sym typeface="Roboto"/>
                <a:hlinkClick r:id="rId3"/>
              </a:rPr>
              <a:t>http://service-b</a:t>
            </a:r>
            <a:r>
              <a:rPr lang="en">
                <a:latin typeface="Roboto"/>
                <a:ea typeface="Roboto"/>
                <a:cs typeface="Roboto"/>
                <a:sym typeface="Roboto"/>
              </a:rPr>
              <a:t>.</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0" lvl="0" marL="0" rtl="0">
              <a:spcBef>
                <a:spcPts val="0"/>
              </a:spcBef>
              <a:spcAft>
                <a:spcPts val="0"/>
              </a:spcAft>
              <a:buNone/>
            </a:pPr>
            <a:r>
              <a:rPr lang="en">
                <a:latin typeface="Roboto"/>
                <a:ea typeface="Roboto"/>
                <a:cs typeface="Roboto"/>
                <a:sym typeface="Roboto"/>
              </a:rPr>
              <a:t>Client-side Envoy intercepts the call.</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0" lvl="0" marL="0" rtl="0">
              <a:spcBef>
                <a:spcPts val="0"/>
              </a:spcBef>
              <a:spcAft>
                <a:spcPts val="0"/>
              </a:spcAft>
              <a:buNone/>
            </a:pPr>
            <a:r>
              <a:rPr lang="en">
                <a:latin typeface="Roboto"/>
                <a:ea typeface="Roboto"/>
                <a:cs typeface="Roboto"/>
                <a:sym typeface="Roboto"/>
              </a:rPr>
              <a:t>Envoy consults config (previously received from Pilot) to know how/where to route call to service B (taking into account service discovery, load balancing, and routing rules), forwards the call to the right destination.</a:t>
            </a:r>
            <a:endParaRPr>
              <a:latin typeface="Roboto"/>
              <a:ea typeface="Roboto"/>
              <a:cs typeface="Roboto"/>
              <a:sym typeface="Roboto"/>
            </a:endParaRPr>
          </a:p>
          <a:p>
            <a:pPr indent="0" lvl="0" marL="0" rtl="0">
              <a:lnSpc>
                <a:spcPct val="115000"/>
              </a:lnSpc>
              <a:spcBef>
                <a:spcPts val="1000"/>
              </a:spcBef>
              <a:spcAft>
                <a:spcPts val="0"/>
              </a:spcAft>
              <a:buNone/>
            </a:pPr>
            <a:r>
              <a:t/>
            </a:r>
            <a:endParaRPr>
              <a:solidFill>
                <a:srgbClr val="434343"/>
              </a:solidFill>
              <a:latin typeface="Roboto"/>
              <a:ea typeface="Roboto"/>
              <a:cs typeface="Roboto"/>
              <a:sym typeface="Roboto"/>
            </a:endParaRPr>
          </a:p>
        </p:txBody>
      </p:sp>
      <p:sp>
        <p:nvSpPr>
          <p:cNvPr id="386" name="Shape 386"/>
          <p:cNvSpPr/>
          <p:nvPr/>
        </p:nvSpPr>
        <p:spPr>
          <a:xfrm>
            <a:off x="3081201" y="1688951"/>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sp>
        <p:nvSpPr>
          <p:cNvPr id="387" name="Shape 387"/>
          <p:cNvSpPr/>
          <p:nvPr/>
        </p:nvSpPr>
        <p:spPr>
          <a:xfrm>
            <a:off x="803177" y="1680138"/>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sp>
        <p:nvSpPr>
          <p:cNvPr id="388" name="Shape 388"/>
          <p:cNvSpPr/>
          <p:nvPr/>
        </p:nvSpPr>
        <p:spPr>
          <a:xfrm>
            <a:off x="1920600" y="3616700"/>
            <a:ext cx="10695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Mixer</a:t>
            </a:r>
            <a:endParaRPr b="0" i="0" sz="1200" u="none" cap="none" strike="noStrike">
              <a:solidFill>
                <a:srgbClr val="212121"/>
              </a:solidFill>
              <a:latin typeface="Roboto"/>
              <a:ea typeface="Roboto"/>
              <a:cs typeface="Roboto"/>
              <a:sym typeface="Roboto"/>
            </a:endParaRPr>
          </a:p>
        </p:txBody>
      </p:sp>
      <p:sp>
        <p:nvSpPr>
          <p:cNvPr id="389" name="Shape 389"/>
          <p:cNvSpPr/>
          <p:nvPr/>
        </p:nvSpPr>
        <p:spPr>
          <a:xfrm>
            <a:off x="758989" y="1635950"/>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grpSp>
        <p:nvGrpSpPr>
          <p:cNvPr id="390" name="Shape 390"/>
          <p:cNvGrpSpPr/>
          <p:nvPr/>
        </p:nvGrpSpPr>
        <p:grpSpPr>
          <a:xfrm>
            <a:off x="861919" y="1752868"/>
            <a:ext cx="868660" cy="247248"/>
            <a:chOff x="3471866" y="2456996"/>
            <a:chExt cx="989700" cy="281700"/>
          </a:xfrm>
        </p:grpSpPr>
        <p:sp>
          <p:nvSpPr>
            <p:cNvPr id="391" name="Shape 391"/>
            <p:cNvSpPr/>
            <p:nvPr/>
          </p:nvSpPr>
          <p:spPr>
            <a:xfrm>
              <a:off x="3471866" y="2456996"/>
              <a:ext cx="989700" cy="281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A</a:t>
              </a:r>
              <a:endParaRPr b="0" i="0" sz="1000" u="none" cap="none" strike="noStrike">
                <a:solidFill>
                  <a:srgbClr val="212121"/>
                </a:solidFill>
                <a:latin typeface="Roboto"/>
                <a:ea typeface="Roboto"/>
                <a:cs typeface="Roboto"/>
                <a:sym typeface="Roboto"/>
              </a:endParaRPr>
            </a:p>
          </p:txBody>
        </p:sp>
        <p:pic>
          <p:nvPicPr>
            <p:cNvPr id="392" name="Shape 392"/>
            <p:cNvPicPr preferRelativeResize="0"/>
            <p:nvPr/>
          </p:nvPicPr>
          <p:blipFill rotWithShape="1">
            <a:blip r:embed="rId4">
              <a:alphaModFix/>
            </a:blip>
            <a:srcRect b="0" l="0" r="0" t="0"/>
            <a:stretch/>
          </p:blipFill>
          <p:spPr>
            <a:xfrm>
              <a:off x="3520340" y="2496274"/>
              <a:ext cx="203100" cy="203100"/>
            </a:xfrm>
            <a:prstGeom prst="rect">
              <a:avLst/>
            </a:prstGeom>
            <a:noFill/>
            <a:ln>
              <a:noFill/>
            </a:ln>
          </p:spPr>
        </p:pic>
      </p:grpSp>
      <p:sp>
        <p:nvSpPr>
          <p:cNvPr id="393" name="Shape 393"/>
          <p:cNvSpPr/>
          <p:nvPr/>
        </p:nvSpPr>
        <p:spPr>
          <a:xfrm>
            <a:off x="3037013" y="1635925"/>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grpSp>
        <p:nvGrpSpPr>
          <p:cNvPr id="394" name="Shape 394"/>
          <p:cNvGrpSpPr/>
          <p:nvPr/>
        </p:nvGrpSpPr>
        <p:grpSpPr>
          <a:xfrm>
            <a:off x="3138969" y="1752886"/>
            <a:ext cx="868660" cy="247248"/>
            <a:chOff x="3471866" y="2430005"/>
            <a:chExt cx="989700" cy="281700"/>
          </a:xfrm>
        </p:grpSpPr>
        <p:sp>
          <p:nvSpPr>
            <p:cNvPr id="395" name="Shape 395"/>
            <p:cNvSpPr/>
            <p:nvPr/>
          </p:nvSpPr>
          <p:spPr>
            <a:xfrm>
              <a:off x="3471866" y="2430005"/>
              <a:ext cx="989700" cy="281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B</a:t>
              </a:r>
              <a:endParaRPr b="0" i="0" sz="1000" u="none" cap="none" strike="noStrike">
                <a:solidFill>
                  <a:srgbClr val="212121"/>
                </a:solidFill>
                <a:latin typeface="Roboto"/>
                <a:ea typeface="Roboto"/>
                <a:cs typeface="Roboto"/>
                <a:sym typeface="Roboto"/>
              </a:endParaRPr>
            </a:p>
          </p:txBody>
        </p:sp>
        <p:pic>
          <p:nvPicPr>
            <p:cNvPr id="396" name="Shape 396"/>
            <p:cNvPicPr preferRelativeResize="0"/>
            <p:nvPr/>
          </p:nvPicPr>
          <p:blipFill rotWithShape="1">
            <a:blip r:embed="rId4">
              <a:alphaModFix/>
            </a:blip>
            <a:srcRect b="0" l="0" r="0" t="0"/>
            <a:stretch/>
          </p:blipFill>
          <p:spPr>
            <a:xfrm>
              <a:off x="3520340" y="2469283"/>
              <a:ext cx="203100" cy="203100"/>
            </a:xfrm>
            <a:prstGeom prst="rect">
              <a:avLst/>
            </a:prstGeom>
            <a:noFill/>
            <a:ln>
              <a:noFill/>
            </a:ln>
          </p:spPr>
        </p:pic>
      </p:grpSp>
      <p:grpSp>
        <p:nvGrpSpPr>
          <p:cNvPr id="397" name="Shape 397"/>
          <p:cNvGrpSpPr/>
          <p:nvPr/>
        </p:nvGrpSpPr>
        <p:grpSpPr>
          <a:xfrm>
            <a:off x="861957" y="2389486"/>
            <a:ext cx="868577" cy="247126"/>
            <a:chOff x="3027125" y="2882313"/>
            <a:chExt cx="1397100" cy="397500"/>
          </a:xfrm>
        </p:grpSpPr>
        <p:sp>
          <p:nvSpPr>
            <p:cNvPr id="398" name="Shape 398"/>
            <p:cNvSpPr/>
            <p:nvPr/>
          </p:nvSpPr>
          <p:spPr>
            <a:xfrm>
              <a:off x="3027125" y="2882313"/>
              <a:ext cx="13971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b="0" i="0" sz="1000" u="none" cap="none" strike="noStrike">
                <a:solidFill>
                  <a:srgbClr val="212121"/>
                </a:solidFill>
                <a:latin typeface="Roboto"/>
                <a:ea typeface="Roboto"/>
                <a:cs typeface="Roboto"/>
                <a:sym typeface="Roboto"/>
              </a:endParaRPr>
            </a:p>
          </p:txBody>
        </p:sp>
        <p:pic>
          <p:nvPicPr>
            <p:cNvPr id="399" name="Shape 399"/>
            <p:cNvPicPr preferRelativeResize="0"/>
            <p:nvPr/>
          </p:nvPicPr>
          <p:blipFill>
            <a:blip r:embed="rId5">
              <a:alphaModFix/>
            </a:blip>
            <a:stretch>
              <a:fillRect/>
            </a:stretch>
          </p:blipFill>
          <p:spPr>
            <a:xfrm>
              <a:off x="3096250" y="2951938"/>
              <a:ext cx="258400" cy="258400"/>
            </a:xfrm>
            <a:prstGeom prst="rect">
              <a:avLst/>
            </a:prstGeom>
            <a:noFill/>
            <a:ln>
              <a:noFill/>
            </a:ln>
          </p:spPr>
        </p:pic>
      </p:grpSp>
      <p:grpSp>
        <p:nvGrpSpPr>
          <p:cNvPr id="400" name="Shape 400"/>
          <p:cNvGrpSpPr/>
          <p:nvPr/>
        </p:nvGrpSpPr>
        <p:grpSpPr>
          <a:xfrm>
            <a:off x="3137320" y="2389486"/>
            <a:ext cx="868577" cy="247126"/>
            <a:chOff x="3027125" y="2882313"/>
            <a:chExt cx="1397100" cy="397500"/>
          </a:xfrm>
        </p:grpSpPr>
        <p:sp>
          <p:nvSpPr>
            <p:cNvPr id="401" name="Shape 401"/>
            <p:cNvSpPr/>
            <p:nvPr/>
          </p:nvSpPr>
          <p:spPr>
            <a:xfrm>
              <a:off x="3027125" y="2882313"/>
              <a:ext cx="13971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b="0" i="0" sz="1000" u="none" cap="none" strike="noStrike">
                <a:solidFill>
                  <a:srgbClr val="212121"/>
                </a:solidFill>
                <a:latin typeface="Roboto"/>
                <a:ea typeface="Roboto"/>
                <a:cs typeface="Roboto"/>
                <a:sym typeface="Roboto"/>
              </a:endParaRPr>
            </a:p>
          </p:txBody>
        </p:sp>
        <p:pic>
          <p:nvPicPr>
            <p:cNvPr id="402" name="Shape 402"/>
            <p:cNvPicPr preferRelativeResize="0"/>
            <p:nvPr/>
          </p:nvPicPr>
          <p:blipFill>
            <a:blip r:embed="rId5">
              <a:alphaModFix/>
            </a:blip>
            <a:stretch>
              <a:fillRect/>
            </a:stretch>
          </p:blipFill>
          <p:spPr>
            <a:xfrm>
              <a:off x="3096250" y="2951938"/>
              <a:ext cx="258400" cy="258400"/>
            </a:xfrm>
            <a:prstGeom prst="rect">
              <a:avLst/>
            </a:prstGeom>
            <a:noFill/>
            <a:ln>
              <a:noFill/>
            </a:ln>
          </p:spPr>
        </p:pic>
      </p:grpSp>
      <p:pic>
        <p:nvPicPr>
          <p:cNvPr id="403" name="Shape 403"/>
          <p:cNvPicPr preferRelativeResize="0"/>
          <p:nvPr/>
        </p:nvPicPr>
        <p:blipFill>
          <a:blip r:embed="rId6">
            <a:alphaModFix/>
          </a:blip>
          <a:stretch>
            <a:fillRect/>
          </a:stretch>
        </p:blipFill>
        <p:spPr>
          <a:xfrm>
            <a:off x="1929438" y="3691836"/>
            <a:ext cx="260268" cy="247250"/>
          </a:xfrm>
          <a:prstGeom prst="rect">
            <a:avLst/>
          </a:prstGeom>
          <a:noFill/>
          <a:ln>
            <a:noFill/>
          </a:ln>
        </p:spPr>
      </p:pic>
      <p:cxnSp>
        <p:nvCxnSpPr>
          <p:cNvPr id="404" name="Shape 404"/>
          <p:cNvCxnSpPr>
            <a:stCxn id="391" idx="2"/>
            <a:endCxn id="398" idx="0"/>
          </p:cNvCxnSpPr>
          <p:nvPr/>
        </p:nvCxnSpPr>
        <p:spPr>
          <a:xfrm flipH="1" rot="-5400000">
            <a:off x="1101849" y="2194517"/>
            <a:ext cx="389400" cy="600"/>
          </a:xfrm>
          <a:prstGeom prst="bentConnector3">
            <a:avLst>
              <a:gd fmla="val 49996" name="adj1"/>
            </a:avLst>
          </a:prstGeom>
          <a:noFill/>
          <a:ln cap="flat" cmpd="sng" w="19050">
            <a:solidFill>
              <a:srgbClr val="4284F3"/>
            </a:solidFill>
            <a:prstDash val="solid"/>
            <a:round/>
            <a:headEnd len="sm" w="sm" type="none"/>
            <a:tailEnd len="sm" w="sm" type="triangle"/>
          </a:ln>
        </p:spPr>
      </p:cxnSp>
      <p:sp>
        <p:nvSpPr>
          <p:cNvPr id="405" name="Shape 405"/>
          <p:cNvSpPr/>
          <p:nvPr/>
        </p:nvSpPr>
        <p:spPr>
          <a:xfrm>
            <a:off x="754425" y="3625550"/>
            <a:ext cx="10695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Pilot</a:t>
            </a:r>
            <a:endParaRPr b="0" i="0" sz="1200" u="none" cap="none" strike="noStrike">
              <a:solidFill>
                <a:srgbClr val="212121"/>
              </a:solidFill>
              <a:latin typeface="Roboto"/>
              <a:ea typeface="Roboto"/>
              <a:cs typeface="Roboto"/>
              <a:sym typeface="Roboto"/>
            </a:endParaRPr>
          </a:p>
        </p:txBody>
      </p:sp>
      <p:pic>
        <p:nvPicPr>
          <p:cNvPr id="406" name="Shape 406"/>
          <p:cNvPicPr preferRelativeResize="0"/>
          <p:nvPr/>
        </p:nvPicPr>
        <p:blipFill>
          <a:blip r:embed="rId6">
            <a:alphaModFix/>
          </a:blip>
          <a:stretch>
            <a:fillRect/>
          </a:stretch>
        </p:blipFill>
        <p:spPr>
          <a:xfrm>
            <a:off x="763263" y="3700673"/>
            <a:ext cx="260268" cy="247250"/>
          </a:xfrm>
          <a:prstGeom prst="rect">
            <a:avLst/>
          </a:prstGeom>
          <a:noFill/>
          <a:ln>
            <a:noFill/>
          </a:ln>
        </p:spPr>
      </p:pic>
      <p:sp>
        <p:nvSpPr>
          <p:cNvPr id="407" name="Shape 407"/>
          <p:cNvSpPr/>
          <p:nvPr/>
        </p:nvSpPr>
        <p:spPr>
          <a:xfrm>
            <a:off x="3063600" y="3616700"/>
            <a:ext cx="10695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Istio Auth</a:t>
            </a:r>
            <a:endParaRPr b="0" i="0" sz="1200" u="none" cap="none" strike="noStrike">
              <a:solidFill>
                <a:srgbClr val="212121"/>
              </a:solidFill>
              <a:latin typeface="Roboto"/>
              <a:ea typeface="Roboto"/>
              <a:cs typeface="Roboto"/>
              <a:sym typeface="Roboto"/>
            </a:endParaRPr>
          </a:p>
        </p:txBody>
      </p:sp>
      <p:pic>
        <p:nvPicPr>
          <p:cNvPr id="408" name="Shape 408"/>
          <p:cNvPicPr preferRelativeResize="0"/>
          <p:nvPr/>
        </p:nvPicPr>
        <p:blipFill>
          <a:blip r:embed="rId6">
            <a:alphaModFix/>
          </a:blip>
          <a:stretch>
            <a:fillRect/>
          </a:stretch>
        </p:blipFill>
        <p:spPr>
          <a:xfrm>
            <a:off x="3072438" y="3691836"/>
            <a:ext cx="260268" cy="247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Shape 41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Life of a request</a:t>
            </a:r>
            <a:endParaRPr/>
          </a:p>
        </p:txBody>
      </p:sp>
      <p:sp>
        <p:nvSpPr>
          <p:cNvPr id="414" name="Shape 414"/>
          <p:cNvSpPr txBox="1"/>
          <p:nvPr/>
        </p:nvSpPr>
        <p:spPr>
          <a:xfrm>
            <a:off x="4731300" y="1914475"/>
            <a:ext cx="4351200" cy="2882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1000"/>
              </a:spcBef>
              <a:spcAft>
                <a:spcPts val="0"/>
              </a:spcAft>
              <a:buNone/>
            </a:pPr>
            <a:r>
              <a:rPr lang="en">
                <a:solidFill>
                  <a:srgbClr val="434343"/>
                </a:solidFill>
                <a:latin typeface="Roboto"/>
                <a:ea typeface="Roboto"/>
                <a:cs typeface="Roboto"/>
                <a:sym typeface="Roboto"/>
              </a:rPr>
              <a:t>Envoy forwards request to appropriate instance of service B. There, the Envoy proxy deployed with the service intercepts the call.</a:t>
            </a:r>
            <a:endParaRPr>
              <a:solidFill>
                <a:srgbClr val="434343"/>
              </a:solidFill>
              <a:latin typeface="Roboto"/>
              <a:ea typeface="Roboto"/>
              <a:cs typeface="Roboto"/>
              <a:sym typeface="Roboto"/>
            </a:endParaRPr>
          </a:p>
          <a:p>
            <a:pPr indent="0" lvl="0" marL="0" rtl="0">
              <a:lnSpc>
                <a:spcPct val="115000"/>
              </a:lnSpc>
              <a:spcBef>
                <a:spcPts val="1000"/>
              </a:spcBef>
              <a:spcAft>
                <a:spcPts val="0"/>
              </a:spcAft>
              <a:buNone/>
            </a:pPr>
            <a:r>
              <a:t/>
            </a:r>
            <a:endParaRPr>
              <a:solidFill>
                <a:srgbClr val="434343"/>
              </a:solidFill>
              <a:latin typeface="Roboto"/>
              <a:ea typeface="Roboto"/>
              <a:cs typeface="Roboto"/>
              <a:sym typeface="Roboto"/>
            </a:endParaRPr>
          </a:p>
          <a:p>
            <a:pPr indent="0" lvl="0" marL="0" rtl="0">
              <a:lnSpc>
                <a:spcPct val="115000"/>
              </a:lnSpc>
              <a:spcBef>
                <a:spcPts val="1000"/>
              </a:spcBef>
              <a:spcAft>
                <a:spcPts val="0"/>
              </a:spcAft>
              <a:buNone/>
            </a:pPr>
            <a:r>
              <a:t/>
            </a:r>
            <a:endParaRPr>
              <a:solidFill>
                <a:srgbClr val="434343"/>
              </a:solidFill>
              <a:latin typeface="Roboto"/>
              <a:ea typeface="Roboto"/>
              <a:cs typeface="Roboto"/>
              <a:sym typeface="Roboto"/>
            </a:endParaRPr>
          </a:p>
        </p:txBody>
      </p:sp>
      <p:sp>
        <p:nvSpPr>
          <p:cNvPr id="415" name="Shape 415"/>
          <p:cNvSpPr/>
          <p:nvPr/>
        </p:nvSpPr>
        <p:spPr>
          <a:xfrm>
            <a:off x="3081201" y="1688951"/>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sp>
        <p:nvSpPr>
          <p:cNvPr id="416" name="Shape 416"/>
          <p:cNvSpPr/>
          <p:nvPr/>
        </p:nvSpPr>
        <p:spPr>
          <a:xfrm>
            <a:off x="803177" y="1680138"/>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sp>
        <p:nvSpPr>
          <p:cNvPr id="417" name="Shape 417"/>
          <p:cNvSpPr/>
          <p:nvPr/>
        </p:nvSpPr>
        <p:spPr>
          <a:xfrm>
            <a:off x="1920600" y="3616700"/>
            <a:ext cx="10695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Mixer</a:t>
            </a:r>
            <a:endParaRPr b="0" i="0" sz="1200" u="none" cap="none" strike="noStrike">
              <a:solidFill>
                <a:srgbClr val="212121"/>
              </a:solidFill>
              <a:latin typeface="Roboto"/>
              <a:ea typeface="Roboto"/>
              <a:cs typeface="Roboto"/>
              <a:sym typeface="Roboto"/>
            </a:endParaRPr>
          </a:p>
        </p:txBody>
      </p:sp>
      <p:sp>
        <p:nvSpPr>
          <p:cNvPr id="418" name="Shape 418"/>
          <p:cNvSpPr/>
          <p:nvPr/>
        </p:nvSpPr>
        <p:spPr>
          <a:xfrm>
            <a:off x="758989" y="1635950"/>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grpSp>
        <p:nvGrpSpPr>
          <p:cNvPr id="419" name="Shape 419"/>
          <p:cNvGrpSpPr/>
          <p:nvPr/>
        </p:nvGrpSpPr>
        <p:grpSpPr>
          <a:xfrm>
            <a:off x="861919" y="1752868"/>
            <a:ext cx="868660" cy="247248"/>
            <a:chOff x="3471866" y="2456996"/>
            <a:chExt cx="989700" cy="281700"/>
          </a:xfrm>
        </p:grpSpPr>
        <p:sp>
          <p:nvSpPr>
            <p:cNvPr id="420" name="Shape 420"/>
            <p:cNvSpPr/>
            <p:nvPr/>
          </p:nvSpPr>
          <p:spPr>
            <a:xfrm>
              <a:off x="3471866" y="2456996"/>
              <a:ext cx="989700" cy="281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A</a:t>
              </a:r>
              <a:endParaRPr b="0" i="0" sz="1000" u="none" cap="none" strike="noStrike">
                <a:solidFill>
                  <a:srgbClr val="212121"/>
                </a:solidFill>
                <a:latin typeface="Roboto"/>
                <a:ea typeface="Roboto"/>
                <a:cs typeface="Roboto"/>
                <a:sym typeface="Roboto"/>
              </a:endParaRPr>
            </a:p>
          </p:txBody>
        </p:sp>
        <p:pic>
          <p:nvPicPr>
            <p:cNvPr id="421" name="Shape 421"/>
            <p:cNvPicPr preferRelativeResize="0"/>
            <p:nvPr/>
          </p:nvPicPr>
          <p:blipFill rotWithShape="1">
            <a:blip r:embed="rId3">
              <a:alphaModFix/>
            </a:blip>
            <a:srcRect b="0" l="0" r="0" t="0"/>
            <a:stretch/>
          </p:blipFill>
          <p:spPr>
            <a:xfrm>
              <a:off x="3520340" y="2496274"/>
              <a:ext cx="203100" cy="203100"/>
            </a:xfrm>
            <a:prstGeom prst="rect">
              <a:avLst/>
            </a:prstGeom>
            <a:noFill/>
            <a:ln>
              <a:noFill/>
            </a:ln>
          </p:spPr>
        </p:pic>
      </p:grpSp>
      <p:sp>
        <p:nvSpPr>
          <p:cNvPr id="422" name="Shape 422"/>
          <p:cNvSpPr/>
          <p:nvPr/>
        </p:nvSpPr>
        <p:spPr>
          <a:xfrm>
            <a:off x="3037013" y="1635925"/>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grpSp>
        <p:nvGrpSpPr>
          <p:cNvPr id="423" name="Shape 423"/>
          <p:cNvGrpSpPr/>
          <p:nvPr/>
        </p:nvGrpSpPr>
        <p:grpSpPr>
          <a:xfrm>
            <a:off x="3138969" y="1752886"/>
            <a:ext cx="868660" cy="247248"/>
            <a:chOff x="3471866" y="2430005"/>
            <a:chExt cx="989700" cy="281700"/>
          </a:xfrm>
        </p:grpSpPr>
        <p:sp>
          <p:nvSpPr>
            <p:cNvPr id="424" name="Shape 424"/>
            <p:cNvSpPr/>
            <p:nvPr/>
          </p:nvSpPr>
          <p:spPr>
            <a:xfrm>
              <a:off x="3471866" y="2430005"/>
              <a:ext cx="989700" cy="281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B</a:t>
              </a:r>
              <a:endParaRPr b="0" i="0" sz="1000" u="none" cap="none" strike="noStrike">
                <a:solidFill>
                  <a:srgbClr val="212121"/>
                </a:solidFill>
                <a:latin typeface="Roboto"/>
                <a:ea typeface="Roboto"/>
                <a:cs typeface="Roboto"/>
                <a:sym typeface="Roboto"/>
              </a:endParaRPr>
            </a:p>
          </p:txBody>
        </p:sp>
        <p:pic>
          <p:nvPicPr>
            <p:cNvPr id="425" name="Shape 425"/>
            <p:cNvPicPr preferRelativeResize="0"/>
            <p:nvPr/>
          </p:nvPicPr>
          <p:blipFill rotWithShape="1">
            <a:blip r:embed="rId3">
              <a:alphaModFix/>
            </a:blip>
            <a:srcRect b="0" l="0" r="0" t="0"/>
            <a:stretch/>
          </p:blipFill>
          <p:spPr>
            <a:xfrm>
              <a:off x="3520340" y="2469283"/>
              <a:ext cx="203100" cy="203100"/>
            </a:xfrm>
            <a:prstGeom prst="rect">
              <a:avLst/>
            </a:prstGeom>
            <a:noFill/>
            <a:ln>
              <a:noFill/>
            </a:ln>
          </p:spPr>
        </p:pic>
      </p:grpSp>
      <p:cxnSp>
        <p:nvCxnSpPr>
          <p:cNvPr id="426" name="Shape 426"/>
          <p:cNvCxnSpPr>
            <a:stCxn id="427" idx="3"/>
            <a:endCxn id="428" idx="1"/>
          </p:cNvCxnSpPr>
          <p:nvPr/>
        </p:nvCxnSpPr>
        <p:spPr>
          <a:xfrm>
            <a:off x="1730534" y="2513049"/>
            <a:ext cx="1406700" cy="600"/>
          </a:xfrm>
          <a:prstGeom prst="bentConnector3">
            <a:avLst>
              <a:gd fmla="val 50003" name="adj1"/>
            </a:avLst>
          </a:prstGeom>
          <a:noFill/>
          <a:ln cap="flat" cmpd="sng" w="19050">
            <a:solidFill>
              <a:srgbClr val="4284F3"/>
            </a:solidFill>
            <a:prstDash val="solid"/>
            <a:round/>
            <a:headEnd len="sm" w="sm" type="none"/>
            <a:tailEnd len="sm" w="sm" type="triangle"/>
          </a:ln>
        </p:spPr>
      </p:cxnSp>
      <p:grpSp>
        <p:nvGrpSpPr>
          <p:cNvPr id="429" name="Shape 429"/>
          <p:cNvGrpSpPr/>
          <p:nvPr/>
        </p:nvGrpSpPr>
        <p:grpSpPr>
          <a:xfrm>
            <a:off x="861957" y="2389486"/>
            <a:ext cx="868577" cy="247126"/>
            <a:chOff x="3027125" y="2882313"/>
            <a:chExt cx="1397100" cy="397500"/>
          </a:xfrm>
        </p:grpSpPr>
        <p:sp>
          <p:nvSpPr>
            <p:cNvPr id="427" name="Shape 427"/>
            <p:cNvSpPr/>
            <p:nvPr/>
          </p:nvSpPr>
          <p:spPr>
            <a:xfrm>
              <a:off x="3027125" y="2882313"/>
              <a:ext cx="13971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b="0" i="0" sz="1000" u="none" cap="none" strike="noStrike">
                <a:solidFill>
                  <a:srgbClr val="212121"/>
                </a:solidFill>
                <a:latin typeface="Roboto"/>
                <a:ea typeface="Roboto"/>
                <a:cs typeface="Roboto"/>
                <a:sym typeface="Roboto"/>
              </a:endParaRPr>
            </a:p>
          </p:txBody>
        </p:sp>
        <p:pic>
          <p:nvPicPr>
            <p:cNvPr id="430" name="Shape 430"/>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431" name="Shape 431"/>
          <p:cNvGrpSpPr/>
          <p:nvPr/>
        </p:nvGrpSpPr>
        <p:grpSpPr>
          <a:xfrm>
            <a:off x="3137320" y="2389486"/>
            <a:ext cx="868577" cy="247126"/>
            <a:chOff x="3027125" y="2882313"/>
            <a:chExt cx="1397100" cy="397500"/>
          </a:xfrm>
        </p:grpSpPr>
        <p:sp>
          <p:nvSpPr>
            <p:cNvPr id="428" name="Shape 428"/>
            <p:cNvSpPr/>
            <p:nvPr/>
          </p:nvSpPr>
          <p:spPr>
            <a:xfrm>
              <a:off x="3027125" y="2882313"/>
              <a:ext cx="13971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b="0" i="0" sz="1000" u="none" cap="none" strike="noStrike">
                <a:solidFill>
                  <a:srgbClr val="212121"/>
                </a:solidFill>
                <a:latin typeface="Roboto"/>
                <a:ea typeface="Roboto"/>
                <a:cs typeface="Roboto"/>
                <a:sym typeface="Roboto"/>
              </a:endParaRPr>
            </a:p>
          </p:txBody>
        </p:sp>
        <p:pic>
          <p:nvPicPr>
            <p:cNvPr id="432" name="Shape 432"/>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433" name="Shape 433"/>
          <p:cNvPicPr preferRelativeResize="0"/>
          <p:nvPr/>
        </p:nvPicPr>
        <p:blipFill>
          <a:blip r:embed="rId5">
            <a:alphaModFix/>
          </a:blip>
          <a:stretch>
            <a:fillRect/>
          </a:stretch>
        </p:blipFill>
        <p:spPr>
          <a:xfrm>
            <a:off x="1929438" y="3691836"/>
            <a:ext cx="260268" cy="247250"/>
          </a:xfrm>
          <a:prstGeom prst="rect">
            <a:avLst/>
          </a:prstGeom>
          <a:noFill/>
          <a:ln>
            <a:noFill/>
          </a:ln>
        </p:spPr>
      </p:pic>
      <p:sp>
        <p:nvSpPr>
          <p:cNvPr id="434" name="Shape 434"/>
          <p:cNvSpPr/>
          <p:nvPr/>
        </p:nvSpPr>
        <p:spPr>
          <a:xfrm>
            <a:off x="754425" y="3625550"/>
            <a:ext cx="10695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Pilot</a:t>
            </a:r>
            <a:endParaRPr b="0" i="0" sz="1200" u="none" cap="none" strike="noStrike">
              <a:solidFill>
                <a:srgbClr val="212121"/>
              </a:solidFill>
              <a:latin typeface="Roboto"/>
              <a:ea typeface="Roboto"/>
              <a:cs typeface="Roboto"/>
              <a:sym typeface="Roboto"/>
            </a:endParaRPr>
          </a:p>
        </p:txBody>
      </p:sp>
      <p:pic>
        <p:nvPicPr>
          <p:cNvPr id="435" name="Shape 435"/>
          <p:cNvPicPr preferRelativeResize="0"/>
          <p:nvPr/>
        </p:nvPicPr>
        <p:blipFill>
          <a:blip r:embed="rId5">
            <a:alphaModFix/>
          </a:blip>
          <a:stretch>
            <a:fillRect/>
          </a:stretch>
        </p:blipFill>
        <p:spPr>
          <a:xfrm>
            <a:off x="763263" y="3700673"/>
            <a:ext cx="260268" cy="247250"/>
          </a:xfrm>
          <a:prstGeom prst="rect">
            <a:avLst/>
          </a:prstGeom>
          <a:noFill/>
          <a:ln>
            <a:noFill/>
          </a:ln>
        </p:spPr>
      </p:pic>
      <p:sp>
        <p:nvSpPr>
          <p:cNvPr id="436" name="Shape 436"/>
          <p:cNvSpPr/>
          <p:nvPr/>
        </p:nvSpPr>
        <p:spPr>
          <a:xfrm>
            <a:off x="3063600" y="3616700"/>
            <a:ext cx="10695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Istio Auth</a:t>
            </a:r>
            <a:endParaRPr b="0" i="0" sz="1200" u="none" cap="none" strike="noStrike">
              <a:solidFill>
                <a:srgbClr val="212121"/>
              </a:solidFill>
              <a:latin typeface="Roboto"/>
              <a:ea typeface="Roboto"/>
              <a:cs typeface="Roboto"/>
              <a:sym typeface="Roboto"/>
            </a:endParaRPr>
          </a:p>
        </p:txBody>
      </p:sp>
      <p:pic>
        <p:nvPicPr>
          <p:cNvPr id="437" name="Shape 437"/>
          <p:cNvPicPr preferRelativeResize="0"/>
          <p:nvPr/>
        </p:nvPicPr>
        <p:blipFill>
          <a:blip r:embed="rId5">
            <a:alphaModFix/>
          </a:blip>
          <a:stretch>
            <a:fillRect/>
          </a:stretch>
        </p:blipFill>
        <p:spPr>
          <a:xfrm>
            <a:off x="3072438" y="3691836"/>
            <a:ext cx="260268" cy="247250"/>
          </a:xfrm>
          <a:prstGeom prst="rect">
            <a:avLst/>
          </a:prstGeom>
          <a:noFill/>
          <a:ln>
            <a:noFill/>
          </a:ln>
        </p:spPr>
      </p:pic>
      <p:sp>
        <p:nvSpPr>
          <p:cNvPr id="438" name="Shape 438"/>
          <p:cNvSpPr txBox="1"/>
          <p:nvPr/>
        </p:nvSpPr>
        <p:spPr>
          <a:xfrm>
            <a:off x="1872676" y="1788550"/>
            <a:ext cx="1140300" cy="83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434343"/>
                </a:solidFill>
                <a:latin typeface="Roboto Light"/>
                <a:ea typeface="Roboto Light"/>
                <a:cs typeface="Roboto Light"/>
                <a:sym typeface="Roboto Light"/>
              </a:rPr>
              <a:t>HTTP/1.1, HTTP/2, gRPC or TCP -- with or without mTLS</a:t>
            </a:r>
            <a:endParaRPr sz="900">
              <a:solidFill>
                <a:srgbClr val="434343"/>
              </a:solidFill>
              <a:latin typeface="Roboto Light"/>
              <a:ea typeface="Roboto Light"/>
              <a:cs typeface="Roboto Light"/>
              <a:sym typeface="Roboto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Shape 44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Life of a request</a:t>
            </a:r>
            <a:endParaRPr/>
          </a:p>
        </p:txBody>
      </p:sp>
      <p:sp>
        <p:nvSpPr>
          <p:cNvPr id="444" name="Shape 444"/>
          <p:cNvSpPr txBox="1"/>
          <p:nvPr/>
        </p:nvSpPr>
        <p:spPr>
          <a:xfrm>
            <a:off x="4731300" y="1914475"/>
            <a:ext cx="4351200" cy="2882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1000"/>
              </a:spcBef>
              <a:spcAft>
                <a:spcPts val="0"/>
              </a:spcAft>
              <a:buNone/>
            </a:pPr>
            <a:r>
              <a:rPr lang="en">
                <a:solidFill>
                  <a:srgbClr val="434343"/>
                </a:solidFill>
                <a:latin typeface="Roboto"/>
                <a:ea typeface="Roboto"/>
                <a:cs typeface="Roboto"/>
                <a:sym typeface="Roboto"/>
              </a:rPr>
              <a:t>Server-side Envoy checks with Mixer to validate that call should be allowed (ACL check, quota check, etc).</a:t>
            </a:r>
            <a:endParaRPr>
              <a:solidFill>
                <a:srgbClr val="434343"/>
              </a:solidFill>
              <a:latin typeface="Roboto"/>
              <a:ea typeface="Roboto"/>
              <a:cs typeface="Roboto"/>
              <a:sym typeface="Roboto"/>
            </a:endParaRPr>
          </a:p>
        </p:txBody>
      </p:sp>
      <p:sp>
        <p:nvSpPr>
          <p:cNvPr id="445" name="Shape 445"/>
          <p:cNvSpPr/>
          <p:nvPr/>
        </p:nvSpPr>
        <p:spPr>
          <a:xfrm>
            <a:off x="3081201" y="1688951"/>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sp>
        <p:nvSpPr>
          <p:cNvPr id="446" name="Shape 446"/>
          <p:cNvSpPr/>
          <p:nvPr/>
        </p:nvSpPr>
        <p:spPr>
          <a:xfrm>
            <a:off x="803177" y="1680138"/>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sp>
        <p:nvSpPr>
          <p:cNvPr id="447" name="Shape 447"/>
          <p:cNvSpPr/>
          <p:nvPr/>
        </p:nvSpPr>
        <p:spPr>
          <a:xfrm>
            <a:off x="1920600" y="3616700"/>
            <a:ext cx="10695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Mixer</a:t>
            </a:r>
            <a:endParaRPr b="0" i="0" sz="1200" u="none" cap="none" strike="noStrike">
              <a:solidFill>
                <a:srgbClr val="212121"/>
              </a:solidFill>
              <a:latin typeface="Roboto"/>
              <a:ea typeface="Roboto"/>
              <a:cs typeface="Roboto"/>
              <a:sym typeface="Roboto"/>
            </a:endParaRPr>
          </a:p>
        </p:txBody>
      </p:sp>
      <p:sp>
        <p:nvSpPr>
          <p:cNvPr id="448" name="Shape 448"/>
          <p:cNvSpPr/>
          <p:nvPr/>
        </p:nvSpPr>
        <p:spPr>
          <a:xfrm>
            <a:off x="758989" y="1635950"/>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grpSp>
        <p:nvGrpSpPr>
          <p:cNvPr id="449" name="Shape 449"/>
          <p:cNvGrpSpPr/>
          <p:nvPr/>
        </p:nvGrpSpPr>
        <p:grpSpPr>
          <a:xfrm>
            <a:off x="861919" y="1752868"/>
            <a:ext cx="868660" cy="247248"/>
            <a:chOff x="3471866" y="2456996"/>
            <a:chExt cx="989700" cy="281700"/>
          </a:xfrm>
        </p:grpSpPr>
        <p:sp>
          <p:nvSpPr>
            <p:cNvPr id="450" name="Shape 450"/>
            <p:cNvSpPr/>
            <p:nvPr/>
          </p:nvSpPr>
          <p:spPr>
            <a:xfrm>
              <a:off x="3471866" y="2456996"/>
              <a:ext cx="989700" cy="281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A</a:t>
              </a:r>
              <a:endParaRPr b="0" i="0" sz="1000" u="none" cap="none" strike="noStrike">
                <a:solidFill>
                  <a:srgbClr val="212121"/>
                </a:solidFill>
                <a:latin typeface="Roboto"/>
                <a:ea typeface="Roboto"/>
                <a:cs typeface="Roboto"/>
                <a:sym typeface="Roboto"/>
              </a:endParaRPr>
            </a:p>
          </p:txBody>
        </p:sp>
        <p:pic>
          <p:nvPicPr>
            <p:cNvPr id="451" name="Shape 451"/>
            <p:cNvPicPr preferRelativeResize="0"/>
            <p:nvPr/>
          </p:nvPicPr>
          <p:blipFill rotWithShape="1">
            <a:blip r:embed="rId3">
              <a:alphaModFix/>
            </a:blip>
            <a:srcRect b="0" l="0" r="0" t="0"/>
            <a:stretch/>
          </p:blipFill>
          <p:spPr>
            <a:xfrm>
              <a:off x="3520340" y="2496274"/>
              <a:ext cx="203100" cy="203100"/>
            </a:xfrm>
            <a:prstGeom prst="rect">
              <a:avLst/>
            </a:prstGeom>
            <a:noFill/>
            <a:ln>
              <a:noFill/>
            </a:ln>
          </p:spPr>
        </p:pic>
      </p:grpSp>
      <p:sp>
        <p:nvSpPr>
          <p:cNvPr id="452" name="Shape 452"/>
          <p:cNvSpPr/>
          <p:nvPr/>
        </p:nvSpPr>
        <p:spPr>
          <a:xfrm>
            <a:off x="3037013" y="1635925"/>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grpSp>
        <p:nvGrpSpPr>
          <p:cNvPr id="453" name="Shape 453"/>
          <p:cNvGrpSpPr/>
          <p:nvPr/>
        </p:nvGrpSpPr>
        <p:grpSpPr>
          <a:xfrm>
            <a:off x="3138969" y="1752886"/>
            <a:ext cx="868660" cy="247248"/>
            <a:chOff x="3471866" y="2430005"/>
            <a:chExt cx="989700" cy="281700"/>
          </a:xfrm>
        </p:grpSpPr>
        <p:sp>
          <p:nvSpPr>
            <p:cNvPr id="454" name="Shape 454"/>
            <p:cNvSpPr/>
            <p:nvPr/>
          </p:nvSpPr>
          <p:spPr>
            <a:xfrm>
              <a:off x="3471866" y="2430005"/>
              <a:ext cx="989700" cy="281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B</a:t>
              </a:r>
              <a:endParaRPr b="0" i="0" sz="1000" u="none" cap="none" strike="noStrike">
                <a:solidFill>
                  <a:srgbClr val="212121"/>
                </a:solidFill>
                <a:latin typeface="Roboto"/>
                <a:ea typeface="Roboto"/>
                <a:cs typeface="Roboto"/>
                <a:sym typeface="Roboto"/>
              </a:endParaRPr>
            </a:p>
          </p:txBody>
        </p:sp>
        <p:pic>
          <p:nvPicPr>
            <p:cNvPr id="455" name="Shape 455"/>
            <p:cNvPicPr preferRelativeResize="0"/>
            <p:nvPr/>
          </p:nvPicPr>
          <p:blipFill rotWithShape="1">
            <a:blip r:embed="rId3">
              <a:alphaModFix/>
            </a:blip>
            <a:srcRect b="0" l="0" r="0" t="0"/>
            <a:stretch/>
          </p:blipFill>
          <p:spPr>
            <a:xfrm>
              <a:off x="3520340" y="2469283"/>
              <a:ext cx="203100" cy="203100"/>
            </a:xfrm>
            <a:prstGeom prst="rect">
              <a:avLst/>
            </a:prstGeom>
            <a:noFill/>
            <a:ln>
              <a:noFill/>
            </a:ln>
          </p:spPr>
        </p:pic>
      </p:grpSp>
      <p:grpSp>
        <p:nvGrpSpPr>
          <p:cNvPr id="456" name="Shape 456"/>
          <p:cNvGrpSpPr/>
          <p:nvPr/>
        </p:nvGrpSpPr>
        <p:grpSpPr>
          <a:xfrm>
            <a:off x="861957" y="2389486"/>
            <a:ext cx="868577" cy="247126"/>
            <a:chOff x="3027125" y="2882313"/>
            <a:chExt cx="1397100" cy="397500"/>
          </a:xfrm>
        </p:grpSpPr>
        <p:sp>
          <p:nvSpPr>
            <p:cNvPr id="457" name="Shape 457"/>
            <p:cNvSpPr/>
            <p:nvPr/>
          </p:nvSpPr>
          <p:spPr>
            <a:xfrm>
              <a:off x="3027125" y="2882313"/>
              <a:ext cx="13971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b="0" i="0" sz="1000" u="none" cap="none" strike="noStrike">
                <a:solidFill>
                  <a:srgbClr val="212121"/>
                </a:solidFill>
                <a:latin typeface="Roboto"/>
                <a:ea typeface="Roboto"/>
                <a:cs typeface="Roboto"/>
                <a:sym typeface="Roboto"/>
              </a:endParaRPr>
            </a:p>
          </p:txBody>
        </p:sp>
        <p:pic>
          <p:nvPicPr>
            <p:cNvPr id="458" name="Shape 458"/>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459" name="Shape 459"/>
          <p:cNvGrpSpPr/>
          <p:nvPr/>
        </p:nvGrpSpPr>
        <p:grpSpPr>
          <a:xfrm>
            <a:off x="3137320" y="2389486"/>
            <a:ext cx="868577" cy="247126"/>
            <a:chOff x="3027125" y="2882313"/>
            <a:chExt cx="1397100" cy="397500"/>
          </a:xfrm>
        </p:grpSpPr>
        <p:sp>
          <p:nvSpPr>
            <p:cNvPr id="460" name="Shape 460"/>
            <p:cNvSpPr/>
            <p:nvPr/>
          </p:nvSpPr>
          <p:spPr>
            <a:xfrm>
              <a:off x="3027125" y="2882313"/>
              <a:ext cx="13971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b="0" i="0" sz="1000" u="none" cap="none" strike="noStrike">
                <a:solidFill>
                  <a:srgbClr val="212121"/>
                </a:solidFill>
                <a:latin typeface="Roboto"/>
                <a:ea typeface="Roboto"/>
                <a:cs typeface="Roboto"/>
                <a:sym typeface="Roboto"/>
              </a:endParaRPr>
            </a:p>
          </p:txBody>
        </p:sp>
        <p:pic>
          <p:nvPicPr>
            <p:cNvPr id="461" name="Shape 461"/>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462" name="Shape 462"/>
          <p:cNvPicPr preferRelativeResize="0"/>
          <p:nvPr/>
        </p:nvPicPr>
        <p:blipFill>
          <a:blip r:embed="rId5">
            <a:alphaModFix/>
          </a:blip>
          <a:stretch>
            <a:fillRect/>
          </a:stretch>
        </p:blipFill>
        <p:spPr>
          <a:xfrm>
            <a:off x="1929438" y="3691836"/>
            <a:ext cx="260268" cy="247250"/>
          </a:xfrm>
          <a:prstGeom prst="rect">
            <a:avLst/>
          </a:prstGeom>
          <a:noFill/>
          <a:ln>
            <a:noFill/>
          </a:ln>
        </p:spPr>
      </p:pic>
      <p:sp>
        <p:nvSpPr>
          <p:cNvPr id="463" name="Shape 463"/>
          <p:cNvSpPr/>
          <p:nvPr/>
        </p:nvSpPr>
        <p:spPr>
          <a:xfrm>
            <a:off x="754425" y="3625550"/>
            <a:ext cx="10695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Pilot</a:t>
            </a:r>
            <a:endParaRPr b="0" i="0" sz="1200" u="none" cap="none" strike="noStrike">
              <a:solidFill>
                <a:srgbClr val="212121"/>
              </a:solidFill>
              <a:latin typeface="Roboto"/>
              <a:ea typeface="Roboto"/>
              <a:cs typeface="Roboto"/>
              <a:sym typeface="Roboto"/>
            </a:endParaRPr>
          </a:p>
        </p:txBody>
      </p:sp>
      <p:pic>
        <p:nvPicPr>
          <p:cNvPr id="464" name="Shape 464"/>
          <p:cNvPicPr preferRelativeResize="0"/>
          <p:nvPr/>
        </p:nvPicPr>
        <p:blipFill>
          <a:blip r:embed="rId5">
            <a:alphaModFix/>
          </a:blip>
          <a:stretch>
            <a:fillRect/>
          </a:stretch>
        </p:blipFill>
        <p:spPr>
          <a:xfrm>
            <a:off x="763263" y="3700673"/>
            <a:ext cx="260268" cy="247250"/>
          </a:xfrm>
          <a:prstGeom prst="rect">
            <a:avLst/>
          </a:prstGeom>
          <a:noFill/>
          <a:ln>
            <a:noFill/>
          </a:ln>
        </p:spPr>
      </p:pic>
      <p:sp>
        <p:nvSpPr>
          <p:cNvPr id="465" name="Shape 465"/>
          <p:cNvSpPr/>
          <p:nvPr/>
        </p:nvSpPr>
        <p:spPr>
          <a:xfrm>
            <a:off x="3063600" y="3616700"/>
            <a:ext cx="10695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Istio Auth</a:t>
            </a:r>
            <a:endParaRPr b="0" i="0" sz="1200" u="none" cap="none" strike="noStrike">
              <a:solidFill>
                <a:srgbClr val="212121"/>
              </a:solidFill>
              <a:latin typeface="Roboto"/>
              <a:ea typeface="Roboto"/>
              <a:cs typeface="Roboto"/>
              <a:sym typeface="Roboto"/>
            </a:endParaRPr>
          </a:p>
        </p:txBody>
      </p:sp>
      <p:pic>
        <p:nvPicPr>
          <p:cNvPr id="466" name="Shape 466"/>
          <p:cNvPicPr preferRelativeResize="0"/>
          <p:nvPr/>
        </p:nvPicPr>
        <p:blipFill>
          <a:blip r:embed="rId5">
            <a:alphaModFix/>
          </a:blip>
          <a:stretch>
            <a:fillRect/>
          </a:stretch>
        </p:blipFill>
        <p:spPr>
          <a:xfrm>
            <a:off x="3072438" y="3691836"/>
            <a:ext cx="260268" cy="247250"/>
          </a:xfrm>
          <a:prstGeom prst="rect">
            <a:avLst/>
          </a:prstGeom>
          <a:noFill/>
          <a:ln>
            <a:noFill/>
          </a:ln>
        </p:spPr>
      </p:pic>
      <p:sp>
        <p:nvSpPr>
          <p:cNvPr id="467" name="Shape 467"/>
          <p:cNvSpPr txBox="1"/>
          <p:nvPr/>
        </p:nvSpPr>
        <p:spPr>
          <a:xfrm>
            <a:off x="1872425" y="2690761"/>
            <a:ext cx="1073100" cy="83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434343"/>
                </a:solidFill>
                <a:latin typeface="Roboto"/>
                <a:ea typeface="Roboto"/>
                <a:cs typeface="Roboto"/>
                <a:sym typeface="Roboto"/>
              </a:rPr>
              <a:t>Policy checks, telemetry</a:t>
            </a:r>
            <a:endParaRPr sz="900">
              <a:solidFill>
                <a:srgbClr val="434343"/>
              </a:solidFill>
              <a:latin typeface="Roboto"/>
              <a:ea typeface="Roboto"/>
              <a:cs typeface="Roboto"/>
              <a:sym typeface="Roboto"/>
            </a:endParaRPr>
          </a:p>
        </p:txBody>
      </p:sp>
      <p:cxnSp>
        <p:nvCxnSpPr>
          <p:cNvPr id="468" name="Shape 468"/>
          <p:cNvCxnSpPr>
            <a:stCxn id="460" idx="2"/>
            <a:endCxn id="447" idx="0"/>
          </p:cNvCxnSpPr>
          <p:nvPr/>
        </p:nvCxnSpPr>
        <p:spPr>
          <a:xfrm flipH="1">
            <a:off x="2455309" y="2636612"/>
            <a:ext cx="1116300" cy="980100"/>
          </a:xfrm>
          <a:prstGeom prst="straightConnector1">
            <a:avLst/>
          </a:prstGeom>
          <a:noFill/>
          <a:ln cap="flat" cmpd="sng" w="19050">
            <a:solidFill>
              <a:srgbClr val="4284F3"/>
            </a:solidFill>
            <a:prstDash val="solid"/>
            <a:round/>
            <a:headEnd len="sm" w="sm" type="none"/>
            <a:tailEnd len="sm" w="sm"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Shape 47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Life of a request</a:t>
            </a:r>
            <a:endParaRPr/>
          </a:p>
        </p:txBody>
      </p:sp>
      <p:sp>
        <p:nvSpPr>
          <p:cNvPr id="474" name="Shape 474"/>
          <p:cNvSpPr txBox="1"/>
          <p:nvPr/>
        </p:nvSpPr>
        <p:spPr>
          <a:xfrm>
            <a:off x="4731300" y="1914475"/>
            <a:ext cx="4351200" cy="2882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1000"/>
              </a:spcBef>
              <a:spcAft>
                <a:spcPts val="0"/>
              </a:spcAft>
              <a:buNone/>
            </a:pPr>
            <a:r>
              <a:rPr lang="en">
                <a:solidFill>
                  <a:srgbClr val="434343"/>
                </a:solidFill>
                <a:latin typeface="Roboto"/>
                <a:ea typeface="Roboto"/>
                <a:cs typeface="Roboto"/>
                <a:sym typeface="Roboto"/>
              </a:rPr>
              <a:t>Mixer checks with appropriate adaptors (policy engine, quota adaptor) to verify that the call can proceed and returns true/false to Envoy </a:t>
            </a:r>
            <a:endParaRPr>
              <a:solidFill>
                <a:srgbClr val="434343"/>
              </a:solidFill>
              <a:latin typeface="Roboto"/>
              <a:ea typeface="Roboto"/>
              <a:cs typeface="Roboto"/>
              <a:sym typeface="Roboto"/>
            </a:endParaRPr>
          </a:p>
        </p:txBody>
      </p:sp>
      <p:sp>
        <p:nvSpPr>
          <p:cNvPr id="475" name="Shape 475"/>
          <p:cNvSpPr/>
          <p:nvPr/>
        </p:nvSpPr>
        <p:spPr>
          <a:xfrm>
            <a:off x="3081201" y="1688951"/>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sp>
        <p:nvSpPr>
          <p:cNvPr id="476" name="Shape 476"/>
          <p:cNvSpPr/>
          <p:nvPr/>
        </p:nvSpPr>
        <p:spPr>
          <a:xfrm>
            <a:off x="803177" y="1680138"/>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sp>
        <p:nvSpPr>
          <p:cNvPr id="477" name="Shape 477"/>
          <p:cNvSpPr/>
          <p:nvPr/>
        </p:nvSpPr>
        <p:spPr>
          <a:xfrm>
            <a:off x="1920600" y="3616700"/>
            <a:ext cx="10695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Mixer</a:t>
            </a:r>
            <a:endParaRPr b="0" i="0" sz="1200" u="none" cap="none" strike="noStrike">
              <a:solidFill>
                <a:srgbClr val="212121"/>
              </a:solidFill>
              <a:latin typeface="Roboto"/>
              <a:ea typeface="Roboto"/>
              <a:cs typeface="Roboto"/>
              <a:sym typeface="Roboto"/>
            </a:endParaRPr>
          </a:p>
        </p:txBody>
      </p:sp>
      <p:sp>
        <p:nvSpPr>
          <p:cNvPr id="478" name="Shape 478"/>
          <p:cNvSpPr/>
          <p:nvPr/>
        </p:nvSpPr>
        <p:spPr>
          <a:xfrm>
            <a:off x="758989" y="1635950"/>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grpSp>
        <p:nvGrpSpPr>
          <p:cNvPr id="479" name="Shape 479"/>
          <p:cNvGrpSpPr/>
          <p:nvPr/>
        </p:nvGrpSpPr>
        <p:grpSpPr>
          <a:xfrm>
            <a:off x="861919" y="1752868"/>
            <a:ext cx="868660" cy="247248"/>
            <a:chOff x="3471866" y="2456996"/>
            <a:chExt cx="989700" cy="281700"/>
          </a:xfrm>
        </p:grpSpPr>
        <p:sp>
          <p:nvSpPr>
            <p:cNvPr id="480" name="Shape 480"/>
            <p:cNvSpPr/>
            <p:nvPr/>
          </p:nvSpPr>
          <p:spPr>
            <a:xfrm>
              <a:off x="3471866" y="2456996"/>
              <a:ext cx="989700" cy="281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A</a:t>
              </a:r>
              <a:endParaRPr b="0" i="0" sz="1000" u="none" cap="none" strike="noStrike">
                <a:solidFill>
                  <a:srgbClr val="212121"/>
                </a:solidFill>
                <a:latin typeface="Roboto"/>
                <a:ea typeface="Roboto"/>
                <a:cs typeface="Roboto"/>
                <a:sym typeface="Roboto"/>
              </a:endParaRPr>
            </a:p>
          </p:txBody>
        </p:sp>
        <p:pic>
          <p:nvPicPr>
            <p:cNvPr id="481" name="Shape 481"/>
            <p:cNvPicPr preferRelativeResize="0"/>
            <p:nvPr/>
          </p:nvPicPr>
          <p:blipFill rotWithShape="1">
            <a:blip r:embed="rId3">
              <a:alphaModFix/>
            </a:blip>
            <a:srcRect b="0" l="0" r="0" t="0"/>
            <a:stretch/>
          </p:blipFill>
          <p:spPr>
            <a:xfrm>
              <a:off x="3520340" y="2496274"/>
              <a:ext cx="203100" cy="203100"/>
            </a:xfrm>
            <a:prstGeom prst="rect">
              <a:avLst/>
            </a:prstGeom>
            <a:noFill/>
            <a:ln>
              <a:noFill/>
            </a:ln>
          </p:spPr>
        </p:pic>
      </p:grpSp>
      <p:sp>
        <p:nvSpPr>
          <p:cNvPr id="482" name="Shape 482"/>
          <p:cNvSpPr/>
          <p:nvPr/>
        </p:nvSpPr>
        <p:spPr>
          <a:xfrm>
            <a:off x="3037013" y="1635925"/>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grpSp>
        <p:nvGrpSpPr>
          <p:cNvPr id="483" name="Shape 483"/>
          <p:cNvGrpSpPr/>
          <p:nvPr/>
        </p:nvGrpSpPr>
        <p:grpSpPr>
          <a:xfrm>
            <a:off x="3138969" y="1752886"/>
            <a:ext cx="868660" cy="247248"/>
            <a:chOff x="3471866" y="2430005"/>
            <a:chExt cx="989700" cy="281700"/>
          </a:xfrm>
        </p:grpSpPr>
        <p:sp>
          <p:nvSpPr>
            <p:cNvPr id="484" name="Shape 484"/>
            <p:cNvSpPr/>
            <p:nvPr/>
          </p:nvSpPr>
          <p:spPr>
            <a:xfrm>
              <a:off x="3471866" y="2430005"/>
              <a:ext cx="989700" cy="281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B</a:t>
              </a:r>
              <a:endParaRPr b="0" i="0" sz="1000" u="none" cap="none" strike="noStrike">
                <a:solidFill>
                  <a:srgbClr val="212121"/>
                </a:solidFill>
                <a:latin typeface="Roboto"/>
                <a:ea typeface="Roboto"/>
                <a:cs typeface="Roboto"/>
                <a:sym typeface="Roboto"/>
              </a:endParaRPr>
            </a:p>
          </p:txBody>
        </p:sp>
        <p:pic>
          <p:nvPicPr>
            <p:cNvPr id="485" name="Shape 485"/>
            <p:cNvPicPr preferRelativeResize="0"/>
            <p:nvPr/>
          </p:nvPicPr>
          <p:blipFill rotWithShape="1">
            <a:blip r:embed="rId3">
              <a:alphaModFix/>
            </a:blip>
            <a:srcRect b="0" l="0" r="0" t="0"/>
            <a:stretch/>
          </p:blipFill>
          <p:spPr>
            <a:xfrm>
              <a:off x="3520340" y="2469283"/>
              <a:ext cx="203100" cy="203100"/>
            </a:xfrm>
            <a:prstGeom prst="rect">
              <a:avLst/>
            </a:prstGeom>
            <a:noFill/>
            <a:ln>
              <a:noFill/>
            </a:ln>
          </p:spPr>
        </p:pic>
      </p:grpSp>
      <p:grpSp>
        <p:nvGrpSpPr>
          <p:cNvPr id="486" name="Shape 486"/>
          <p:cNvGrpSpPr/>
          <p:nvPr/>
        </p:nvGrpSpPr>
        <p:grpSpPr>
          <a:xfrm>
            <a:off x="861957" y="2389486"/>
            <a:ext cx="868577" cy="247126"/>
            <a:chOff x="3027125" y="2882313"/>
            <a:chExt cx="1397100" cy="397500"/>
          </a:xfrm>
        </p:grpSpPr>
        <p:sp>
          <p:nvSpPr>
            <p:cNvPr id="487" name="Shape 487"/>
            <p:cNvSpPr/>
            <p:nvPr/>
          </p:nvSpPr>
          <p:spPr>
            <a:xfrm>
              <a:off x="3027125" y="2882313"/>
              <a:ext cx="13971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b="0" i="0" sz="1000" u="none" cap="none" strike="noStrike">
                <a:solidFill>
                  <a:srgbClr val="212121"/>
                </a:solidFill>
                <a:latin typeface="Roboto"/>
                <a:ea typeface="Roboto"/>
                <a:cs typeface="Roboto"/>
                <a:sym typeface="Roboto"/>
              </a:endParaRPr>
            </a:p>
          </p:txBody>
        </p:sp>
        <p:pic>
          <p:nvPicPr>
            <p:cNvPr id="488" name="Shape 488"/>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489" name="Shape 489"/>
          <p:cNvGrpSpPr/>
          <p:nvPr/>
        </p:nvGrpSpPr>
        <p:grpSpPr>
          <a:xfrm>
            <a:off x="3137320" y="2389486"/>
            <a:ext cx="868577" cy="247126"/>
            <a:chOff x="3027125" y="2882313"/>
            <a:chExt cx="1397100" cy="397500"/>
          </a:xfrm>
        </p:grpSpPr>
        <p:sp>
          <p:nvSpPr>
            <p:cNvPr id="490" name="Shape 490"/>
            <p:cNvSpPr/>
            <p:nvPr/>
          </p:nvSpPr>
          <p:spPr>
            <a:xfrm>
              <a:off x="3027125" y="2882313"/>
              <a:ext cx="13971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b="0" i="0" sz="1000" u="none" cap="none" strike="noStrike">
                <a:solidFill>
                  <a:srgbClr val="212121"/>
                </a:solidFill>
                <a:latin typeface="Roboto"/>
                <a:ea typeface="Roboto"/>
                <a:cs typeface="Roboto"/>
                <a:sym typeface="Roboto"/>
              </a:endParaRPr>
            </a:p>
          </p:txBody>
        </p:sp>
        <p:pic>
          <p:nvPicPr>
            <p:cNvPr id="491" name="Shape 491"/>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492" name="Shape 492"/>
          <p:cNvPicPr preferRelativeResize="0"/>
          <p:nvPr/>
        </p:nvPicPr>
        <p:blipFill>
          <a:blip r:embed="rId5">
            <a:alphaModFix/>
          </a:blip>
          <a:stretch>
            <a:fillRect/>
          </a:stretch>
        </p:blipFill>
        <p:spPr>
          <a:xfrm>
            <a:off x="1929438" y="3691836"/>
            <a:ext cx="260268" cy="247250"/>
          </a:xfrm>
          <a:prstGeom prst="rect">
            <a:avLst/>
          </a:prstGeom>
          <a:noFill/>
          <a:ln>
            <a:noFill/>
          </a:ln>
        </p:spPr>
      </p:pic>
      <p:sp>
        <p:nvSpPr>
          <p:cNvPr id="493" name="Shape 493"/>
          <p:cNvSpPr/>
          <p:nvPr/>
        </p:nvSpPr>
        <p:spPr>
          <a:xfrm>
            <a:off x="754425" y="3625550"/>
            <a:ext cx="10695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Pilot</a:t>
            </a:r>
            <a:endParaRPr b="0" i="0" sz="1200" u="none" cap="none" strike="noStrike">
              <a:solidFill>
                <a:srgbClr val="212121"/>
              </a:solidFill>
              <a:latin typeface="Roboto"/>
              <a:ea typeface="Roboto"/>
              <a:cs typeface="Roboto"/>
              <a:sym typeface="Roboto"/>
            </a:endParaRPr>
          </a:p>
        </p:txBody>
      </p:sp>
      <p:pic>
        <p:nvPicPr>
          <p:cNvPr id="494" name="Shape 494"/>
          <p:cNvPicPr preferRelativeResize="0"/>
          <p:nvPr/>
        </p:nvPicPr>
        <p:blipFill>
          <a:blip r:embed="rId5">
            <a:alphaModFix/>
          </a:blip>
          <a:stretch>
            <a:fillRect/>
          </a:stretch>
        </p:blipFill>
        <p:spPr>
          <a:xfrm>
            <a:off x="763263" y="3700673"/>
            <a:ext cx="260268" cy="247250"/>
          </a:xfrm>
          <a:prstGeom prst="rect">
            <a:avLst/>
          </a:prstGeom>
          <a:noFill/>
          <a:ln>
            <a:noFill/>
          </a:ln>
        </p:spPr>
      </p:pic>
      <p:sp>
        <p:nvSpPr>
          <p:cNvPr id="495" name="Shape 495"/>
          <p:cNvSpPr/>
          <p:nvPr/>
        </p:nvSpPr>
        <p:spPr>
          <a:xfrm>
            <a:off x="3063600" y="3616700"/>
            <a:ext cx="10695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Istio Auth</a:t>
            </a:r>
            <a:endParaRPr b="0" i="0" sz="1200" u="none" cap="none" strike="noStrike">
              <a:solidFill>
                <a:srgbClr val="212121"/>
              </a:solidFill>
              <a:latin typeface="Roboto"/>
              <a:ea typeface="Roboto"/>
              <a:cs typeface="Roboto"/>
              <a:sym typeface="Roboto"/>
            </a:endParaRPr>
          </a:p>
        </p:txBody>
      </p:sp>
      <p:pic>
        <p:nvPicPr>
          <p:cNvPr id="496" name="Shape 496"/>
          <p:cNvPicPr preferRelativeResize="0"/>
          <p:nvPr/>
        </p:nvPicPr>
        <p:blipFill>
          <a:blip r:embed="rId5">
            <a:alphaModFix/>
          </a:blip>
          <a:stretch>
            <a:fillRect/>
          </a:stretch>
        </p:blipFill>
        <p:spPr>
          <a:xfrm>
            <a:off x="3072438" y="3691836"/>
            <a:ext cx="260268" cy="247250"/>
          </a:xfrm>
          <a:prstGeom prst="rect">
            <a:avLst/>
          </a:prstGeom>
          <a:noFill/>
          <a:ln>
            <a:noFill/>
          </a:ln>
        </p:spPr>
      </p:pic>
      <p:sp>
        <p:nvSpPr>
          <p:cNvPr id="497" name="Shape 497"/>
          <p:cNvSpPr txBox="1"/>
          <p:nvPr/>
        </p:nvSpPr>
        <p:spPr>
          <a:xfrm>
            <a:off x="1872425" y="2690761"/>
            <a:ext cx="1073100" cy="83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434343"/>
                </a:solidFill>
                <a:latin typeface="Roboto"/>
                <a:ea typeface="Roboto"/>
                <a:cs typeface="Roboto"/>
                <a:sym typeface="Roboto"/>
              </a:rPr>
              <a:t>Policy checks, telemetry</a:t>
            </a:r>
            <a:endParaRPr sz="900">
              <a:solidFill>
                <a:srgbClr val="434343"/>
              </a:solidFill>
              <a:latin typeface="Roboto"/>
              <a:ea typeface="Roboto"/>
              <a:cs typeface="Roboto"/>
              <a:sym typeface="Roboto"/>
            </a:endParaRPr>
          </a:p>
        </p:txBody>
      </p:sp>
      <p:cxnSp>
        <p:nvCxnSpPr>
          <p:cNvPr id="498" name="Shape 498"/>
          <p:cNvCxnSpPr>
            <a:stCxn id="490" idx="2"/>
            <a:endCxn id="477" idx="0"/>
          </p:cNvCxnSpPr>
          <p:nvPr/>
        </p:nvCxnSpPr>
        <p:spPr>
          <a:xfrm flipH="1">
            <a:off x="2455309" y="2636612"/>
            <a:ext cx="1116300" cy="980100"/>
          </a:xfrm>
          <a:prstGeom prst="straightConnector1">
            <a:avLst/>
          </a:prstGeom>
          <a:noFill/>
          <a:ln cap="flat" cmpd="sng" w="19050">
            <a:solidFill>
              <a:srgbClr val="4284F3"/>
            </a:solidFill>
            <a:prstDash val="solid"/>
            <a:round/>
            <a:headEnd len="sm" w="sm" type="triangle"/>
            <a:tailEnd len="sm" w="sm" type="none"/>
          </a:ln>
        </p:spPr>
      </p:cxnSp>
      <p:grpSp>
        <p:nvGrpSpPr>
          <p:cNvPr id="499" name="Shape 499"/>
          <p:cNvGrpSpPr/>
          <p:nvPr/>
        </p:nvGrpSpPr>
        <p:grpSpPr>
          <a:xfrm>
            <a:off x="2018425" y="4023050"/>
            <a:ext cx="873850" cy="1116300"/>
            <a:chOff x="6535350" y="3319800"/>
            <a:chExt cx="873850" cy="1116300"/>
          </a:xfrm>
        </p:grpSpPr>
        <p:sp>
          <p:nvSpPr>
            <p:cNvPr id="500" name="Shape 500"/>
            <p:cNvSpPr/>
            <p:nvPr/>
          </p:nvSpPr>
          <p:spPr>
            <a:xfrm rot="-5400000">
              <a:off x="6175950" y="3679200"/>
              <a:ext cx="11163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r">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Policy Engine</a:t>
              </a:r>
              <a:endParaRPr b="0" i="0" sz="1000" u="none" cap="none" strike="noStrike">
                <a:solidFill>
                  <a:srgbClr val="212121"/>
                </a:solidFill>
                <a:latin typeface="Roboto"/>
                <a:ea typeface="Roboto"/>
                <a:cs typeface="Roboto"/>
                <a:sym typeface="Roboto"/>
              </a:endParaRPr>
            </a:p>
          </p:txBody>
        </p:sp>
        <p:sp>
          <p:nvSpPr>
            <p:cNvPr id="501" name="Shape 501"/>
            <p:cNvSpPr/>
            <p:nvPr/>
          </p:nvSpPr>
          <p:spPr>
            <a:xfrm rot="-5400000">
              <a:off x="6652300" y="3679200"/>
              <a:ext cx="11163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r">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Quota Adaptor</a:t>
              </a:r>
              <a:endParaRPr sz="1000">
                <a:solidFill>
                  <a:srgbClr val="212121"/>
                </a:solidFill>
                <a:latin typeface="Roboto"/>
                <a:ea typeface="Roboto"/>
                <a:cs typeface="Roboto"/>
                <a:sym typeface="Roboto"/>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Shape 50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Life of a request</a:t>
            </a:r>
            <a:endParaRPr/>
          </a:p>
        </p:txBody>
      </p:sp>
      <p:sp>
        <p:nvSpPr>
          <p:cNvPr id="507" name="Shape 507"/>
          <p:cNvSpPr txBox="1"/>
          <p:nvPr/>
        </p:nvSpPr>
        <p:spPr>
          <a:xfrm>
            <a:off x="4731300" y="1914475"/>
            <a:ext cx="4351200" cy="2882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1000"/>
              </a:spcBef>
              <a:spcAft>
                <a:spcPts val="0"/>
              </a:spcAft>
              <a:buNone/>
            </a:pPr>
            <a:r>
              <a:rPr lang="en">
                <a:solidFill>
                  <a:srgbClr val="434343"/>
                </a:solidFill>
                <a:latin typeface="Roboto"/>
                <a:ea typeface="Roboto"/>
                <a:cs typeface="Roboto"/>
                <a:sym typeface="Roboto"/>
              </a:rPr>
              <a:t>Server-side Envoy forwards request to service B, which process request and returns response</a:t>
            </a:r>
            <a:endParaRPr>
              <a:solidFill>
                <a:srgbClr val="434343"/>
              </a:solidFill>
              <a:latin typeface="Roboto"/>
              <a:ea typeface="Roboto"/>
              <a:cs typeface="Roboto"/>
              <a:sym typeface="Roboto"/>
            </a:endParaRPr>
          </a:p>
        </p:txBody>
      </p:sp>
      <p:sp>
        <p:nvSpPr>
          <p:cNvPr id="508" name="Shape 508"/>
          <p:cNvSpPr/>
          <p:nvPr/>
        </p:nvSpPr>
        <p:spPr>
          <a:xfrm>
            <a:off x="3081201" y="1688951"/>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sp>
        <p:nvSpPr>
          <p:cNvPr id="509" name="Shape 509"/>
          <p:cNvSpPr/>
          <p:nvPr/>
        </p:nvSpPr>
        <p:spPr>
          <a:xfrm>
            <a:off x="803177" y="1680138"/>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sp>
        <p:nvSpPr>
          <p:cNvPr id="510" name="Shape 510"/>
          <p:cNvSpPr/>
          <p:nvPr/>
        </p:nvSpPr>
        <p:spPr>
          <a:xfrm>
            <a:off x="1920600" y="3616700"/>
            <a:ext cx="10695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Mixer</a:t>
            </a:r>
            <a:endParaRPr b="0" i="0" sz="1200" u="none" cap="none" strike="noStrike">
              <a:solidFill>
                <a:srgbClr val="212121"/>
              </a:solidFill>
              <a:latin typeface="Roboto"/>
              <a:ea typeface="Roboto"/>
              <a:cs typeface="Roboto"/>
              <a:sym typeface="Roboto"/>
            </a:endParaRPr>
          </a:p>
        </p:txBody>
      </p:sp>
      <p:sp>
        <p:nvSpPr>
          <p:cNvPr id="511" name="Shape 511"/>
          <p:cNvSpPr/>
          <p:nvPr/>
        </p:nvSpPr>
        <p:spPr>
          <a:xfrm>
            <a:off x="758989" y="1635950"/>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grpSp>
        <p:nvGrpSpPr>
          <p:cNvPr id="512" name="Shape 512"/>
          <p:cNvGrpSpPr/>
          <p:nvPr/>
        </p:nvGrpSpPr>
        <p:grpSpPr>
          <a:xfrm>
            <a:off x="861919" y="1752868"/>
            <a:ext cx="868660" cy="247248"/>
            <a:chOff x="3471866" y="2456996"/>
            <a:chExt cx="989700" cy="281700"/>
          </a:xfrm>
        </p:grpSpPr>
        <p:sp>
          <p:nvSpPr>
            <p:cNvPr id="513" name="Shape 513"/>
            <p:cNvSpPr/>
            <p:nvPr/>
          </p:nvSpPr>
          <p:spPr>
            <a:xfrm>
              <a:off x="3471866" y="2456996"/>
              <a:ext cx="989700" cy="281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A</a:t>
              </a:r>
              <a:endParaRPr b="0" i="0" sz="1000" u="none" cap="none" strike="noStrike">
                <a:solidFill>
                  <a:srgbClr val="212121"/>
                </a:solidFill>
                <a:latin typeface="Roboto"/>
                <a:ea typeface="Roboto"/>
                <a:cs typeface="Roboto"/>
                <a:sym typeface="Roboto"/>
              </a:endParaRPr>
            </a:p>
          </p:txBody>
        </p:sp>
        <p:pic>
          <p:nvPicPr>
            <p:cNvPr id="514" name="Shape 514"/>
            <p:cNvPicPr preferRelativeResize="0"/>
            <p:nvPr/>
          </p:nvPicPr>
          <p:blipFill rotWithShape="1">
            <a:blip r:embed="rId3">
              <a:alphaModFix/>
            </a:blip>
            <a:srcRect b="0" l="0" r="0" t="0"/>
            <a:stretch/>
          </p:blipFill>
          <p:spPr>
            <a:xfrm>
              <a:off x="3520340" y="2496274"/>
              <a:ext cx="203100" cy="203100"/>
            </a:xfrm>
            <a:prstGeom prst="rect">
              <a:avLst/>
            </a:prstGeom>
            <a:noFill/>
            <a:ln>
              <a:noFill/>
            </a:ln>
          </p:spPr>
        </p:pic>
      </p:grpSp>
      <p:sp>
        <p:nvSpPr>
          <p:cNvPr id="515" name="Shape 515"/>
          <p:cNvSpPr/>
          <p:nvPr/>
        </p:nvSpPr>
        <p:spPr>
          <a:xfrm>
            <a:off x="3037013" y="1635925"/>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grpSp>
        <p:nvGrpSpPr>
          <p:cNvPr id="516" name="Shape 516"/>
          <p:cNvGrpSpPr/>
          <p:nvPr/>
        </p:nvGrpSpPr>
        <p:grpSpPr>
          <a:xfrm>
            <a:off x="3138969" y="1752886"/>
            <a:ext cx="868660" cy="247248"/>
            <a:chOff x="3471866" y="2430005"/>
            <a:chExt cx="989700" cy="281700"/>
          </a:xfrm>
        </p:grpSpPr>
        <p:sp>
          <p:nvSpPr>
            <p:cNvPr id="517" name="Shape 517"/>
            <p:cNvSpPr/>
            <p:nvPr/>
          </p:nvSpPr>
          <p:spPr>
            <a:xfrm>
              <a:off x="3471866" y="2430005"/>
              <a:ext cx="989700" cy="281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B</a:t>
              </a:r>
              <a:endParaRPr b="0" i="0" sz="1000" u="none" cap="none" strike="noStrike">
                <a:solidFill>
                  <a:srgbClr val="212121"/>
                </a:solidFill>
                <a:latin typeface="Roboto"/>
                <a:ea typeface="Roboto"/>
                <a:cs typeface="Roboto"/>
                <a:sym typeface="Roboto"/>
              </a:endParaRPr>
            </a:p>
          </p:txBody>
        </p:sp>
        <p:pic>
          <p:nvPicPr>
            <p:cNvPr id="518" name="Shape 518"/>
            <p:cNvPicPr preferRelativeResize="0"/>
            <p:nvPr/>
          </p:nvPicPr>
          <p:blipFill rotWithShape="1">
            <a:blip r:embed="rId3">
              <a:alphaModFix/>
            </a:blip>
            <a:srcRect b="0" l="0" r="0" t="0"/>
            <a:stretch/>
          </p:blipFill>
          <p:spPr>
            <a:xfrm>
              <a:off x="3520340" y="2469283"/>
              <a:ext cx="203100" cy="203100"/>
            </a:xfrm>
            <a:prstGeom prst="rect">
              <a:avLst/>
            </a:prstGeom>
            <a:noFill/>
            <a:ln>
              <a:noFill/>
            </a:ln>
          </p:spPr>
        </p:pic>
      </p:grpSp>
      <p:grpSp>
        <p:nvGrpSpPr>
          <p:cNvPr id="519" name="Shape 519"/>
          <p:cNvGrpSpPr/>
          <p:nvPr/>
        </p:nvGrpSpPr>
        <p:grpSpPr>
          <a:xfrm>
            <a:off x="861957" y="2389486"/>
            <a:ext cx="868577" cy="247126"/>
            <a:chOff x="3027125" y="2882313"/>
            <a:chExt cx="1397100" cy="397500"/>
          </a:xfrm>
        </p:grpSpPr>
        <p:sp>
          <p:nvSpPr>
            <p:cNvPr id="520" name="Shape 520"/>
            <p:cNvSpPr/>
            <p:nvPr/>
          </p:nvSpPr>
          <p:spPr>
            <a:xfrm>
              <a:off x="3027125" y="2882313"/>
              <a:ext cx="13971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b="0" i="0" sz="1000" u="none" cap="none" strike="noStrike">
                <a:solidFill>
                  <a:srgbClr val="212121"/>
                </a:solidFill>
                <a:latin typeface="Roboto"/>
                <a:ea typeface="Roboto"/>
                <a:cs typeface="Roboto"/>
                <a:sym typeface="Roboto"/>
              </a:endParaRPr>
            </a:p>
          </p:txBody>
        </p:sp>
        <p:pic>
          <p:nvPicPr>
            <p:cNvPr id="521" name="Shape 521"/>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522" name="Shape 522"/>
          <p:cNvGrpSpPr/>
          <p:nvPr/>
        </p:nvGrpSpPr>
        <p:grpSpPr>
          <a:xfrm>
            <a:off x="3137320" y="2389486"/>
            <a:ext cx="868577" cy="247126"/>
            <a:chOff x="3027125" y="2882313"/>
            <a:chExt cx="1397100" cy="397500"/>
          </a:xfrm>
        </p:grpSpPr>
        <p:sp>
          <p:nvSpPr>
            <p:cNvPr id="523" name="Shape 523"/>
            <p:cNvSpPr/>
            <p:nvPr/>
          </p:nvSpPr>
          <p:spPr>
            <a:xfrm>
              <a:off x="3027125" y="2882313"/>
              <a:ext cx="13971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b="0" i="0" sz="1000" u="none" cap="none" strike="noStrike">
                <a:solidFill>
                  <a:srgbClr val="212121"/>
                </a:solidFill>
                <a:latin typeface="Roboto"/>
                <a:ea typeface="Roboto"/>
                <a:cs typeface="Roboto"/>
                <a:sym typeface="Roboto"/>
              </a:endParaRPr>
            </a:p>
          </p:txBody>
        </p:sp>
        <p:pic>
          <p:nvPicPr>
            <p:cNvPr id="524" name="Shape 524"/>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525" name="Shape 525"/>
          <p:cNvPicPr preferRelativeResize="0"/>
          <p:nvPr/>
        </p:nvPicPr>
        <p:blipFill>
          <a:blip r:embed="rId5">
            <a:alphaModFix/>
          </a:blip>
          <a:stretch>
            <a:fillRect/>
          </a:stretch>
        </p:blipFill>
        <p:spPr>
          <a:xfrm>
            <a:off x="1929438" y="3691836"/>
            <a:ext cx="260268" cy="247250"/>
          </a:xfrm>
          <a:prstGeom prst="rect">
            <a:avLst/>
          </a:prstGeom>
          <a:noFill/>
          <a:ln>
            <a:noFill/>
          </a:ln>
        </p:spPr>
      </p:pic>
      <p:cxnSp>
        <p:nvCxnSpPr>
          <p:cNvPr id="526" name="Shape 526"/>
          <p:cNvCxnSpPr>
            <a:stCxn id="523" idx="0"/>
            <a:endCxn id="517" idx="2"/>
          </p:cNvCxnSpPr>
          <p:nvPr/>
        </p:nvCxnSpPr>
        <p:spPr>
          <a:xfrm rot="-5400000">
            <a:off x="3377809" y="2193886"/>
            <a:ext cx="389400" cy="1800"/>
          </a:xfrm>
          <a:prstGeom prst="bentConnector3">
            <a:avLst>
              <a:gd fmla="val 49994" name="adj1"/>
            </a:avLst>
          </a:prstGeom>
          <a:noFill/>
          <a:ln cap="flat" cmpd="sng" w="19050">
            <a:solidFill>
              <a:srgbClr val="4284F3"/>
            </a:solidFill>
            <a:prstDash val="solid"/>
            <a:round/>
            <a:headEnd len="sm" w="sm" type="triangle"/>
            <a:tailEnd len="sm" w="sm" type="triangle"/>
          </a:ln>
        </p:spPr>
      </p:cxnSp>
      <p:sp>
        <p:nvSpPr>
          <p:cNvPr id="527" name="Shape 527"/>
          <p:cNvSpPr/>
          <p:nvPr/>
        </p:nvSpPr>
        <p:spPr>
          <a:xfrm>
            <a:off x="754425" y="3625550"/>
            <a:ext cx="10695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Pilot</a:t>
            </a:r>
            <a:endParaRPr b="0" i="0" sz="1200" u="none" cap="none" strike="noStrike">
              <a:solidFill>
                <a:srgbClr val="212121"/>
              </a:solidFill>
              <a:latin typeface="Roboto"/>
              <a:ea typeface="Roboto"/>
              <a:cs typeface="Roboto"/>
              <a:sym typeface="Roboto"/>
            </a:endParaRPr>
          </a:p>
        </p:txBody>
      </p:sp>
      <p:pic>
        <p:nvPicPr>
          <p:cNvPr id="528" name="Shape 528"/>
          <p:cNvPicPr preferRelativeResize="0"/>
          <p:nvPr/>
        </p:nvPicPr>
        <p:blipFill>
          <a:blip r:embed="rId5">
            <a:alphaModFix/>
          </a:blip>
          <a:stretch>
            <a:fillRect/>
          </a:stretch>
        </p:blipFill>
        <p:spPr>
          <a:xfrm>
            <a:off x="763263" y="3700673"/>
            <a:ext cx="260268" cy="247250"/>
          </a:xfrm>
          <a:prstGeom prst="rect">
            <a:avLst/>
          </a:prstGeom>
          <a:noFill/>
          <a:ln>
            <a:noFill/>
          </a:ln>
        </p:spPr>
      </p:pic>
      <p:sp>
        <p:nvSpPr>
          <p:cNvPr id="529" name="Shape 529"/>
          <p:cNvSpPr/>
          <p:nvPr/>
        </p:nvSpPr>
        <p:spPr>
          <a:xfrm>
            <a:off x="3063600" y="3616700"/>
            <a:ext cx="10695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Istio Auth</a:t>
            </a:r>
            <a:endParaRPr b="0" i="0" sz="1200" u="none" cap="none" strike="noStrike">
              <a:solidFill>
                <a:srgbClr val="212121"/>
              </a:solidFill>
              <a:latin typeface="Roboto"/>
              <a:ea typeface="Roboto"/>
              <a:cs typeface="Roboto"/>
              <a:sym typeface="Roboto"/>
            </a:endParaRPr>
          </a:p>
        </p:txBody>
      </p:sp>
      <p:pic>
        <p:nvPicPr>
          <p:cNvPr id="530" name="Shape 530"/>
          <p:cNvPicPr preferRelativeResize="0"/>
          <p:nvPr/>
        </p:nvPicPr>
        <p:blipFill>
          <a:blip r:embed="rId5">
            <a:alphaModFix/>
          </a:blip>
          <a:stretch>
            <a:fillRect/>
          </a:stretch>
        </p:blipFill>
        <p:spPr>
          <a:xfrm>
            <a:off x="3072438" y="3691836"/>
            <a:ext cx="260268" cy="247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Shape 53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Life of a request</a:t>
            </a:r>
            <a:endParaRPr/>
          </a:p>
        </p:txBody>
      </p:sp>
      <p:sp>
        <p:nvSpPr>
          <p:cNvPr id="536" name="Shape 536"/>
          <p:cNvSpPr txBox="1"/>
          <p:nvPr/>
        </p:nvSpPr>
        <p:spPr>
          <a:xfrm>
            <a:off x="4731300" y="1914475"/>
            <a:ext cx="4351200" cy="2882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1000"/>
              </a:spcBef>
              <a:spcAft>
                <a:spcPts val="0"/>
              </a:spcAft>
              <a:buNone/>
            </a:pPr>
            <a:r>
              <a:rPr lang="en">
                <a:solidFill>
                  <a:srgbClr val="434343"/>
                </a:solidFill>
                <a:latin typeface="Roboto"/>
                <a:ea typeface="Roboto"/>
                <a:cs typeface="Roboto"/>
                <a:sym typeface="Roboto"/>
              </a:rPr>
              <a:t>Envoy forwards response to the original caller, where response is intercepted by Envoy on the caller side.</a:t>
            </a:r>
            <a:endParaRPr>
              <a:solidFill>
                <a:srgbClr val="434343"/>
              </a:solidFill>
              <a:latin typeface="Roboto"/>
              <a:ea typeface="Roboto"/>
              <a:cs typeface="Roboto"/>
              <a:sym typeface="Roboto"/>
            </a:endParaRPr>
          </a:p>
        </p:txBody>
      </p:sp>
      <p:sp>
        <p:nvSpPr>
          <p:cNvPr id="537" name="Shape 537"/>
          <p:cNvSpPr/>
          <p:nvPr/>
        </p:nvSpPr>
        <p:spPr>
          <a:xfrm>
            <a:off x="3081201" y="1688951"/>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sp>
        <p:nvSpPr>
          <p:cNvPr id="538" name="Shape 538"/>
          <p:cNvSpPr/>
          <p:nvPr/>
        </p:nvSpPr>
        <p:spPr>
          <a:xfrm>
            <a:off x="803177" y="1680138"/>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sp>
        <p:nvSpPr>
          <p:cNvPr id="539" name="Shape 539"/>
          <p:cNvSpPr/>
          <p:nvPr/>
        </p:nvSpPr>
        <p:spPr>
          <a:xfrm>
            <a:off x="1920600" y="3616700"/>
            <a:ext cx="10695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Mixer</a:t>
            </a:r>
            <a:endParaRPr b="0" i="0" sz="1200" u="none" cap="none" strike="noStrike">
              <a:solidFill>
                <a:srgbClr val="212121"/>
              </a:solidFill>
              <a:latin typeface="Roboto"/>
              <a:ea typeface="Roboto"/>
              <a:cs typeface="Roboto"/>
              <a:sym typeface="Roboto"/>
            </a:endParaRPr>
          </a:p>
        </p:txBody>
      </p:sp>
      <p:sp>
        <p:nvSpPr>
          <p:cNvPr id="540" name="Shape 540"/>
          <p:cNvSpPr/>
          <p:nvPr/>
        </p:nvSpPr>
        <p:spPr>
          <a:xfrm>
            <a:off x="758989" y="1635950"/>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grpSp>
        <p:nvGrpSpPr>
          <p:cNvPr id="541" name="Shape 541"/>
          <p:cNvGrpSpPr/>
          <p:nvPr/>
        </p:nvGrpSpPr>
        <p:grpSpPr>
          <a:xfrm>
            <a:off x="861919" y="1752868"/>
            <a:ext cx="868660" cy="247248"/>
            <a:chOff x="3471866" y="2456996"/>
            <a:chExt cx="989700" cy="281700"/>
          </a:xfrm>
        </p:grpSpPr>
        <p:sp>
          <p:nvSpPr>
            <p:cNvPr id="542" name="Shape 542"/>
            <p:cNvSpPr/>
            <p:nvPr/>
          </p:nvSpPr>
          <p:spPr>
            <a:xfrm>
              <a:off x="3471866" y="2456996"/>
              <a:ext cx="989700" cy="281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A</a:t>
              </a:r>
              <a:endParaRPr b="0" i="0" sz="1000" u="none" cap="none" strike="noStrike">
                <a:solidFill>
                  <a:srgbClr val="212121"/>
                </a:solidFill>
                <a:latin typeface="Roboto"/>
                <a:ea typeface="Roboto"/>
                <a:cs typeface="Roboto"/>
                <a:sym typeface="Roboto"/>
              </a:endParaRPr>
            </a:p>
          </p:txBody>
        </p:sp>
        <p:pic>
          <p:nvPicPr>
            <p:cNvPr id="543" name="Shape 543"/>
            <p:cNvPicPr preferRelativeResize="0"/>
            <p:nvPr/>
          </p:nvPicPr>
          <p:blipFill rotWithShape="1">
            <a:blip r:embed="rId3">
              <a:alphaModFix/>
            </a:blip>
            <a:srcRect b="0" l="0" r="0" t="0"/>
            <a:stretch/>
          </p:blipFill>
          <p:spPr>
            <a:xfrm>
              <a:off x="3520340" y="2496274"/>
              <a:ext cx="203100" cy="203100"/>
            </a:xfrm>
            <a:prstGeom prst="rect">
              <a:avLst/>
            </a:prstGeom>
            <a:noFill/>
            <a:ln>
              <a:noFill/>
            </a:ln>
          </p:spPr>
        </p:pic>
      </p:grpSp>
      <p:sp>
        <p:nvSpPr>
          <p:cNvPr id="544" name="Shape 544"/>
          <p:cNvSpPr/>
          <p:nvPr/>
        </p:nvSpPr>
        <p:spPr>
          <a:xfrm>
            <a:off x="3037013" y="1635925"/>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grpSp>
        <p:nvGrpSpPr>
          <p:cNvPr id="545" name="Shape 545"/>
          <p:cNvGrpSpPr/>
          <p:nvPr/>
        </p:nvGrpSpPr>
        <p:grpSpPr>
          <a:xfrm>
            <a:off x="3138969" y="1752886"/>
            <a:ext cx="868660" cy="247248"/>
            <a:chOff x="3471866" y="2430005"/>
            <a:chExt cx="989700" cy="281700"/>
          </a:xfrm>
        </p:grpSpPr>
        <p:sp>
          <p:nvSpPr>
            <p:cNvPr id="546" name="Shape 546"/>
            <p:cNvSpPr/>
            <p:nvPr/>
          </p:nvSpPr>
          <p:spPr>
            <a:xfrm>
              <a:off x="3471866" y="2430005"/>
              <a:ext cx="989700" cy="281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B</a:t>
              </a:r>
              <a:endParaRPr b="0" i="0" sz="1000" u="none" cap="none" strike="noStrike">
                <a:solidFill>
                  <a:srgbClr val="212121"/>
                </a:solidFill>
                <a:latin typeface="Roboto"/>
                <a:ea typeface="Roboto"/>
                <a:cs typeface="Roboto"/>
                <a:sym typeface="Roboto"/>
              </a:endParaRPr>
            </a:p>
          </p:txBody>
        </p:sp>
        <p:pic>
          <p:nvPicPr>
            <p:cNvPr id="547" name="Shape 547"/>
            <p:cNvPicPr preferRelativeResize="0"/>
            <p:nvPr/>
          </p:nvPicPr>
          <p:blipFill rotWithShape="1">
            <a:blip r:embed="rId3">
              <a:alphaModFix/>
            </a:blip>
            <a:srcRect b="0" l="0" r="0" t="0"/>
            <a:stretch/>
          </p:blipFill>
          <p:spPr>
            <a:xfrm>
              <a:off x="3520340" y="2469283"/>
              <a:ext cx="203100" cy="203100"/>
            </a:xfrm>
            <a:prstGeom prst="rect">
              <a:avLst/>
            </a:prstGeom>
            <a:noFill/>
            <a:ln>
              <a:noFill/>
            </a:ln>
          </p:spPr>
        </p:pic>
      </p:grpSp>
      <p:cxnSp>
        <p:nvCxnSpPr>
          <p:cNvPr id="548" name="Shape 548"/>
          <p:cNvCxnSpPr>
            <a:stCxn id="549" idx="3"/>
            <a:endCxn id="550" idx="1"/>
          </p:cNvCxnSpPr>
          <p:nvPr/>
        </p:nvCxnSpPr>
        <p:spPr>
          <a:xfrm>
            <a:off x="1730534" y="2513049"/>
            <a:ext cx="1406700" cy="600"/>
          </a:xfrm>
          <a:prstGeom prst="bentConnector3">
            <a:avLst>
              <a:gd fmla="val 50003" name="adj1"/>
            </a:avLst>
          </a:prstGeom>
          <a:noFill/>
          <a:ln cap="flat" cmpd="sng" w="19050">
            <a:solidFill>
              <a:srgbClr val="4284F3"/>
            </a:solidFill>
            <a:prstDash val="solid"/>
            <a:round/>
            <a:headEnd len="sm" w="sm" type="triangle"/>
            <a:tailEnd len="sm" w="sm" type="none"/>
          </a:ln>
        </p:spPr>
      </p:cxnSp>
      <p:grpSp>
        <p:nvGrpSpPr>
          <p:cNvPr id="551" name="Shape 551"/>
          <p:cNvGrpSpPr/>
          <p:nvPr/>
        </p:nvGrpSpPr>
        <p:grpSpPr>
          <a:xfrm>
            <a:off x="861957" y="2389486"/>
            <a:ext cx="868577" cy="247126"/>
            <a:chOff x="3027125" y="2882313"/>
            <a:chExt cx="1397100" cy="397500"/>
          </a:xfrm>
        </p:grpSpPr>
        <p:sp>
          <p:nvSpPr>
            <p:cNvPr id="549" name="Shape 549"/>
            <p:cNvSpPr/>
            <p:nvPr/>
          </p:nvSpPr>
          <p:spPr>
            <a:xfrm>
              <a:off x="3027125" y="2882313"/>
              <a:ext cx="13971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b="0" i="0" sz="1000" u="none" cap="none" strike="noStrike">
                <a:solidFill>
                  <a:srgbClr val="212121"/>
                </a:solidFill>
                <a:latin typeface="Roboto"/>
                <a:ea typeface="Roboto"/>
                <a:cs typeface="Roboto"/>
                <a:sym typeface="Roboto"/>
              </a:endParaRPr>
            </a:p>
          </p:txBody>
        </p:sp>
        <p:pic>
          <p:nvPicPr>
            <p:cNvPr id="552" name="Shape 552"/>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553" name="Shape 553"/>
          <p:cNvGrpSpPr/>
          <p:nvPr/>
        </p:nvGrpSpPr>
        <p:grpSpPr>
          <a:xfrm>
            <a:off x="3137320" y="2389486"/>
            <a:ext cx="868577" cy="247126"/>
            <a:chOff x="3027125" y="2882313"/>
            <a:chExt cx="1397100" cy="397500"/>
          </a:xfrm>
        </p:grpSpPr>
        <p:sp>
          <p:nvSpPr>
            <p:cNvPr id="550" name="Shape 550"/>
            <p:cNvSpPr/>
            <p:nvPr/>
          </p:nvSpPr>
          <p:spPr>
            <a:xfrm>
              <a:off x="3027125" y="2882313"/>
              <a:ext cx="13971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b="0" i="0" sz="1000" u="none" cap="none" strike="noStrike">
                <a:solidFill>
                  <a:srgbClr val="212121"/>
                </a:solidFill>
                <a:latin typeface="Roboto"/>
                <a:ea typeface="Roboto"/>
                <a:cs typeface="Roboto"/>
                <a:sym typeface="Roboto"/>
              </a:endParaRPr>
            </a:p>
          </p:txBody>
        </p:sp>
        <p:pic>
          <p:nvPicPr>
            <p:cNvPr id="554" name="Shape 554"/>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555" name="Shape 555"/>
          <p:cNvPicPr preferRelativeResize="0"/>
          <p:nvPr/>
        </p:nvPicPr>
        <p:blipFill>
          <a:blip r:embed="rId5">
            <a:alphaModFix/>
          </a:blip>
          <a:stretch>
            <a:fillRect/>
          </a:stretch>
        </p:blipFill>
        <p:spPr>
          <a:xfrm>
            <a:off x="1929438" y="3691836"/>
            <a:ext cx="260268" cy="247250"/>
          </a:xfrm>
          <a:prstGeom prst="rect">
            <a:avLst/>
          </a:prstGeom>
          <a:noFill/>
          <a:ln>
            <a:noFill/>
          </a:ln>
        </p:spPr>
      </p:pic>
      <p:sp>
        <p:nvSpPr>
          <p:cNvPr id="556" name="Shape 556"/>
          <p:cNvSpPr/>
          <p:nvPr/>
        </p:nvSpPr>
        <p:spPr>
          <a:xfrm>
            <a:off x="754425" y="3625550"/>
            <a:ext cx="10695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Pilot</a:t>
            </a:r>
            <a:endParaRPr b="0" i="0" sz="1200" u="none" cap="none" strike="noStrike">
              <a:solidFill>
                <a:srgbClr val="212121"/>
              </a:solidFill>
              <a:latin typeface="Roboto"/>
              <a:ea typeface="Roboto"/>
              <a:cs typeface="Roboto"/>
              <a:sym typeface="Roboto"/>
            </a:endParaRPr>
          </a:p>
        </p:txBody>
      </p:sp>
      <p:pic>
        <p:nvPicPr>
          <p:cNvPr id="557" name="Shape 557"/>
          <p:cNvPicPr preferRelativeResize="0"/>
          <p:nvPr/>
        </p:nvPicPr>
        <p:blipFill>
          <a:blip r:embed="rId5">
            <a:alphaModFix/>
          </a:blip>
          <a:stretch>
            <a:fillRect/>
          </a:stretch>
        </p:blipFill>
        <p:spPr>
          <a:xfrm>
            <a:off x="763263" y="3700673"/>
            <a:ext cx="260268" cy="247250"/>
          </a:xfrm>
          <a:prstGeom prst="rect">
            <a:avLst/>
          </a:prstGeom>
          <a:noFill/>
          <a:ln>
            <a:noFill/>
          </a:ln>
        </p:spPr>
      </p:pic>
      <p:sp>
        <p:nvSpPr>
          <p:cNvPr id="558" name="Shape 558"/>
          <p:cNvSpPr/>
          <p:nvPr/>
        </p:nvSpPr>
        <p:spPr>
          <a:xfrm>
            <a:off x="3063600" y="3616700"/>
            <a:ext cx="10695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Istio Auth</a:t>
            </a:r>
            <a:endParaRPr b="0" i="0" sz="1200" u="none" cap="none" strike="noStrike">
              <a:solidFill>
                <a:srgbClr val="212121"/>
              </a:solidFill>
              <a:latin typeface="Roboto"/>
              <a:ea typeface="Roboto"/>
              <a:cs typeface="Roboto"/>
              <a:sym typeface="Roboto"/>
            </a:endParaRPr>
          </a:p>
        </p:txBody>
      </p:sp>
      <p:pic>
        <p:nvPicPr>
          <p:cNvPr id="559" name="Shape 559"/>
          <p:cNvPicPr preferRelativeResize="0"/>
          <p:nvPr/>
        </p:nvPicPr>
        <p:blipFill>
          <a:blip r:embed="rId5">
            <a:alphaModFix/>
          </a:blip>
          <a:stretch>
            <a:fillRect/>
          </a:stretch>
        </p:blipFill>
        <p:spPr>
          <a:xfrm>
            <a:off x="3072438" y="3691836"/>
            <a:ext cx="260268" cy="247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Shape 56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Life of a request</a:t>
            </a:r>
            <a:endParaRPr/>
          </a:p>
        </p:txBody>
      </p:sp>
      <p:sp>
        <p:nvSpPr>
          <p:cNvPr id="565" name="Shape 565"/>
          <p:cNvSpPr/>
          <p:nvPr/>
        </p:nvSpPr>
        <p:spPr>
          <a:xfrm>
            <a:off x="3081201" y="1688951"/>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sp>
        <p:nvSpPr>
          <p:cNvPr id="566" name="Shape 566"/>
          <p:cNvSpPr/>
          <p:nvPr/>
        </p:nvSpPr>
        <p:spPr>
          <a:xfrm>
            <a:off x="803177" y="1680138"/>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sp>
        <p:nvSpPr>
          <p:cNvPr id="567" name="Shape 567"/>
          <p:cNvSpPr/>
          <p:nvPr/>
        </p:nvSpPr>
        <p:spPr>
          <a:xfrm>
            <a:off x="1920600" y="3616700"/>
            <a:ext cx="10695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Mixer</a:t>
            </a:r>
            <a:endParaRPr b="0" i="0" sz="1200" u="none" cap="none" strike="noStrike">
              <a:solidFill>
                <a:srgbClr val="212121"/>
              </a:solidFill>
              <a:latin typeface="Roboto"/>
              <a:ea typeface="Roboto"/>
              <a:cs typeface="Roboto"/>
              <a:sym typeface="Roboto"/>
            </a:endParaRPr>
          </a:p>
        </p:txBody>
      </p:sp>
      <p:sp>
        <p:nvSpPr>
          <p:cNvPr id="568" name="Shape 568"/>
          <p:cNvSpPr/>
          <p:nvPr/>
        </p:nvSpPr>
        <p:spPr>
          <a:xfrm>
            <a:off x="758989" y="1635950"/>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grpSp>
        <p:nvGrpSpPr>
          <p:cNvPr id="569" name="Shape 569"/>
          <p:cNvGrpSpPr/>
          <p:nvPr/>
        </p:nvGrpSpPr>
        <p:grpSpPr>
          <a:xfrm>
            <a:off x="861919" y="1752868"/>
            <a:ext cx="868660" cy="247248"/>
            <a:chOff x="3471866" y="2456996"/>
            <a:chExt cx="989700" cy="281700"/>
          </a:xfrm>
        </p:grpSpPr>
        <p:sp>
          <p:nvSpPr>
            <p:cNvPr id="570" name="Shape 570"/>
            <p:cNvSpPr/>
            <p:nvPr/>
          </p:nvSpPr>
          <p:spPr>
            <a:xfrm>
              <a:off x="3471866" y="2456996"/>
              <a:ext cx="989700" cy="281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A</a:t>
              </a:r>
              <a:endParaRPr b="0" i="0" sz="1000" u="none" cap="none" strike="noStrike">
                <a:solidFill>
                  <a:srgbClr val="212121"/>
                </a:solidFill>
                <a:latin typeface="Roboto"/>
                <a:ea typeface="Roboto"/>
                <a:cs typeface="Roboto"/>
                <a:sym typeface="Roboto"/>
              </a:endParaRPr>
            </a:p>
          </p:txBody>
        </p:sp>
        <p:pic>
          <p:nvPicPr>
            <p:cNvPr id="571" name="Shape 571"/>
            <p:cNvPicPr preferRelativeResize="0"/>
            <p:nvPr/>
          </p:nvPicPr>
          <p:blipFill rotWithShape="1">
            <a:blip r:embed="rId3">
              <a:alphaModFix/>
            </a:blip>
            <a:srcRect b="0" l="0" r="0" t="0"/>
            <a:stretch/>
          </p:blipFill>
          <p:spPr>
            <a:xfrm>
              <a:off x="3520340" y="2496274"/>
              <a:ext cx="203100" cy="203100"/>
            </a:xfrm>
            <a:prstGeom prst="rect">
              <a:avLst/>
            </a:prstGeom>
            <a:noFill/>
            <a:ln>
              <a:noFill/>
            </a:ln>
          </p:spPr>
        </p:pic>
      </p:grpSp>
      <p:sp>
        <p:nvSpPr>
          <p:cNvPr id="572" name="Shape 572"/>
          <p:cNvSpPr/>
          <p:nvPr/>
        </p:nvSpPr>
        <p:spPr>
          <a:xfrm>
            <a:off x="3037013" y="1635925"/>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grpSp>
        <p:nvGrpSpPr>
          <p:cNvPr id="573" name="Shape 573"/>
          <p:cNvGrpSpPr/>
          <p:nvPr/>
        </p:nvGrpSpPr>
        <p:grpSpPr>
          <a:xfrm>
            <a:off x="3138969" y="1752886"/>
            <a:ext cx="868660" cy="247248"/>
            <a:chOff x="3471866" y="2430005"/>
            <a:chExt cx="989700" cy="281700"/>
          </a:xfrm>
        </p:grpSpPr>
        <p:sp>
          <p:nvSpPr>
            <p:cNvPr id="574" name="Shape 574"/>
            <p:cNvSpPr/>
            <p:nvPr/>
          </p:nvSpPr>
          <p:spPr>
            <a:xfrm>
              <a:off x="3471866" y="2430005"/>
              <a:ext cx="989700" cy="281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B</a:t>
              </a:r>
              <a:endParaRPr b="0" i="0" sz="1000" u="none" cap="none" strike="noStrike">
                <a:solidFill>
                  <a:srgbClr val="212121"/>
                </a:solidFill>
                <a:latin typeface="Roboto"/>
                <a:ea typeface="Roboto"/>
                <a:cs typeface="Roboto"/>
                <a:sym typeface="Roboto"/>
              </a:endParaRPr>
            </a:p>
          </p:txBody>
        </p:sp>
        <p:pic>
          <p:nvPicPr>
            <p:cNvPr id="575" name="Shape 575"/>
            <p:cNvPicPr preferRelativeResize="0"/>
            <p:nvPr/>
          </p:nvPicPr>
          <p:blipFill rotWithShape="1">
            <a:blip r:embed="rId3">
              <a:alphaModFix/>
            </a:blip>
            <a:srcRect b="0" l="0" r="0" t="0"/>
            <a:stretch/>
          </p:blipFill>
          <p:spPr>
            <a:xfrm>
              <a:off x="3520340" y="2469283"/>
              <a:ext cx="203100" cy="203100"/>
            </a:xfrm>
            <a:prstGeom prst="rect">
              <a:avLst/>
            </a:prstGeom>
            <a:noFill/>
            <a:ln>
              <a:noFill/>
            </a:ln>
          </p:spPr>
        </p:pic>
      </p:grpSp>
      <p:grpSp>
        <p:nvGrpSpPr>
          <p:cNvPr id="576" name="Shape 576"/>
          <p:cNvGrpSpPr/>
          <p:nvPr/>
        </p:nvGrpSpPr>
        <p:grpSpPr>
          <a:xfrm>
            <a:off x="861957" y="2389486"/>
            <a:ext cx="868577" cy="247126"/>
            <a:chOff x="3027125" y="2882313"/>
            <a:chExt cx="1397100" cy="397500"/>
          </a:xfrm>
        </p:grpSpPr>
        <p:sp>
          <p:nvSpPr>
            <p:cNvPr id="577" name="Shape 577"/>
            <p:cNvSpPr/>
            <p:nvPr/>
          </p:nvSpPr>
          <p:spPr>
            <a:xfrm>
              <a:off x="3027125" y="2882313"/>
              <a:ext cx="13971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b="0" i="0" sz="1000" u="none" cap="none" strike="noStrike">
                <a:solidFill>
                  <a:srgbClr val="212121"/>
                </a:solidFill>
                <a:latin typeface="Roboto"/>
                <a:ea typeface="Roboto"/>
                <a:cs typeface="Roboto"/>
                <a:sym typeface="Roboto"/>
              </a:endParaRPr>
            </a:p>
          </p:txBody>
        </p:sp>
        <p:pic>
          <p:nvPicPr>
            <p:cNvPr id="578" name="Shape 578"/>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579" name="Shape 579"/>
          <p:cNvGrpSpPr/>
          <p:nvPr/>
        </p:nvGrpSpPr>
        <p:grpSpPr>
          <a:xfrm>
            <a:off x="3137320" y="2389486"/>
            <a:ext cx="868577" cy="247126"/>
            <a:chOff x="3027125" y="2882313"/>
            <a:chExt cx="1397100" cy="397500"/>
          </a:xfrm>
        </p:grpSpPr>
        <p:sp>
          <p:nvSpPr>
            <p:cNvPr id="580" name="Shape 580"/>
            <p:cNvSpPr/>
            <p:nvPr/>
          </p:nvSpPr>
          <p:spPr>
            <a:xfrm>
              <a:off x="3027125" y="2882313"/>
              <a:ext cx="13971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b="0" i="0" sz="1000" u="none" cap="none" strike="noStrike">
                <a:solidFill>
                  <a:srgbClr val="212121"/>
                </a:solidFill>
                <a:latin typeface="Roboto"/>
                <a:ea typeface="Roboto"/>
                <a:cs typeface="Roboto"/>
                <a:sym typeface="Roboto"/>
              </a:endParaRPr>
            </a:p>
          </p:txBody>
        </p:sp>
        <p:pic>
          <p:nvPicPr>
            <p:cNvPr id="581" name="Shape 581"/>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582" name="Shape 582"/>
          <p:cNvPicPr preferRelativeResize="0"/>
          <p:nvPr/>
        </p:nvPicPr>
        <p:blipFill>
          <a:blip r:embed="rId5">
            <a:alphaModFix/>
          </a:blip>
          <a:stretch>
            <a:fillRect/>
          </a:stretch>
        </p:blipFill>
        <p:spPr>
          <a:xfrm>
            <a:off x="1929438" y="3691836"/>
            <a:ext cx="260268" cy="247250"/>
          </a:xfrm>
          <a:prstGeom prst="rect">
            <a:avLst/>
          </a:prstGeom>
          <a:noFill/>
          <a:ln>
            <a:noFill/>
          </a:ln>
        </p:spPr>
      </p:pic>
      <p:sp>
        <p:nvSpPr>
          <p:cNvPr id="583" name="Shape 583"/>
          <p:cNvSpPr/>
          <p:nvPr/>
        </p:nvSpPr>
        <p:spPr>
          <a:xfrm>
            <a:off x="754425" y="3625550"/>
            <a:ext cx="10695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Pilot</a:t>
            </a:r>
            <a:endParaRPr b="0" i="0" sz="1200" u="none" cap="none" strike="noStrike">
              <a:solidFill>
                <a:srgbClr val="212121"/>
              </a:solidFill>
              <a:latin typeface="Roboto"/>
              <a:ea typeface="Roboto"/>
              <a:cs typeface="Roboto"/>
              <a:sym typeface="Roboto"/>
            </a:endParaRPr>
          </a:p>
        </p:txBody>
      </p:sp>
      <p:pic>
        <p:nvPicPr>
          <p:cNvPr id="584" name="Shape 584"/>
          <p:cNvPicPr preferRelativeResize="0"/>
          <p:nvPr/>
        </p:nvPicPr>
        <p:blipFill>
          <a:blip r:embed="rId5">
            <a:alphaModFix/>
          </a:blip>
          <a:stretch>
            <a:fillRect/>
          </a:stretch>
        </p:blipFill>
        <p:spPr>
          <a:xfrm>
            <a:off x="763263" y="3700673"/>
            <a:ext cx="260268" cy="247250"/>
          </a:xfrm>
          <a:prstGeom prst="rect">
            <a:avLst/>
          </a:prstGeom>
          <a:noFill/>
          <a:ln>
            <a:noFill/>
          </a:ln>
        </p:spPr>
      </p:pic>
      <p:sp>
        <p:nvSpPr>
          <p:cNvPr id="585" name="Shape 585"/>
          <p:cNvSpPr/>
          <p:nvPr/>
        </p:nvSpPr>
        <p:spPr>
          <a:xfrm>
            <a:off x="3063600" y="3616700"/>
            <a:ext cx="10695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Istio Auth</a:t>
            </a:r>
            <a:endParaRPr b="0" i="0" sz="1200" u="none" cap="none" strike="noStrike">
              <a:solidFill>
                <a:srgbClr val="212121"/>
              </a:solidFill>
              <a:latin typeface="Roboto"/>
              <a:ea typeface="Roboto"/>
              <a:cs typeface="Roboto"/>
              <a:sym typeface="Roboto"/>
            </a:endParaRPr>
          </a:p>
        </p:txBody>
      </p:sp>
      <p:pic>
        <p:nvPicPr>
          <p:cNvPr id="586" name="Shape 586"/>
          <p:cNvPicPr preferRelativeResize="0"/>
          <p:nvPr/>
        </p:nvPicPr>
        <p:blipFill>
          <a:blip r:embed="rId5">
            <a:alphaModFix/>
          </a:blip>
          <a:stretch>
            <a:fillRect/>
          </a:stretch>
        </p:blipFill>
        <p:spPr>
          <a:xfrm>
            <a:off x="3072438" y="3691836"/>
            <a:ext cx="260268" cy="247250"/>
          </a:xfrm>
          <a:prstGeom prst="rect">
            <a:avLst/>
          </a:prstGeom>
          <a:noFill/>
          <a:ln>
            <a:noFill/>
          </a:ln>
        </p:spPr>
      </p:pic>
      <p:cxnSp>
        <p:nvCxnSpPr>
          <p:cNvPr id="587" name="Shape 587"/>
          <p:cNvCxnSpPr>
            <a:stCxn id="580" idx="2"/>
            <a:endCxn id="567" idx="0"/>
          </p:cNvCxnSpPr>
          <p:nvPr/>
        </p:nvCxnSpPr>
        <p:spPr>
          <a:xfrm flipH="1">
            <a:off x="2455309" y="2636612"/>
            <a:ext cx="1116300" cy="980100"/>
          </a:xfrm>
          <a:prstGeom prst="straightConnector1">
            <a:avLst/>
          </a:prstGeom>
          <a:noFill/>
          <a:ln cap="flat" cmpd="sng" w="19050">
            <a:solidFill>
              <a:srgbClr val="4284F3"/>
            </a:solidFill>
            <a:prstDash val="solid"/>
            <a:round/>
            <a:headEnd len="sm" w="sm" type="none"/>
            <a:tailEnd len="sm" w="sm" type="triangle"/>
          </a:ln>
        </p:spPr>
      </p:cxnSp>
      <p:grpSp>
        <p:nvGrpSpPr>
          <p:cNvPr id="588" name="Shape 588"/>
          <p:cNvGrpSpPr/>
          <p:nvPr/>
        </p:nvGrpSpPr>
        <p:grpSpPr>
          <a:xfrm>
            <a:off x="2018425" y="4023050"/>
            <a:ext cx="873850" cy="1116300"/>
            <a:chOff x="6535350" y="3319800"/>
            <a:chExt cx="873850" cy="1116300"/>
          </a:xfrm>
        </p:grpSpPr>
        <p:sp>
          <p:nvSpPr>
            <p:cNvPr id="589" name="Shape 589"/>
            <p:cNvSpPr/>
            <p:nvPr/>
          </p:nvSpPr>
          <p:spPr>
            <a:xfrm rot="-5400000">
              <a:off x="6175950" y="3679200"/>
              <a:ext cx="11163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r">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Logging plugin</a:t>
              </a:r>
              <a:endParaRPr b="0" i="0" sz="1000" u="none" cap="none" strike="noStrike">
                <a:solidFill>
                  <a:srgbClr val="212121"/>
                </a:solidFill>
                <a:latin typeface="Roboto"/>
                <a:ea typeface="Roboto"/>
                <a:cs typeface="Roboto"/>
                <a:sym typeface="Roboto"/>
              </a:endParaRPr>
            </a:p>
          </p:txBody>
        </p:sp>
        <p:sp>
          <p:nvSpPr>
            <p:cNvPr id="590" name="Shape 590"/>
            <p:cNvSpPr/>
            <p:nvPr/>
          </p:nvSpPr>
          <p:spPr>
            <a:xfrm rot="-5400000">
              <a:off x="6652300" y="3679200"/>
              <a:ext cx="11163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r">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Monitoring plugin</a:t>
              </a:r>
              <a:endParaRPr sz="1000">
                <a:solidFill>
                  <a:srgbClr val="212121"/>
                </a:solidFill>
                <a:latin typeface="Roboto"/>
                <a:ea typeface="Roboto"/>
                <a:cs typeface="Roboto"/>
                <a:sym typeface="Roboto"/>
              </a:endParaRPr>
            </a:p>
          </p:txBody>
        </p:sp>
      </p:grpSp>
      <p:sp>
        <p:nvSpPr>
          <p:cNvPr id="591" name="Shape 591"/>
          <p:cNvSpPr txBox="1"/>
          <p:nvPr/>
        </p:nvSpPr>
        <p:spPr>
          <a:xfrm>
            <a:off x="4731300" y="1914475"/>
            <a:ext cx="4351200" cy="2882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1000"/>
              </a:spcBef>
              <a:spcAft>
                <a:spcPts val="0"/>
              </a:spcAft>
              <a:buNone/>
            </a:pPr>
            <a:r>
              <a:rPr lang="en">
                <a:solidFill>
                  <a:srgbClr val="434343"/>
                </a:solidFill>
                <a:latin typeface="Roboto"/>
                <a:ea typeface="Roboto"/>
                <a:cs typeface="Roboto"/>
                <a:sym typeface="Roboto"/>
              </a:rPr>
              <a:t>Envoy reports telemetry to Mixer, which in turn notifies appropriate plugins</a:t>
            </a:r>
            <a:endParaRPr>
              <a:solidFill>
                <a:srgbClr val="434343"/>
              </a:solidFill>
              <a:latin typeface="Roboto"/>
              <a:ea typeface="Roboto"/>
              <a:cs typeface="Roboto"/>
              <a:sym typeface="Roboto"/>
            </a:endParaRPr>
          </a:p>
          <a:p>
            <a:pPr indent="0" lvl="0" marL="0" rtl="0">
              <a:lnSpc>
                <a:spcPct val="115000"/>
              </a:lnSpc>
              <a:spcBef>
                <a:spcPts val="1000"/>
              </a:spcBef>
              <a:spcAft>
                <a:spcPts val="0"/>
              </a:spcAft>
              <a:buNone/>
            </a:pPr>
            <a:r>
              <a:t/>
            </a:r>
            <a:endParaRPr>
              <a:solidFill>
                <a:srgbClr val="434343"/>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Shape 59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Life of a request</a:t>
            </a:r>
            <a:endParaRPr/>
          </a:p>
        </p:txBody>
      </p:sp>
      <p:sp>
        <p:nvSpPr>
          <p:cNvPr id="597" name="Shape 597"/>
          <p:cNvSpPr txBox="1"/>
          <p:nvPr/>
        </p:nvSpPr>
        <p:spPr>
          <a:xfrm>
            <a:off x="4731300" y="1914475"/>
            <a:ext cx="4351200" cy="2882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1000"/>
              </a:spcBef>
              <a:spcAft>
                <a:spcPts val="0"/>
              </a:spcAft>
              <a:buNone/>
            </a:pPr>
            <a:r>
              <a:rPr lang="en">
                <a:latin typeface="Roboto"/>
                <a:ea typeface="Roboto"/>
                <a:cs typeface="Roboto"/>
                <a:sym typeface="Roboto"/>
              </a:rPr>
              <a:t>Client-side Envoy forwards response to original caller.</a:t>
            </a:r>
            <a:endParaRPr>
              <a:latin typeface="Roboto"/>
              <a:ea typeface="Roboto"/>
              <a:cs typeface="Roboto"/>
              <a:sym typeface="Roboto"/>
            </a:endParaRPr>
          </a:p>
        </p:txBody>
      </p:sp>
      <p:sp>
        <p:nvSpPr>
          <p:cNvPr id="598" name="Shape 598"/>
          <p:cNvSpPr/>
          <p:nvPr/>
        </p:nvSpPr>
        <p:spPr>
          <a:xfrm>
            <a:off x="3081201" y="1688951"/>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sp>
        <p:nvSpPr>
          <p:cNvPr id="599" name="Shape 599"/>
          <p:cNvSpPr/>
          <p:nvPr/>
        </p:nvSpPr>
        <p:spPr>
          <a:xfrm>
            <a:off x="803177" y="1680138"/>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sp>
        <p:nvSpPr>
          <p:cNvPr id="600" name="Shape 600"/>
          <p:cNvSpPr/>
          <p:nvPr/>
        </p:nvSpPr>
        <p:spPr>
          <a:xfrm>
            <a:off x="1920600" y="3616700"/>
            <a:ext cx="10695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Mixer</a:t>
            </a:r>
            <a:endParaRPr b="0" i="0" sz="1200" u="none" cap="none" strike="noStrike">
              <a:solidFill>
                <a:srgbClr val="212121"/>
              </a:solidFill>
              <a:latin typeface="Roboto"/>
              <a:ea typeface="Roboto"/>
              <a:cs typeface="Roboto"/>
              <a:sym typeface="Roboto"/>
            </a:endParaRPr>
          </a:p>
        </p:txBody>
      </p:sp>
      <p:sp>
        <p:nvSpPr>
          <p:cNvPr id="601" name="Shape 601"/>
          <p:cNvSpPr/>
          <p:nvPr/>
        </p:nvSpPr>
        <p:spPr>
          <a:xfrm>
            <a:off x="758989" y="1635950"/>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grpSp>
        <p:nvGrpSpPr>
          <p:cNvPr id="602" name="Shape 602"/>
          <p:cNvGrpSpPr/>
          <p:nvPr/>
        </p:nvGrpSpPr>
        <p:grpSpPr>
          <a:xfrm>
            <a:off x="861919" y="1752868"/>
            <a:ext cx="868660" cy="247248"/>
            <a:chOff x="3471866" y="2456996"/>
            <a:chExt cx="989700" cy="281700"/>
          </a:xfrm>
        </p:grpSpPr>
        <p:sp>
          <p:nvSpPr>
            <p:cNvPr id="603" name="Shape 603"/>
            <p:cNvSpPr/>
            <p:nvPr/>
          </p:nvSpPr>
          <p:spPr>
            <a:xfrm>
              <a:off x="3471866" y="2456996"/>
              <a:ext cx="989700" cy="281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A</a:t>
              </a:r>
              <a:endParaRPr b="0" i="0" sz="1000" u="none" cap="none" strike="noStrike">
                <a:solidFill>
                  <a:srgbClr val="212121"/>
                </a:solidFill>
                <a:latin typeface="Roboto"/>
                <a:ea typeface="Roboto"/>
                <a:cs typeface="Roboto"/>
                <a:sym typeface="Roboto"/>
              </a:endParaRPr>
            </a:p>
          </p:txBody>
        </p:sp>
        <p:pic>
          <p:nvPicPr>
            <p:cNvPr id="604" name="Shape 604"/>
            <p:cNvPicPr preferRelativeResize="0"/>
            <p:nvPr/>
          </p:nvPicPr>
          <p:blipFill rotWithShape="1">
            <a:blip r:embed="rId3">
              <a:alphaModFix/>
            </a:blip>
            <a:srcRect b="0" l="0" r="0" t="0"/>
            <a:stretch/>
          </p:blipFill>
          <p:spPr>
            <a:xfrm>
              <a:off x="3520340" y="2496274"/>
              <a:ext cx="203100" cy="203100"/>
            </a:xfrm>
            <a:prstGeom prst="rect">
              <a:avLst/>
            </a:prstGeom>
            <a:noFill/>
            <a:ln>
              <a:noFill/>
            </a:ln>
          </p:spPr>
        </p:pic>
      </p:grpSp>
      <p:sp>
        <p:nvSpPr>
          <p:cNvPr id="605" name="Shape 605"/>
          <p:cNvSpPr/>
          <p:nvPr/>
        </p:nvSpPr>
        <p:spPr>
          <a:xfrm>
            <a:off x="3037013" y="1635925"/>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grpSp>
        <p:nvGrpSpPr>
          <p:cNvPr id="606" name="Shape 606"/>
          <p:cNvGrpSpPr/>
          <p:nvPr/>
        </p:nvGrpSpPr>
        <p:grpSpPr>
          <a:xfrm>
            <a:off x="3138969" y="1752886"/>
            <a:ext cx="868660" cy="247248"/>
            <a:chOff x="3471866" y="2430005"/>
            <a:chExt cx="989700" cy="281700"/>
          </a:xfrm>
        </p:grpSpPr>
        <p:sp>
          <p:nvSpPr>
            <p:cNvPr id="607" name="Shape 607"/>
            <p:cNvSpPr/>
            <p:nvPr/>
          </p:nvSpPr>
          <p:spPr>
            <a:xfrm>
              <a:off x="3471866" y="2430005"/>
              <a:ext cx="989700" cy="281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B</a:t>
              </a:r>
              <a:endParaRPr b="0" i="0" sz="1000" u="none" cap="none" strike="noStrike">
                <a:solidFill>
                  <a:srgbClr val="212121"/>
                </a:solidFill>
                <a:latin typeface="Roboto"/>
                <a:ea typeface="Roboto"/>
                <a:cs typeface="Roboto"/>
                <a:sym typeface="Roboto"/>
              </a:endParaRPr>
            </a:p>
          </p:txBody>
        </p:sp>
        <p:pic>
          <p:nvPicPr>
            <p:cNvPr id="608" name="Shape 608"/>
            <p:cNvPicPr preferRelativeResize="0"/>
            <p:nvPr/>
          </p:nvPicPr>
          <p:blipFill rotWithShape="1">
            <a:blip r:embed="rId3">
              <a:alphaModFix/>
            </a:blip>
            <a:srcRect b="0" l="0" r="0" t="0"/>
            <a:stretch/>
          </p:blipFill>
          <p:spPr>
            <a:xfrm>
              <a:off x="3520340" y="2469283"/>
              <a:ext cx="203100" cy="203100"/>
            </a:xfrm>
            <a:prstGeom prst="rect">
              <a:avLst/>
            </a:prstGeom>
            <a:noFill/>
            <a:ln>
              <a:noFill/>
            </a:ln>
          </p:spPr>
        </p:pic>
      </p:grpSp>
      <p:grpSp>
        <p:nvGrpSpPr>
          <p:cNvPr id="609" name="Shape 609"/>
          <p:cNvGrpSpPr/>
          <p:nvPr/>
        </p:nvGrpSpPr>
        <p:grpSpPr>
          <a:xfrm>
            <a:off x="861957" y="2389486"/>
            <a:ext cx="868577" cy="247126"/>
            <a:chOff x="3027125" y="2882313"/>
            <a:chExt cx="1397100" cy="397500"/>
          </a:xfrm>
        </p:grpSpPr>
        <p:sp>
          <p:nvSpPr>
            <p:cNvPr id="610" name="Shape 610"/>
            <p:cNvSpPr/>
            <p:nvPr/>
          </p:nvSpPr>
          <p:spPr>
            <a:xfrm>
              <a:off x="3027125" y="2882313"/>
              <a:ext cx="13971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b="0" i="0" sz="1000" u="none" cap="none" strike="noStrike">
                <a:solidFill>
                  <a:srgbClr val="212121"/>
                </a:solidFill>
                <a:latin typeface="Roboto"/>
                <a:ea typeface="Roboto"/>
                <a:cs typeface="Roboto"/>
                <a:sym typeface="Roboto"/>
              </a:endParaRPr>
            </a:p>
          </p:txBody>
        </p:sp>
        <p:pic>
          <p:nvPicPr>
            <p:cNvPr id="611" name="Shape 611"/>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612" name="Shape 612"/>
          <p:cNvGrpSpPr/>
          <p:nvPr/>
        </p:nvGrpSpPr>
        <p:grpSpPr>
          <a:xfrm>
            <a:off x="3137320" y="2389486"/>
            <a:ext cx="868577" cy="247126"/>
            <a:chOff x="3027125" y="2882313"/>
            <a:chExt cx="1397100" cy="397500"/>
          </a:xfrm>
        </p:grpSpPr>
        <p:sp>
          <p:nvSpPr>
            <p:cNvPr id="613" name="Shape 613"/>
            <p:cNvSpPr/>
            <p:nvPr/>
          </p:nvSpPr>
          <p:spPr>
            <a:xfrm>
              <a:off x="3027125" y="2882313"/>
              <a:ext cx="13971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b="0" i="0" sz="1000" u="none" cap="none" strike="noStrike">
                <a:solidFill>
                  <a:srgbClr val="212121"/>
                </a:solidFill>
                <a:latin typeface="Roboto"/>
                <a:ea typeface="Roboto"/>
                <a:cs typeface="Roboto"/>
                <a:sym typeface="Roboto"/>
              </a:endParaRPr>
            </a:p>
          </p:txBody>
        </p:sp>
        <p:pic>
          <p:nvPicPr>
            <p:cNvPr id="614" name="Shape 614"/>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615" name="Shape 615"/>
          <p:cNvPicPr preferRelativeResize="0"/>
          <p:nvPr/>
        </p:nvPicPr>
        <p:blipFill>
          <a:blip r:embed="rId5">
            <a:alphaModFix/>
          </a:blip>
          <a:stretch>
            <a:fillRect/>
          </a:stretch>
        </p:blipFill>
        <p:spPr>
          <a:xfrm>
            <a:off x="1929438" y="3691836"/>
            <a:ext cx="260268" cy="247250"/>
          </a:xfrm>
          <a:prstGeom prst="rect">
            <a:avLst/>
          </a:prstGeom>
          <a:noFill/>
          <a:ln>
            <a:noFill/>
          </a:ln>
        </p:spPr>
      </p:pic>
      <p:cxnSp>
        <p:nvCxnSpPr>
          <p:cNvPr id="616" name="Shape 616"/>
          <p:cNvCxnSpPr>
            <a:stCxn id="603" idx="2"/>
            <a:endCxn id="610" idx="0"/>
          </p:cNvCxnSpPr>
          <p:nvPr/>
        </p:nvCxnSpPr>
        <p:spPr>
          <a:xfrm flipH="1" rot="-5400000">
            <a:off x="1101849" y="2194517"/>
            <a:ext cx="389400" cy="600"/>
          </a:xfrm>
          <a:prstGeom prst="bentConnector3">
            <a:avLst>
              <a:gd fmla="val 49996" name="adj1"/>
            </a:avLst>
          </a:prstGeom>
          <a:noFill/>
          <a:ln cap="flat" cmpd="sng" w="19050">
            <a:solidFill>
              <a:srgbClr val="4284F3"/>
            </a:solidFill>
            <a:prstDash val="solid"/>
            <a:round/>
            <a:headEnd len="sm" w="sm" type="triangle"/>
            <a:tailEnd len="sm" w="sm" type="none"/>
          </a:ln>
        </p:spPr>
      </p:cxnSp>
      <p:sp>
        <p:nvSpPr>
          <p:cNvPr id="617" name="Shape 617"/>
          <p:cNvSpPr/>
          <p:nvPr/>
        </p:nvSpPr>
        <p:spPr>
          <a:xfrm>
            <a:off x="754425" y="3625550"/>
            <a:ext cx="10695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Pilot</a:t>
            </a:r>
            <a:endParaRPr b="0" i="0" sz="1200" u="none" cap="none" strike="noStrike">
              <a:solidFill>
                <a:srgbClr val="212121"/>
              </a:solidFill>
              <a:latin typeface="Roboto"/>
              <a:ea typeface="Roboto"/>
              <a:cs typeface="Roboto"/>
              <a:sym typeface="Roboto"/>
            </a:endParaRPr>
          </a:p>
        </p:txBody>
      </p:sp>
      <p:pic>
        <p:nvPicPr>
          <p:cNvPr id="618" name="Shape 618"/>
          <p:cNvPicPr preferRelativeResize="0"/>
          <p:nvPr/>
        </p:nvPicPr>
        <p:blipFill>
          <a:blip r:embed="rId5">
            <a:alphaModFix/>
          </a:blip>
          <a:stretch>
            <a:fillRect/>
          </a:stretch>
        </p:blipFill>
        <p:spPr>
          <a:xfrm>
            <a:off x="763263" y="3700673"/>
            <a:ext cx="260268" cy="247250"/>
          </a:xfrm>
          <a:prstGeom prst="rect">
            <a:avLst/>
          </a:prstGeom>
          <a:noFill/>
          <a:ln>
            <a:noFill/>
          </a:ln>
        </p:spPr>
      </p:pic>
      <p:sp>
        <p:nvSpPr>
          <p:cNvPr id="619" name="Shape 619"/>
          <p:cNvSpPr/>
          <p:nvPr/>
        </p:nvSpPr>
        <p:spPr>
          <a:xfrm>
            <a:off x="3063600" y="3616700"/>
            <a:ext cx="10695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Istio Auth</a:t>
            </a:r>
            <a:endParaRPr b="0" i="0" sz="1200" u="none" cap="none" strike="noStrike">
              <a:solidFill>
                <a:srgbClr val="212121"/>
              </a:solidFill>
              <a:latin typeface="Roboto"/>
              <a:ea typeface="Roboto"/>
              <a:cs typeface="Roboto"/>
              <a:sym typeface="Roboto"/>
            </a:endParaRPr>
          </a:p>
        </p:txBody>
      </p:sp>
      <p:pic>
        <p:nvPicPr>
          <p:cNvPr id="620" name="Shape 620"/>
          <p:cNvPicPr preferRelativeResize="0"/>
          <p:nvPr/>
        </p:nvPicPr>
        <p:blipFill>
          <a:blip r:embed="rId5">
            <a:alphaModFix/>
          </a:blip>
          <a:stretch>
            <a:fillRect/>
          </a:stretch>
        </p:blipFill>
        <p:spPr>
          <a:xfrm>
            <a:off x="3072438" y="3691836"/>
            <a:ext cx="260268" cy="247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Shape 62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Life of a request</a:t>
            </a:r>
            <a:endParaRPr/>
          </a:p>
        </p:txBody>
      </p:sp>
      <p:sp>
        <p:nvSpPr>
          <p:cNvPr id="626" name="Shape 626"/>
          <p:cNvSpPr/>
          <p:nvPr/>
        </p:nvSpPr>
        <p:spPr>
          <a:xfrm>
            <a:off x="3081201" y="1688951"/>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sp>
        <p:nvSpPr>
          <p:cNvPr id="627" name="Shape 627"/>
          <p:cNvSpPr/>
          <p:nvPr/>
        </p:nvSpPr>
        <p:spPr>
          <a:xfrm>
            <a:off x="803177" y="1680138"/>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sp>
        <p:nvSpPr>
          <p:cNvPr id="628" name="Shape 628"/>
          <p:cNvSpPr/>
          <p:nvPr/>
        </p:nvSpPr>
        <p:spPr>
          <a:xfrm>
            <a:off x="1920600" y="3616700"/>
            <a:ext cx="10695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Mixer</a:t>
            </a:r>
            <a:endParaRPr b="0" i="0" sz="1200" u="none" cap="none" strike="noStrike">
              <a:solidFill>
                <a:srgbClr val="212121"/>
              </a:solidFill>
              <a:latin typeface="Roboto"/>
              <a:ea typeface="Roboto"/>
              <a:cs typeface="Roboto"/>
              <a:sym typeface="Roboto"/>
            </a:endParaRPr>
          </a:p>
        </p:txBody>
      </p:sp>
      <p:sp>
        <p:nvSpPr>
          <p:cNvPr id="629" name="Shape 629"/>
          <p:cNvSpPr/>
          <p:nvPr/>
        </p:nvSpPr>
        <p:spPr>
          <a:xfrm>
            <a:off x="758989" y="1635950"/>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grpSp>
        <p:nvGrpSpPr>
          <p:cNvPr id="630" name="Shape 630"/>
          <p:cNvGrpSpPr/>
          <p:nvPr/>
        </p:nvGrpSpPr>
        <p:grpSpPr>
          <a:xfrm>
            <a:off x="861919" y="1752868"/>
            <a:ext cx="868660" cy="247248"/>
            <a:chOff x="3471866" y="2456996"/>
            <a:chExt cx="989700" cy="281700"/>
          </a:xfrm>
        </p:grpSpPr>
        <p:sp>
          <p:nvSpPr>
            <p:cNvPr id="631" name="Shape 631"/>
            <p:cNvSpPr/>
            <p:nvPr/>
          </p:nvSpPr>
          <p:spPr>
            <a:xfrm>
              <a:off x="3471866" y="2456996"/>
              <a:ext cx="989700" cy="281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A</a:t>
              </a:r>
              <a:endParaRPr b="0" i="0" sz="1000" u="none" cap="none" strike="noStrike">
                <a:solidFill>
                  <a:srgbClr val="212121"/>
                </a:solidFill>
                <a:latin typeface="Roboto"/>
                <a:ea typeface="Roboto"/>
                <a:cs typeface="Roboto"/>
                <a:sym typeface="Roboto"/>
              </a:endParaRPr>
            </a:p>
          </p:txBody>
        </p:sp>
        <p:pic>
          <p:nvPicPr>
            <p:cNvPr id="632" name="Shape 632"/>
            <p:cNvPicPr preferRelativeResize="0"/>
            <p:nvPr/>
          </p:nvPicPr>
          <p:blipFill rotWithShape="1">
            <a:blip r:embed="rId3">
              <a:alphaModFix/>
            </a:blip>
            <a:srcRect b="0" l="0" r="0" t="0"/>
            <a:stretch/>
          </p:blipFill>
          <p:spPr>
            <a:xfrm>
              <a:off x="3520340" y="2496274"/>
              <a:ext cx="203100" cy="203100"/>
            </a:xfrm>
            <a:prstGeom prst="rect">
              <a:avLst/>
            </a:prstGeom>
            <a:noFill/>
            <a:ln>
              <a:noFill/>
            </a:ln>
          </p:spPr>
        </p:pic>
      </p:grpSp>
      <p:sp>
        <p:nvSpPr>
          <p:cNvPr id="633" name="Shape 633"/>
          <p:cNvSpPr/>
          <p:nvPr/>
        </p:nvSpPr>
        <p:spPr>
          <a:xfrm>
            <a:off x="3037013" y="1635925"/>
            <a:ext cx="1069500" cy="1090800"/>
          </a:xfrm>
          <a:prstGeom prst="roundRect">
            <a:avLst>
              <a:gd fmla="val 1674" name="adj"/>
            </a:avLst>
          </a:prstGeom>
          <a:solidFill>
            <a:srgbClr val="EDEDED"/>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700" u="none" cap="none" strike="noStrike">
              <a:solidFill>
                <a:srgbClr val="757575"/>
              </a:solidFill>
              <a:latin typeface="Roboto"/>
              <a:ea typeface="Roboto"/>
              <a:cs typeface="Roboto"/>
              <a:sym typeface="Roboto"/>
            </a:endParaRPr>
          </a:p>
        </p:txBody>
      </p:sp>
      <p:grpSp>
        <p:nvGrpSpPr>
          <p:cNvPr id="634" name="Shape 634"/>
          <p:cNvGrpSpPr/>
          <p:nvPr/>
        </p:nvGrpSpPr>
        <p:grpSpPr>
          <a:xfrm>
            <a:off x="3138969" y="1752886"/>
            <a:ext cx="868660" cy="247248"/>
            <a:chOff x="3471866" y="2430005"/>
            <a:chExt cx="989700" cy="281700"/>
          </a:xfrm>
        </p:grpSpPr>
        <p:sp>
          <p:nvSpPr>
            <p:cNvPr id="635" name="Shape 635"/>
            <p:cNvSpPr/>
            <p:nvPr/>
          </p:nvSpPr>
          <p:spPr>
            <a:xfrm>
              <a:off x="3471866" y="2430005"/>
              <a:ext cx="989700" cy="2817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B</a:t>
              </a:r>
              <a:endParaRPr b="0" i="0" sz="1000" u="none" cap="none" strike="noStrike">
                <a:solidFill>
                  <a:srgbClr val="212121"/>
                </a:solidFill>
                <a:latin typeface="Roboto"/>
                <a:ea typeface="Roboto"/>
                <a:cs typeface="Roboto"/>
                <a:sym typeface="Roboto"/>
              </a:endParaRPr>
            </a:p>
          </p:txBody>
        </p:sp>
        <p:pic>
          <p:nvPicPr>
            <p:cNvPr id="636" name="Shape 636"/>
            <p:cNvPicPr preferRelativeResize="0"/>
            <p:nvPr/>
          </p:nvPicPr>
          <p:blipFill rotWithShape="1">
            <a:blip r:embed="rId3">
              <a:alphaModFix/>
            </a:blip>
            <a:srcRect b="0" l="0" r="0" t="0"/>
            <a:stretch/>
          </p:blipFill>
          <p:spPr>
            <a:xfrm>
              <a:off x="3520340" y="2469283"/>
              <a:ext cx="203100" cy="203100"/>
            </a:xfrm>
            <a:prstGeom prst="rect">
              <a:avLst/>
            </a:prstGeom>
            <a:noFill/>
            <a:ln>
              <a:noFill/>
            </a:ln>
          </p:spPr>
        </p:pic>
      </p:grpSp>
      <p:grpSp>
        <p:nvGrpSpPr>
          <p:cNvPr id="637" name="Shape 637"/>
          <p:cNvGrpSpPr/>
          <p:nvPr/>
        </p:nvGrpSpPr>
        <p:grpSpPr>
          <a:xfrm>
            <a:off x="861957" y="2389486"/>
            <a:ext cx="868577" cy="247126"/>
            <a:chOff x="3027125" y="2882313"/>
            <a:chExt cx="1397100" cy="397500"/>
          </a:xfrm>
        </p:grpSpPr>
        <p:sp>
          <p:nvSpPr>
            <p:cNvPr id="638" name="Shape 638"/>
            <p:cNvSpPr/>
            <p:nvPr/>
          </p:nvSpPr>
          <p:spPr>
            <a:xfrm>
              <a:off x="3027125" y="2882313"/>
              <a:ext cx="13971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b="0" i="0" sz="1000" u="none" cap="none" strike="noStrike">
                <a:solidFill>
                  <a:srgbClr val="212121"/>
                </a:solidFill>
                <a:latin typeface="Roboto"/>
                <a:ea typeface="Roboto"/>
                <a:cs typeface="Roboto"/>
                <a:sym typeface="Roboto"/>
              </a:endParaRPr>
            </a:p>
          </p:txBody>
        </p:sp>
        <p:pic>
          <p:nvPicPr>
            <p:cNvPr id="639" name="Shape 639"/>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640" name="Shape 640"/>
          <p:cNvGrpSpPr/>
          <p:nvPr/>
        </p:nvGrpSpPr>
        <p:grpSpPr>
          <a:xfrm>
            <a:off x="3137320" y="2389486"/>
            <a:ext cx="868577" cy="247126"/>
            <a:chOff x="3027125" y="2882313"/>
            <a:chExt cx="1397100" cy="397500"/>
          </a:xfrm>
        </p:grpSpPr>
        <p:sp>
          <p:nvSpPr>
            <p:cNvPr id="641" name="Shape 641"/>
            <p:cNvSpPr/>
            <p:nvPr/>
          </p:nvSpPr>
          <p:spPr>
            <a:xfrm>
              <a:off x="3027125" y="2882313"/>
              <a:ext cx="13971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l">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b="0" i="0" sz="1000" u="none" cap="none" strike="noStrike">
                <a:solidFill>
                  <a:srgbClr val="212121"/>
                </a:solidFill>
                <a:latin typeface="Roboto"/>
                <a:ea typeface="Roboto"/>
                <a:cs typeface="Roboto"/>
                <a:sym typeface="Roboto"/>
              </a:endParaRPr>
            </a:p>
          </p:txBody>
        </p:sp>
        <p:pic>
          <p:nvPicPr>
            <p:cNvPr id="642" name="Shape 642"/>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643" name="Shape 643"/>
          <p:cNvPicPr preferRelativeResize="0"/>
          <p:nvPr/>
        </p:nvPicPr>
        <p:blipFill>
          <a:blip r:embed="rId5">
            <a:alphaModFix/>
          </a:blip>
          <a:stretch>
            <a:fillRect/>
          </a:stretch>
        </p:blipFill>
        <p:spPr>
          <a:xfrm>
            <a:off x="1929438" y="3691836"/>
            <a:ext cx="260268" cy="247250"/>
          </a:xfrm>
          <a:prstGeom prst="rect">
            <a:avLst/>
          </a:prstGeom>
          <a:noFill/>
          <a:ln>
            <a:noFill/>
          </a:ln>
        </p:spPr>
      </p:pic>
      <p:sp>
        <p:nvSpPr>
          <p:cNvPr id="644" name="Shape 644"/>
          <p:cNvSpPr/>
          <p:nvPr/>
        </p:nvSpPr>
        <p:spPr>
          <a:xfrm>
            <a:off x="754425" y="3625550"/>
            <a:ext cx="10695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Pilot</a:t>
            </a:r>
            <a:endParaRPr b="0" i="0" sz="1200" u="none" cap="none" strike="noStrike">
              <a:solidFill>
                <a:srgbClr val="212121"/>
              </a:solidFill>
              <a:latin typeface="Roboto"/>
              <a:ea typeface="Roboto"/>
              <a:cs typeface="Roboto"/>
              <a:sym typeface="Roboto"/>
            </a:endParaRPr>
          </a:p>
        </p:txBody>
      </p:sp>
      <p:pic>
        <p:nvPicPr>
          <p:cNvPr id="645" name="Shape 645"/>
          <p:cNvPicPr preferRelativeResize="0"/>
          <p:nvPr/>
        </p:nvPicPr>
        <p:blipFill>
          <a:blip r:embed="rId5">
            <a:alphaModFix/>
          </a:blip>
          <a:stretch>
            <a:fillRect/>
          </a:stretch>
        </p:blipFill>
        <p:spPr>
          <a:xfrm>
            <a:off x="763263" y="3700673"/>
            <a:ext cx="260268" cy="247250"/>
          </a:xfrm>
          <a:prstGeom prst="rect">
            <a:avLst/>
          </a:prstGeom>
          <a:noFill/>
          <a:ln>
            <a:noFill/>
          </a:ln>
        </p:spPr>
      </p:pic>
      <p:sp>
        <p:nvSpPr>
          <p:cNvPr id="646" name="Shape 646"/>
          <p:cNvSpPr/>
          <p:nvPr/>
        </p:nvSpPr>
        <p:spPr>
          <a:xfrm>
            <a:off x="3063600" y="3616700"/>
            <a:ext cx="10695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Istio Auth</a:t>
            </a:r>
            <a:endParaRPr b="0" i="0" sz="1200" u="none" cap="none" strike="noStrike">
              <a:solidFill>
                <a:srgbClr val="212121"/>
              </a:solidFill>
              <a:latin typeface="Roboto"/>
              <a:ea typeface="Roboto"/>
              <a:cs typeface="Roboto"/>
              <a:sym typeface="Roboto"/>
            </a:endParaRPr>
          </a:p>
        </p:txBody>
      </p:sp>
      <p:pic>
        <p:nvPicPr>
          <p:cNvPr id="647" name="Shape 647"/>
          <p:cNvPicPr preferRelativeResize="0"/>
          <p:nvPr/>
        </p:nvPicPr>
        <p:blipFill>
          <a:blip r:embed="rId5">
            <a:alphaModFix/>
          </a:blip>
          <a:stretch>
            <a:fillRect/>
          </a:stretch>
        </p:blipFill>
        <p:spPr>
          <a:xfrm>
            <a:off x="3072438" y="3691836"/>
            <a:ext cx="260268" cy="247250"/>
          </a:xfrm>
          <a:prstGeom prst="rect">
            <a:avLst/>
          </a:prstGeom>
          <a:noFill/>
          <a:ln>
            <a:noFill/>
          </a:ln>
        </p:spPr>
      </p:pic>
      <p:cxnSp>
        <p:nvCxnSpPr>
          <p:cNvPr id="648" name="Shape 648"/>
          <p:cNvCxnSpPr>
            <a:stCxn id="638" idx="2"/>
            <a:endCxn id="628" idx="0"/>
          </p:cNvCxnSpPr>
          <p:nvPr/>
        </p:nvCxnSpPr>
        <p:spPr>
          <a:xfrm>
            <a:off x="1296246" y="2636612"/>
            <a:ext cx="1159200" cy="980100"/>
          </a:xfrm>
          <a:prstGeom prst="straightConnector1">
            <a:avLst/>
          </a:prstGeom>
          <a:noFill/>
          <a:ln cap="flat" cmpd="sng" w="19050">
            <a:solidFill>
              <a:srgbClr val="4284F3"/>
            </a:solidFill>
            <a:prstDash val="solid"/>
            <a:round/>
            <a:headEnd len="sm" w="sm" type="none"/>
            <a:tailEnd len="sm" w="sm" type="triangle"/>
          </a:ln>
        </p:spPr>
      </p:cxnSp>
      <p:grpSp>
        <p:nvGrpSpPr>
          <p:cNvPr id="649" name="Shape 649"/>
          <p:cNvGrpSpPr/>
          <p:nvPr/>
        </p:nvGrpSpPr>
        <p:grpSpPr>
          <a:xfrm>
            <a:off x="2018425" y="4023050"/>
            <a:ext cx="873850" cy="1116300"/>
            <a:chOff x="6535350" y="3319800"/>
            <a:chExt cx="873850" cy="1116300"/>
          </a:xfrm>
        </p:grpSpPr>
        <p:sp>
          <p:nvSpPr>
            <p:cNvPr id="650" name="Shape 650"/>
            <p:cNvSpPr/>
            <p:nvPr/>
          </p:nvSpPr>
          <p:spPr>
            <a:xfrm rot="-5400000">
              <a:off x="6175950" y="3679200"/>
              <a:ext cx="11163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r">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Logging plugin</a:t>
              </a:r>
              <a:endParaRPr b="0" i="0" sz="1000" u="none" cap="none" strike="noStrike">
                <a:solidFill>
                  <a:srgbClr val="212121"/>
                </a:solidFill>
                <a:latin typeface="Roboto"/>
                <a:ea typeface="Roboto"/>
                <a:cs typeface="Roboto"/>
                <a:sym typeface="Roboto"/>
              </a:endParaRPr>
            </a:p>
          </p:txBody>
        </p:sp>
        <p:sp>
          <p:nvSpPr>
            <p:cNvPr id="651" name="Shape 651"/>
            <p:cNvSpPr/>
            <p:nvPr/>
          </p:nvSpPr>
          <p:spPr>
            <a:xfrm rot="-5400000">
              <a:off x="6652300" y="3679200"/>
              <a:ext cx="1116300" cy="3975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spcFirstLastPara="1" rIns="45700" wrap="square" tIns="36575">
              <a:noAutofit/>
            </a:bodyPr>
            <a:lstStyle/>
            <a:p>
              <a:pPr indent="0" lvl="0" marL="0" marR="0" rtl="0" algn="r">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Monitoring plugin</a:t>
              </a:r>
              <a:endParaRPr sz="1000">
                <a:solidFill>
                  <a:srgbClr val="212121"/>
                </a:solidFill>
                <a:latin typeface="Roboto"/>
                <a:ea typeface="Roboto"/>
                <a:cs typeface="Roboto"/>
                <a:sym typeface="Roboto"/>
              </a:endParaRPr>
            </a:p>
          </p:txBody>
        </p:sp>
      </p:grpSp>
      <p:sp>
        <p:nvSpPr>
          <p:cNvPr id="652" name="Shape 652"/>
          <p:cNvSpPr txBox="1"/>
          <p:nvPr/>
        </p:nvSpPr>
        <p:spPr>
          <a:xfrm>
            <a:off x="4731300" y="1914475"/>
            <a:ext cx="4351200" cy="2882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1000"/>
              </a:spcBef>
              <a:spcAft>
                <a:spcPts val="0"/>
              </a:spcAft>
              <a:buNone/>
            </a:pPr>
            <a:r>
              <a:rPr lang="en">
                <a:solidFill>
                  <a:srgbClr val="434343"/>
                </a:solidFill>
                <a:latin typeface="Roboto"/>
                <a:ea typeface="Roboto"/>
                <a:cs typeface="Roboto"/>
                <a:sym typeface="Roboto"/>
              </a:rPr>
              <a:t>Client-side Envoy reports telemetry to Mixer (including client-perceived latency), which in turn notifies appropriate plugins</a:t>
            </a:r>
            <a:endParaRPr>
              <a:solidFill>
                <a:srgbClr val="434343"/>
              </a:solidFill>
              <a:latin typeface="Roboto"/>
              <a:ea typeface="Roboto"/>
              <a:cs typeface="Roboto"/>
              <a:sym typeface="Roboto"/>
            </a:endParaRPr>
          </a:p>
          <a:p>
            <a:pPr indent="0" lvl="0" marL="0" rtl="0">
              <a:lnSpc>
                <a:spcPct val="115000"/>
              </a:lnSpc>
              <a:spcBef>
                <a:spcPts val="1000"/>
              </a:spcBef>
              <a:spcAft>
                <a:spcPts val="0"/>
              </a:spcAft>
              <a:buNone/>
            </a:pPr>
            <a:r>
              <a:t/>
            </a:r>
            <a:endParaRPr>
              <a:solidFill>
                <a:srgbClr val="434343"/>
              </a:solidFill>
              <a:latin typeface="Roboto"/>
              <a:ea typeface="Roboto"/>
              <a:cs typeface="Roboto"/>
              <a:sym typeface="Roboto"/>
            </a:endParaRPr>
          </a:p>
          <a:p>
            <a:pPr indent="0" lvl="0" marL="0" rtl="0">
              <a:lnSpc>
                <a:spcPct val="115000"/>
              </a:lnSpc>
              <a:spcBef>
                <a:spcPts val="1000"/>
              </a:spcBef>
              <a:spcAft>
                <a:spcPts val="0"/>
              </a:spcAft>
              <a:buNone/>
            </a:pPr>
            <a:r>
              <a:t/>
            </a:r>
            <a:endParaRPr>
              <a:solidFill>
                <a:srgbClr val="434343"/>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Shape 65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Clr>
                <a:schemeClr val="dk2"/>
              </a:buClr>
              <a:buSzPts val="1800"/>
              <a:buChar char="●"/>
            </a:pPr>
            <a:r>
              <a:rPr lang="en">
                <a:solidFill>
                  <a:schemeClr val="dk2"/>
                </a:solidFill>
              </a:rPr>
              <a:t>Services and pods have IPs only routable by the cluster network</a:t>
            </a:r>
            <a:endParaRPr>
              <a:solidFill>
                <a:schemeClr val="dk2"/>
              </a:solidFill>
            </a:endParaRPr>
          </a:p>
          <a:p>
            <a:pPr indent="-342900" lvl="0" marL="457200" rtl="0">
              <a:lnSpc>
                <a:spcPct val="150000"/>
              </a:lnSpc>
              <a:spcBef>
                <a:spcPts val="0"/>
              </a:spcBef>
              <a:spcAft>
                <a:spcPts val="0"/>
              </a:spcAft>
              <a:buClr>
                <a:schemeClr val="dk2"/>
              </a:buClr>
              <a:buSzPts val="1800"/>
              <a:buChar char="●"/>
            </a:pPr>
            <a:r>
              <a:rPr lang="en">
                <a:solidFill>
                  <a:schemeClr val="dk2"/>
                </a:solidFill>
              </a:rPr>
              <a:t>Ingress -&gt;  collection of rules that allow inbound connections to reach the cluster services.</a:t>
            </a:r>
            <a:endParaRPr>
              <a:solidFill>
                <a:schemeClr val="dk2"/>
              </a:solidFill>
            </a:endParaRPr>
          </a:p>
          <a:p>
            <a:pPr indent="-342900" lvl="0" marL="457200" rtl="0">
              <a:lnSpc>
                <a:spcPct val="150000"/>
              </a:lnSpc>
              <a:spcBef>
                <a:spcPts val="0"/>
              </a:spcBef>
              <a:spcAft>
                <a:spcPts val="0"/>
              </a:spcAft>
              <a:buClr>
                <a:schemeClr val="dk2"/>
              </a:buClr>
              <a:buSzPts val="1800"/>
              <a:buChar char="●"/>
            </a:pPr>
            <a:r>
              <a:rPr lang="en">
                <a:solidFill>
                  <a:schemeClr val="dk2"/>
                </a:solidFill>
              </a:rPr>
              <a:t>Gives Services external URL</a:t>
            </a:r>
            <a:endParaRPr>
              <a:solidFill>
                <a:schemeClr val="dk2"/>
              </a:solidFill>
            </a:endParaRPr>
          </a:p>
          <a:p>
            <a:pPr indent="-342900" lvl="0" marL="457200" rtl="0">
              <a:lnSpc>
                <a:spcPct val="150000"/>
              </a:lnSpc>
              <a:spcBef>
                <a:spcPts val="0"/>
              </a:spcBef>
              <a:spcAft>
                <a:spcPts val="0"/>
              </a:spcAft>
              <a:buClr>
                <a:schemeClr val="dk2"/>
              </a:buClr>
              <a:buSzPts val="1800"/>
              <a:buChar char="●"/>
            </a:pPr>
            <a:r>
              <a:rPr lang="en">
                <a:solidFill>
                  <a:schemeClr val="dk2"/>
                </a:solidFill>
              </a:rPr>
              <a:t>Allows traffic to be load balanced</a:t>
            </a:r>
            <a:endParaRPr>
              <a:solidFill>
                <a:schemeClr val="dk2"/>
              </a:solidFill>
            </a:endParaRPr>
          </a:p>
          <a:p>
            <a:pPr indent="-342900" lvl="0" marL="457200" rtl="0">
              <a:lnSpc>
                <a:spcPct val="150000"/>
              </a:lnSpc>
              <a:spcBef>
                <a:spcPts val="0"/>
              </a:spcBef>
              <a:spcAft>
                <a:spcPts val="0"/>
              </a:spcAft>
              <a:buClr>
                <a:schemeClr val="dk2"/>
              </a:buClr>
              <a:buSzPts val="1800"/>
              <a:buChar char="●"/>
            </a:pPr>
            <a:r>
              <a:rPr lang="en">
                <a:solidFill>
                  <a:schemeClr val="dk2"/>
                </a:solidFill>
              </a:rPr>
              <a:t>Terminate SSL</a:t>
            </a:r>
            <a:endParaRPr>
              <a:solidFill>
                <a:schemeClr val="dk2"/>
              </a:solidFill>
            </a:endParaRPr>
          </a:p>
        </p:txBody>
      </p:sp>
      <p:sp>
        <p:nvSpPr>
          <p:cNvPr id="658" name="Shape 65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3600">
                <a:solidFill>
                  <a:srgbClr val="FFFFFF"/>
                </a:solidFill>
              </a:rPr>
              <a:t>Kubernetes Ingress Controller</a:t>
            </a:r>
            <a:endParaRPr sz="36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Shape 124"/>
          <p:cNvSpPr txBox="1"/>
          <p:nvPr>
            <p:ph idx="1" type="subTitle"/>
          </p:nvPr>
        </p:nvSpPr>
        <p:spPr>
          <a:xfrm>
            <a:off x="685800" y="3352800"/>
            <a:ext cx="3810000" cy="504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FFFFFF"/>
                </a:solidFill>
              </a:rPr>
              <a:t>An early adopter</a:t>
            </a:r>
            <a:endParaRPr>
              <a:solidFill>
                <a:srgbClr val="FFFFFF"/>
              </a:solidFill>
            </a:endParaRPr>
          </a:p>
          <a:p>
            <a:pPr indent="0" lvl="0" marL="0" rtl="0">
              <a:spcBef>
                <a:spcPts val="1600"/>
              </a:spcBef>
              <a:spcAft>
                <a:spcPts val="1600"/>
              </a:spcAft>
              <a:buNone/>
            </a:pPr>
            <a:r>
              <a:t/>
            </a:r>
            <a:endParaRPr/>
          </a:p>
        </p:txBody>
      </p:sp>
      <p:sp>
        <p:nvSpPr>
          <p:cNvPr id="125" name="Shape 125"/>
          <p:cNvSpPr txBox="1"/>
          <p:nvPr>
            <p:ph type="title"/>
          </p:nvPr>
        </p:nvSpPr>
        <p:spPr>
          <a:xfrm>
            <a:off x="685800" y="1285800"/>
            <a:ext cx="6858000" cy="1914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000"/>
              <a:t>Everybody got all fired up about Kubernetes and microservices and then were like ‘Oh, s--t, what’s going on?’ Istio gives us a view of our entire system and lets us find trouble spots.</a:t>
            </a:r>
            <a:endParaRPr sz="3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Shape 66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Clr>
                <a:schemeClr val="dk2"/>
              </a:buClr>
              <a:buSzPts val="1800"/>
              <a:buChar char="●"/>
            </a:pPr>
            <a:r>
              <a:rPr lang="en">
                <a:solidFill>
                  <a:schemeClr val="dk2"/>
                </a:solidFill>
              </a:rPr>
              <a:t>Ingresses provides a gateways for external traffic to enter the Istio service mesh</a:t>
            </a:r>
            <a:endParaRPr>
              <a:solidFill>
                <a:schemeClr val="dk2"/>
              </a:solidFill>
            </a:endParaRPr>
          </a:p>
          <a:p>
            <a:pPr indent="-342900" lvl="0" marL="457200" rtl="0">
              <a:lnSpc>
                <a:spcPct val="150000"/>
              </a:lnSpc>
              <a:spcBef>
                <a:spcPts val="0"/>
              </a:spcBef>
              <a:spcAft>
                <a:spcPts val="0"/>
              </a:spcAft>
              <a:buClr>
                <a:schemeClr val="dk2"/>
              </a:buClr>
              <a:buSzPts val="1800"/>
              <a:buChar char="●"/>
            </a:pPr>
            <a:r>
              <a:rPr lang="en">
                <a:solidFill>
                  <a:schemeClr val="dk2"/>
                </a:solidFill>
              </a:rPr>
              <a:t>Uses Envoy to route requests </a:t>
            </a:r>
            <a:endParaRPr>
              <a:solidFill>
                <a:schemeClr val="dk2"/>
              </a:solidFill>
            </a:endParaRPr>
          </a:p>
          <a:p>
            <a:pPr indent="-342900" lvl="0" marL="457200" rtl="0">
              <a:lnSpc>
                <a:spcPct val="150000"/>
              </a:lnSpc>
              <a:spcBef>
                <a:spcPts val="0"/>
              </a:spcBef>
              <a:spcAft>
                <a:spcPts val="0"/>
              </a:spcAft>
              <a:buClr>
                <a:schemeClr val="dk2"/>
              </a:buClr>
              <a:buSzPts val="1800"/>
              <a:buChar char="●"/>
            </a:pPr>
            <a:r>
              <a:rPr lang="en">
                <a:solidFill>
                  <a:schemeClr val="dk2"/>
                </a:solidFill>
              </a:rPr>
              <a:t>Extends Istio traffic management and policy to edge services.</a:t>
            </a:r>
            <a:endParaRPr>
              <a:solidFill>
                <a:schemeClr val="dk2"/>
              </a:solidFill>
            </a:endParaRPr>
          </a:p>
          <a:p>
            <a:pPr indent="0" lvl="0" marL="0" rtl="0">
              <a:lnSpc>
                <a:spcPct val="150000"/>
              </a:lnSpc>
              <a:spcBef>
                <a:spcPts val="1600"/>
              </a:spcBef>
              <a:spcAft>
                <a:spcPts val="1600"/>
              </a:spcAft>
              <a:buNone/>
            </a:pPr>
            <a:r>
              <a:t/>
            </a:r>
            <a:endParaRPr>
              <a:solidFill>
                <a:schemeClr val="dk2"/>
              </a:solidFill>
            </a:endParaRPr>
          </a:p>
        </p:txBody>
      </p:sp>
      <p:sp>
        <p:nvSpPr>
          <p:cNvPr id="664" name="Shape 66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3600">
                <a:solidFill>
                  <a:srgbClr val="FFFFFF"/>
                </a:solidFill>
              </a:rPr>
              <a:t>Istio</a:t>
            </a:r>
            <a:r>
              <a:rPr lang="en" sz="3600">
                <a:solidFill>
                  <a:srgbClr val="FFFFFF"/>
                </a:solidFill>
              </a:rPr>
              <a:t> Ingress Controller</a:t>
            </a:r>
            <a:endParaRPr sz="36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Shape 669"/>
          <p:cNvSpPr txBox="1"/>
          <p:nvPr>
            <p:ph idx="1" type="body"/>
          </p:nvPr>
        </p:nvSpPr>
        <p:spPr>
          <a:xfrm>
            <a:off x="388610" y="1306445"/>
            <a:ext cx="8366700" cy="33945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sz="2400"/>
          </a:p>
          <a:p>
            <a:pPr indent="-381000" lvl="0" marL="457200" rtl="0">
              <a:lnSpc>
                <a:spcPct val="150000"/>
              </a:lnSpc>
              <a:spcBef>
                <a:spcPts val="1600"/>
              </a:spcBef>
              <a:spcAft>
                <a:spcPts val="0"/>
              </a:spcAft>
              <a:buSzPts val="2400"/>
              <a:buChar char="•"/>
            </a:pPr>
            <a:r>
              <a:rPr lang="en" sz="2400"/>
              <a:t>Istio Ingress Controller</a:t>
            </a:r>
            <a:endParaRPr sz="2400"/>
          </a:p>
        </p:txBody>
      </p:sp>
      <p:sp>
        <p:nvSpPr>
          <p:cNvPr id="670" name="Shape 670"/>
          <p:cNvSpPr txBox="1"/>
          <p:nvPr>
            <p:ph type="ctrTitle"/>
          </p:nvPr>
        </p:nvSpPr>
        <p:spPr>
          <a:xfrm>
            <a:off x="388600" y="245400"/>
            <a:ext cx="8069400" cy="1002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rgbClr val="FFFFFF"/>
                </a:solidFill>
              </a:rPr>
              <a:t>Exercise 7</a:t>
            </a:r>
            <a:endParaRPr sz="36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Shape 67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600">
                <a:latin typeface="Open Sans"/>
                <a:ea typeface="Open Sans"/>
                <a:cs typeface="Open Sans"/>
                <a:sym typeface="Open Sans"/>
              </a:rPr>
              <a:t>Visibility</a:t>
            </a:r>
            <a:endParaRPr sz="3600">
              <a:latin typeface="Open Sans"/>
              <a:ea typeface="Open Sans"/>
              <a:cs typeface="Open Sans"/>
              <a:sym typeface="Open Sans"/>
            </a:endParaRPr>
          </a:p>
        </p:txBody>
      </p:sp>
      <p:sp>
        <p:nvSpPr>
          <p:cNvPr id="676" name="Shape 676"/>
          <p:cNvSpPr txBox="1"/>
          <p:nvPr>
            <p:ph idx="1" type="body"/>
          </p:nvPr>
        </p:nvSpPr>
        <p:spPr>
          <a:xfrm>
            <a:off x="311700" y="1685875"/>
            <a:ext cx="4528500" cy="3687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i="1" lang="en" sz="1800">
                <a:solidFill>
                  <a:srgbClr val="434343"/>
                </a:solidFill>
              </a:rPr>
              <a:t>Monitoring &amp; tracing should not be an afterthought in the infrastructure</a:t>
            </a:r>
            <a:endParaRPr i="1" sz="1800">
              <a:solidFill>
                <a:srgbClr val="434343"/>
              </a:solidFill>
            </a:endParaRPr>
          </a:p>
          <a:p>
            <a:pPr indent="0" lvl="0" marL="0" rtl="0">
              <a:spcBef>
                <a:spcPts val="1600"/>
              </a:spcBef>
              <a:spcAft>
                <a:spcPts val="0"/>
              </a:spcAft>
              <a:buNone/>
            </a:pPr>
            <a:r>
              <a:rPr lang="en" sz="1800">
                <a:solidFill>
                  <a:srgbClr val="434343"/>
                </a:solidFill>
              </a:rPr>
              <a:t>Goals</a:t>
            </a:r>
            <a:endParaRPr sz="1800">
              <a:solidFill>
                <a:srgbClr val="434343"/>
              </a:solidFill>
            </a:endParaRPr>
          </a:p>
          <a:p>
            <a:pPr indent="-330200" lvl="0" marL="457200" rtl="0">
              <a:spcBef>
                <a:spcPts val="0"/>
              </a:spcBef>
              <a:spcAft>
                <a:spcPts val="0"/>
              </a:spcAft>
              <a:buClr>
                <a:srgbClr val="434343"/>
              </a:buClr>
              <a:buSzPts val="1600"/>
              <a:buChar char="●"/>
            </a:pPr>
            <a:r>
              <a:rPr lang="en" sz="1600">
                <a:solidFill>
                  <a:srgbClr val="434343"/>
                </a:solidFill>
              </a:rPr>
              <a:t>Metrics without instrumenting apps</a:t>
            </a:r>
            <a:endParaRPr sz="1600">
              <a:solidFill>
                <a:srgbClr val="434343"/>
              </a:solidFill>
            </a:endParaRPr>
          </a:p>
          <a:p>
            <a:pPr indent="-330200" lvl="0" marL="457200" rtl="0">
              <a:spcBef>
                <a:spcPts val="0"/>
              </a:spcBef>
              <a:spcAft>
                <a:spcPts val="0"/>
              </a:spcAft>
              <a:buClr>
                <a:srgbClr val="434343"/>
              </a:buClr>
              <a:buSzPts val="1600"/>
              <a:buChar char="●"/>
            </a:pPr>
            <a:r>
              <a:rPr lang="en" sz="1600">
                <a:solidFill>
                  <a:srgbClr val="434343"/>
                </a:solidFill>
              </a:rPr>
              <a:t>Consistent metrics across fleet</a:t>
            </a:r>
            <a:endParaRPr sz="1600">
              <a:solidFill>
                <a:srgbClr val="434343"/>
              </a:solidFill>
            </a:endParaRPr>
          </a:p>
          <a:p>
            <a:pPr indent="-330200" lvl="0" marL="457200" rtl="0">
              <a:spcBef>
                <a:spcPts val="0"/>
              </a:spcBef>
              <a:spcAft>
                <a:spcPts val="0"/>
              </a:spcAft>
              <a:buClr>
                <a:srgbClr val="434343"/>
              </a:buClr>
              <a:buSzPts val="1600"/>
              <a:buChar char="●"/>
            </a:pPr>
            <a:r>
              <a:rPr lang="en" sz="1600">
                <a:solidFill>
                  <a:srgbClr val="434343"/>
                </a:solidFill>
              </a:rPr>
              <a:t>Trace flow of requests across services</a:t>
            </a:r>
            <a:endParaRPr sz="1600">
              <a:solidFill>
                <a:srgbClr val="434343"/>
              </a:solidFill>
            </a:endParaRPr>
          </a:p>
          <a:p>
            <a:pPr indent="-330200" lvl="0" marL="457200" rtl="0">
              <a:spcBef>
                <a:spcPts val="0"/>
              </a:spcBef>
              <a:spcAft>
                <a:spcPts val="0"/>
              </a:spcAft>
              <a:buClr>
                <a:srgbClr val="434343"/>
              </a:buClr>
              <a:buSzPts val="1600"/>
              <a:buChar char="●"/>
            </a:pPr>
            <a:r>
              <a:rPr lang="en" sz="1600">
                <a:solidFill>
                  <a:srgbClr val="434343"/>
                </a:solidFill>
              </a:rPr>
              <a:t>Portable across metric backend providers</a:t>
            </a:r>
            <a:endParaRPr sz="1600">
              <a:solidFill>
                <a:srgbClr val="434343"/>
              </a:solidFill>
            </a:endParaRPr>
          </a:p>
        </p:txBody>
      </p:sp>
      <p:pic>
        <p:nvPicPr>
          <p:cNvPr descr="Screen Shot 2017-05-19 at 4.11.23 PM.png" id="677" name="Shape 677"/>
          <p:cNvPicPr preferRelativeResize="0"/>
          <p:nvPr/>
        </p:nvPicPr>
        <p:blipFill rotWithShape="1">
          <a:blip r:embed="rId4">
            <a:alphaModFix/>
          </a:blip>
          <a:srcRect b="6358" l="0" r="0" t="0"/>
          <a:stretch/>
        </p:blipFill>
        <p:spPr>
          <a:xfrm>
            <a:off x="4667800" y="1359425"/>
            <a:ext cx="4227600" cy="1739100"/>
          </a:xfrm>
          <a:prstGeom prst="rect">
            <a:avLst/>
          </a:prstGeom>
          <a:noFill/>
          <a:ln>
            <a:noFill/>
          </a:ln>
        </p:spPr>
      </p:pic>
      <p:pic>
        <p:nvPicPr>
          <p:cNvPr descr="Screen Shot 2017-05-19 at 4.47.32 PM.png" id="678" name="Shape 678"/>
          <p:cNvPicPr preferRelativeResize="0"/>
          <p:nvPr/>
        </p:nvPicPr>
        <p:blipFill rotWithShape="1">
          <a:blip r:embed="rId5">
            <a:alphaModFix/>
          </a:blip>
          <a:srcRect b="11964" l="0" r="0" t="0"/>
          <a:stretch/>
        </p:blipFill>
        <p:spPr>
          <a:xfrm>
            <a:off x="4840150" y="3460525"/>
            <a:ext cx="4227600" cy="1114925"/>
          </a:xfrm>
          <a:prstGeom prst="rect">
            <a:avLst/>
          </a:prstGeom>
          <a:noFill/>
          <a:ln>
            <a:noFill/>
          </a:ln>
        </p:spPr>
      </p:pic>
      <p:sp>
        <p:nvSpPr>
          <p:cNvPr id="679" name="Shape 679"/>
          <p:cNvSpPr txBox="1"/>
          <p:nvPr/>
        </p:nvSpPr>
        <p:spPr>
          <a:xfrm>
            <a:off x="4840150" y="4467600"/>
            <a:ext cx="38829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Istio Zipkin tracing dashboard</a:t>
            </a:r>
            <a:endParaRPr sz="1000">
              <a:latin typeface="Roboto"/>
              <a:ea typeface="Roboto"/>
              <a:cs typeface="Roboto"/>
              <a:sym typeface="Roboto"/>
            </a:endParaRPr>
          </a:p>
        </p:txBody>
      </p:sp>
      <p:sp>
        <p:nvSpPr>
          <p:cNvPr id="680" name="Shape 680"/>
          <p:cNvSpPr txBox="1"/>
          <p:nvPr/>
        </p:nvSpPr>
        <p:spPr>
          <a:xfrm>
            <a:off x="4840150" y="2791200"/>
            <a:ext cx="38829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Istio - Grafana dashboard w/ Prometheus backend</a:t>
            </a:r>
            <a:endParaRPr sz="1000">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Shape 685"/>
          <p:cNvSpPr txBox="1"/>
          <p:nvPr>
            <p:ph type="title"/>
          </p:nvPr>
        </p:nvSpPr>
        <p:spPr>
          <a:xfrm>
            <a:off x="226075" y="357800"/>
            <a:ext cx="2990100" cy="953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200"/>
              <a:t>Visibility: Metrics</a:t>
            </a:r>
            <a:endParaRPr/>
          </a:p>
        </p:txBody>
      </p:sp>
      <p:sp>
        <p:nvSpPr>
          <p:cNvPr id="686" name="Shape 686"/>
          <p:cNvSpPr txBox="1"/>
          <p:nvPr>
            <p:ph idx="1" type="body"/>
          </p:nvPr>
        </p:nvSpPr>
        <p:spPr>
          <a:xfrm>
            <a:off x="311700" y="1389600"/>
            <a:ext cx="2904600" cy="3179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Mixer collects metrics emitted by Istio Proxy</a:t>
            </a:r>
            <a:endParaRPr sz="1800"/>
          </a:p>
          <a:p>
            <a:pPr indent="-342900" lvl="0" marL="457200" rtl="0">
              <a:spcBef>
                <a:spcPts val="0"/>
              </a:spcBef>
              <a:spcAft>
                <a:spcPts val="0"/>
              </a:spcAft>
              <a:buSzPts val="1800"/>
              <a:buChar char="●"/>
            </a:pPr>
            <a:r>
              <a:rPr lang="en" sz="1800"/>
              <a:t>Adapters in the Mixer normalize and forward to monitoring backends</a:t>
            </a:r>
            <a:endParaRPr sz="1800"/>
          </a:p>
          <a:p>
            <a:pPr indent="-342900" lvl="0" marL="457200" rtl="0">
              <a:spcBef>
                <a:spcPts val="0"/>
              </a:spcBef>
              <a:spcAft>
                <a:spcPts val="0"/>
              </a:spcAft>
              <a:buSzPts val="1800"/>
              <a:buChar char="●"/>
            </a:pPr>
            <a:r>
              <a:rPr lang="en" sz="1800"/>
              <a:t>Metrics backend can be swapped at runtime</a:t>
            </a:r>
            <a:endParaRPr/>
          </a:p>
        </p:txBody>
      </p:sp>
      <p:grpSp>
        <p:nvGrpSpPr>
          <p:cNvPr id="687" name="Shape 687"/>
          <p:cNvGrpSpPr/>
          <p:nvPr/>
        </p:nvGrpSpPr>
        <p:grpSpPr>
          <a:xfrm>
            <a:off x="3562563" y="255413"/>
            <a:ext cx="5077462" cy="4562063"/>
            <a:chOff x="3562563" y="255413"/>
            <a:chExt cx="5077462" cy="4562063"/>
          </a:xfrm>
        </p:grpSpPr>
        <p:grpSp>
          <p:nvGrpSpPr>
            <p:cNvPr id="688" name="Shape 688"/>
            <p:cNvGrpSpPr/>
            <p:nvPr/>
          </p:nvGrpSpPr>
          <p:grpSpPr>
            <a:xfrm>
              <a:off x="5621050" y="2104582"/>
              <a:ext cx="866400" cy="620400"/>
              <a:chOff x="5621050" y="2104582"/>
              <a:chExt cx="866400" cy="620400"/>
            </a:xfrm>
          </p:grpSpPr>
          <p:sp>
            <p:nvSpPr>
              <p:cNvPr id="689" name="Shape 689"/>
              <p:cNvSpPr/>
              <p:nvPr/>
            </p:nvSpPr>
            <p:spPr>
              <a:xfrm>
                <a:off x="5621050" y="2104582"/>
                <a:ext cx="866400" cy="620400"/>
              </a:xfrm>
              <a:prstGeom prst="roundRect">
                <a:avLst>
                  <a:gd fmla="val 1674" name="adj"/>
                </a:avLst>
              </a:prstGeom>
              <a:solidFill>
                <a:srgbClr val="CFE2F3"/>
              </a:solidFill>
              <a:ln>
                <a:noFill/>
              </a:ln>
              <a:effectLst>
                <a:outerShdw blurRad="19050" rotWithShape="0" algn="ctr" dir="5400000" dist="6350">
                  <a:srgbClr val="000000">
                    <a:alpha val="44710"/>
                  </a:srgbClr>
                </a:outerShdw>
              </a:effectLst>
            </p:spPr>
            <p:txBody>
              <a:bodyPr anchorCtr="0" anchor="t"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lang="en" sz="1000">
                    <a:solidFill>
                      <a:srgbClr val="757575"/>
                    </a:solidFill>
                    <a:latin typeface="Roboto"/>
                    <a:ea typeface="Roboto"/>
                    <a:cs typeface="Roboto"/>
                    <a:sym typeface="Roboto"/>
                  </a:rPr>
                  <a:t>Mixer</a:t>
                </a:r>
                <a:endParaRPr b="0" i="0" sz="1000" u="none" cap="none" strike="noStrike">
                  <a:solidFill>
                    <a:srgbClr val="757575"/>
                  </a:solidFill>
                  <a:latin typeface="Roboto"/>
                  <a:ea typeface="Roboto"/>
                  <a:cs typeface="Roboto"/>
                  <a:sym typeface="Roboto"/>
                </a:endParaRPr>
              </a:p>
            </p:txBody>
          </p:sp>
          <p:grpSp>
            <p:nvGrpSpPr>
              <p:cNvPr id="690" name="Shape 690"/>
              <p:cNvGrpSpPr/>
              <p:nvPr/>
            </p:nvGrpSpPr>
            <p:grpSpPr>
              <a:xfrm>
                <a:off x="5643204" y="2480275"/>
                <a:ext cx="822100" cy="221700"/>
                <a:chOff x="5643204" y="2480275"/>
                <a:chExt cx="822100" cy="221700"/>
              </a:xfrm>
            </p:grpSpPr>
            <p:sp>
              <p:nvSpPr>
                <p:cNvPr id="691" name="Shape 691"/>
                <p:cNvSpPr/>
                <p:nvPr/>
              </p:nvSpPr>
              <p:spPr>
                <a:xfrm>
                  <a:off x="5937704" y="2480275"/>
                  <a:ext cx="233100" cy="221700"/>
                </a:xfrm>
                <a:prstGeom prst="roundRect">
                  <a:avLst>
                    <a:gd fmla="val 0" name="adj"/>
                  </a:avLst>
                </a:prstGeom>
                <a:solidFill>
                  <a:srgbClr val="D9EAD3"/>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900" u="none" cap="none" strike="noStrike">
                    <a:solidFill>
                      <a:srgbClr val="757575"/>
                    </a:solidFill>
                    <a:latin typeface="Roboto"/>
                    <a:ea typeface="Roboto"/>
                    <a:cs typeface="Roboto"/>
                    <a:sym typeface="Roboto"/>
                  </a:endParaRPr>
                </a:p>
              </p:txBody>
            </p:sp>
            <p:sp>
              <p:nvSpPr>
                <p:cNvPr id="692" name="Shape 692"/>
                <p:cNvSpPr/>
                <p:nvPr/>
              </p:nvSpPr>
              <p:spPr>
                <a:xfrm>
                  <a:off x="6232204" y="2480275"/>
                  <a:ext cx="233100" cy="221700"/>
                </a:xfrm>
                <a:prstGeom prst="roundRect">
                  <a:avLst>
                    <a:gd fmla="val 0" name="adj"/>
                  </a:avLst>
                </a:prstGeom>
                <a:solidFill>
                  <a:srgbClr val="D9EAD3"/>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900" u="none" cap="none" strike="noStrike">
                    <a:solidFill>
                      <a:srgbClr val="757575"/>
                    </a:solidFill>
                    <a:latin typeface="Roboto"/>
                    <a:ea typeface="Roboto"/>
                    <a:cs typeface="Roboto"/>
                    <a:sym typeface="Roboto"/>
                  </a:endParaRPr>
                </a:p>
              </p:txBody>
            </p:sp>
            <p:sp>
              <p:nvSpPr>
                <p:cNvPr id="693" name="Shape 693"/>
                <p:cNvSpPr/>
                <p:nvPr/>
              </p:nvSpPr>
              <p:spPr>
                <a:xfrm>
                  <a:off x="5643204" y="2480275"/>
                  <a:ext cx="233100" cy="221700"/>
                </a:xfrm>
                <a:prstGeom prst="roundRect">
                  <a:avLst>
                    <a:gd fmla="val 0" name="adj"/>
                  </a:avLst>
                </a:prstGeom>
                <a:solidFill>
                  <a:srgbClr val="D9EAD3"/>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900" u="none" cap="none" strike="noStrike">
                    <a:solidFill>
                      <a:srgbClr val="757575"/>
                    </a:solidFill>
                    <a:latin typeface="Roboto"/>
                    <a:ea typeface="Roboto"/>
                    <a:cs typeface="Roboto"/>
                    <a:sym typeface="Roboto"/>
                  </a:endParaRPr>
                </a:p>
              </p:txBody>
            </p:sp>
          </p:grpSp>
        </p:grpSp>
        <p:grpSp>
          <p:nvGrpSpPr>
            <p:cNvPr id="694" name="Shape 694"/>
            <p:cNvGrpSpPr/>
            <p:nvPr/>
          </p:nvGrpSpPr>
          <p:grpSpPr>
            <a:xfrm>
              <a:off x="5621062" y="405762"/>
              <a:ext cx="866400" cy="382200"/>
              <a:chOff x="5417812" y="405762"/>
              <a:chExt cx="866400" cy="382200"/>
            </a:xfrm>
          </p:grpSpPr>
          <p:sp>
            <p:nvSpPr>
              <p:cNvPr id="695" name="Shape 695"/>
              <p:cNvSpPr/>
              <p:nvPr/>
            </p:nvSpPr>
            <p:spPr>
              <a:xfrm>
                <a:off x="5417812" y="405762"/>
                <a:ext cx="866400" cy="382200"/>
              </a:xfrm>
              <a:prstGeom prst="roundRect">
                <a:avLst>
                  <a:gd fmla="val 1674" name="adj"/>
                </a:avLst>
              </a:prstGeom>
              <a:solidFill>
                <a:srgbClr val="CFE2F3"/>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lang="en" sz="1000">
                    <a:solidFill>
                      <a:srgbClr val="757575"/>
                    </a:solidFill>
                    <a:latin typeface="Roboto"/>
                    <a:ea typeface="Roboto"/>
                    <a:cs typeface="Roboto"/>
                    <a:sym typeface="Roboto"/>
                  </a:rPr>
                  <a:t>Proxy</a:t>
                </a:r>
                <a:endParaRPr b="0" i="0" sz="1000" u="none" cap="none" strike="noStrike">
                  <a:solidFill>
                    <a:srgbClr val="757575"/>
                  </a:solidFill>
                  <a:latin typeface="Roboto"/>
                  <a:ea typeface="Roboto"/>
                  <a:cs typeface="Roboto"/>
                  <a:sym typeface="Roboto"/>
                </a:endParaRPr>
              </a:p>
            </p:txBody>
          </p:sp>
          <p:pic>
            <p:nvPicPr>
              <p:cNvPr descr="Istio Logo - Blue Background.svg" id="696" name="Shape 696"/>
              <p:cNvPicPr preferRelativeResize="0"/>
              <p:nvPr/>
            </p:nvPicPr>
            <p:blipFill>
              <a:blip r:embed="rId3">
                <a:alphaModFix/>
              </a:blip>
              <a:stretch>
                <a:fillRect/>
              </a:stretch>
            </p:blipFill>
            <p:spPr>
              <a:xfrm>
                <a:off x="5477550" y="458363"/>
                <a:ext cx="286975" cy="286975"/>
              </a:xfrm>
              <a:prstGeom prst="rect">
                <a:avLst/>
              </a:prstGeom>
              <a:noFill/>
              <a:ln>
                <a:noFill/>
              </a:ln>
            </p:spPr>
          </p:pic>
        </p:grpSp>
        <p:cxnSp>
          <p:nvCxnSpPr>
            <p:cNvPr id="697" name="Shape 697"/>
            <p:cNvCxnSpPr>
              <a:stCxn id="695" idx="3"/>
              <a:endCxn id="698" idx="1"/>
            </p:cNvCxnSpPr>
            <p:nvPr/>
          </p:nvCxnSpPr>
          <p:spPr>
            <a:xfrm>
              <a:off x="6487462" y="596862"/>
              <a:ext cx="1242000" cy="0"/>
            </a:xfrm>
            <a:prstGeom prst="straightConnector1">
              <a:avLst/>
            </a:prstGeom>
            <a:noFill/>
            <a:ln cap="flat" cmpd="sng" w="19050">
              <a:solidFill>
                <a:srgbClr val="38761D"/>
              </a:solidFill>
              <a:prstDash val="solid"/>
              <a:round/>
              <a:headEnd len="med" w="med" type="triangle"/>
              <a:tailEnd len="med" w="med" type="triangle"/>
            </a:ln>
          </p:spPr>
        </p:cxnSp>
        <p:cxnSp>
          <p:nvCxnSpPr>
            <p:cNvPr id="699" name="Shape 699"/>
            <p:cNvCxnSpPr/>
            <p:nvPr/>
          </p:nvCxnSpPr>
          <p:spPr>
            <a:xfrm>
              <a:off x="5822188" y="802500"/>
              <a:ext cx="2400" cy="1285800"/>
            </a:xfrm>
            <a:prstGeom prst="straightConnector1">
              <a:avLst/>
            </a:prstGeom>
            <a:noFill/>
            <a:ln cap="flat" cmpd="sng" w="19050">
              <a:solidFill>
                <a:srgbClr val="38761D"/>
              </a:solidFill>
              <a:prstDash val="solid"/>
              <a:round/>
              <a:headEnd len="med" w="med" type="triangle"/>
              <a:tailEnd len="med" w="med" type="triangle"/>
            </a:ln>
          </p:spPr>
        </p:cxnSp>
        <p:cxnSp>
          <p:nvCxnSpPr>
            <p:cNvPr id="700" name="Shape 700"/>
            <p:cNvCxnSpPr>
              <a:stCxn id="701" idx="0"/>
              <a:endCxn id="695" idx="1"/>
            </p:cNvCxnSpPr>
            <p:nvPr/>
          </p:nvCxnSpPr>
          <p:spPr>
            <a:xfrm>
              <a:off x="4439871" y="596855"/>
              <a:ext cx="1181100" cy="0"/>
            </a:xfrm>
            <a:prstGeom prst="straightConnector1">
              <a:avLst/>
            </a:prstGeom>
            <a:noFill/>
            <a:ln cap="flat" cmpd="sng" w="19050">
              <a:solidFill>
                <a:srgbClr val="38761D"/>
              </a:solidFill>
              <a:prstDash val="solid"/>
              <a:round/>
              <a:headEnd len="med" w="med" type="triangle"/>
              <a:tailEnd len="med" w="med" type="triangle"/>
            </a:ln>
          </p:spPr>
        </p:cxnSp>
        <p:sp>
          <p:nvSpPr>
            <p:cNvPr id="701" name="Shape 701"/>
            <p:cNvSpPr/>
            <p:nvPr/>
          </p:nvSpPr>
          <p:spPr>
            <a:xfrm>
              <a:off x="3562563" y="255413"/>
              <a:ext cx="878040" cy="682884"/>
            </a:xfrm>
            <a:prstGeom prst="cloud">
              <a:avLst/>
            </a:prstGeom>
            <a:solidFill>
              <a:srgbClr val="CFE2F3"/>
            </a:solidFill>
            <a:ln cap="flat" cmpd="sng" w="19050">
              <a:solidFill>
                <a:srgbClr val="466BB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702" name="Shape 702"/>
            <p:cNvCxnSpPr/>
            <p:nvPr/>
          </p:nvCxnSpPr>
          <p:spPr>
            <a:xfrm>
              <a:off x="6308300" y="808625"/>
              <a:ext cx="11100" cy="1279500"/>
            </a:xfrm>
            <a:prstGeom prst="straightConnector1">
              <a:avLst/>
            </a:prstGeom>
            <a:noFill/>
            <a:ln cap="flat" cmpd="sng" w="19050">
              <a:solidFill>
                <a:srgbClr val="466BB0"/>
              </a:solidFill>
              <a:prstDash val="dot"/>
              <a:round/>
              <a:headEnd len="med" w="med" type="triangle"/>
              <a:tailEnd len="med" w="med" type="triangle"/>
            </a:ln>
          </p:spPr>
        </p:cxnSp>
        <p:grpSp>
          <p:nvGrpSpPr>
            <p:cNvPr id="703" name="Shape 703"/>
            <p:cNvGrpSpPr/>
            <p:nvPr/>
          </p:nvGrpSpPr>
          <p:grpSpPr>
            <a:xfrm>
              <a:off x="7729524" y="405750"/>
              <a:ext cx="910500" cy="382200"/>
              <a:chOff x="7521449" y="405725"/>
              <a:chExt cx="910500" cy="382200"/>
            </a:xfrm>
          </p:grpSpPr>
          <p:sp>
            <p:nvSpPr>
              <p:cNvPr id="698" name="Shape 698"/>
              <p:cNvSpPr/>
              <p:nvPr/>
            </p:nvSpPr>
            <p:spPr>
              <a:xfrm>
                <a:off x="7521449" y="405725"/>
                <a:ext cx="910500" cy="382200"/>
              </a:xfrm>
              <a:prstGeom prst="roundRect">
                <a:avLst>
                  <a:gd fmla="val 0" name="adj"/>
                </a:avLst>
              </a:prstGeom>
              <a:solidFill>
                <a:srgbClr val="D9EAD3"/>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lang="en" sz="1000">
                    <a:solidFill>
                      <a:srgbClr val="757575"/>
                    </a:solidFill>
                    <a:latin typeface="Roboto"/>
                    <a:ea typeface="Roboto"/>
                    <a:cs typeface="Roboto"/>
                    <a:sym typeface="Roboto"/>
                  </a:rPr>
                  <a:t>Service</a:t>
                </a:r>
                <a:endParaRPr b="0" i="0" sz="1000" u="none" cap="none" strike="noStrike">
                  <a:solidFill>
                    <a:srgbClr val="757575"/>
                  </a:solidFill>
                  <a:latin typeface="Roboto"/>
                  <a:ea typeface="Roboto"/>
                  <a:cs typeface="Roboto"/>
                  <a:sym typeface="Roboto"/>
                </a:endParaRPr>
              </a:p>
            </p:txBody>
          </p:sp>
          <p:pic>
            <p:nvPicPr>
              <p:cNvPr descr="gopher-front.png" id="704" name="Shape 704"/>
              <p:cNvPicPr preferRelativeResize="0"/>
              <p:nvPr/>
            </p:nvPicPr>
            <p:blipFill>
              <a:blip r:embed="rId4">
                <a:alphaModFix/>
              </a:blip>
              <a:stretch>
                <a:fillRect/>
              </a:stretch>
            </p:blipFill>
            <p:spPr>
              <a:xfrm>
                <a:off x="7588750" y="444596"/>
                <a:ext cx="237475" cy="304500"/>
              </a:xfrm>
              <a:prstGeom prst="rect">
                <a:avLst/>
              </a:prstGeom>
              <a:noFill/>
              <a:ln>
                <a:noFill/>
              </a:ln>
            </p:spPr>
          </p:pic>
        </p:grpSp>
        <p:sp>
          <p:nvSpPr>
            <p:cNvPr id="705" name="Shape 705"/>
            <p:cNvSpPr txBox="1"/>
            <p:nvPr/>
          </p:nvSpPr>
          <p:spPr>
            <a:xfrm>
              <a:off x="3698148" y="1527775"/>
              <a:ext cx="2125200" cy="501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000">
                  <a:solidFill>
                    <a:srgbClr val="757575"/>
                  </a:solidFill>
                  <a:latin typeface="Roboto"/>
                  <a:ea typeface="Roboto"/>
                  <a:cs typeface="Roboto"/>
                  <a:sym typeface="Roboto"/>
                </a:rPr>
                <a:t>Check(attributes)</a:t>
              </a:r>
              <a:endParaRPr sz="1000">
                <a:solidFill>
                  <a:srgbClr val="757575"/>
                </a:solidFill>
                <a:latin typeface="Roboto"/>
                <a:ea typeface="Roboto"/>
                <a:cs typeface="Roboto"/>
                <a:sym typeface="Roboto"/>
              </a:endParaRPr>
            </a:p>
          </p:txBody>
        </p:sp>
        <p:sp>
          <p:nvSpPr>
            <p:cNvPr id="706" name="Shape 706"/>
            <p:cNvSpPr txBox="1"/>
            <p:nvPr/>
          </p:nvSpPr>
          <p:spPr>
            <a:xfrm>
              <a:off x="6308300" y="1511425"/>
              <a:ext cx="1657200" cy="3822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000">
                  <a:solidFill>
                    <a:srgbClr val="757575"/>
                  </a:solidFill>
                  <a:latin typeface="Roboto"/>
                  <a:ea typeface="Roboto"/>
                  <a:cs typeface="Roboto"/>
                  <a:sym typeface="Roboto"/>
                </a:rPr>
                <a:t>Report([ ]attributes)</a:t>
              </a:r>
              <a:endParaRPr sz="1000">
                <a:solidFill>
                  <a:srgbClr val="757575"/>
                </a:solidFill>
                <a:latin typeface="Roboto"/>
                <a:ea typeface="Roboto"/>
                <a:cs typeface="Roboto"/>
                <a:sym typeface="Roboto"/>
              </a:endParaRPr>
            </a:p>
          </p:txBody>
        </p:sp>
        <p:sp>
          <p:nvSpPr>
            <p:cNvPr id="707" name="Shape 707"/>
            <p:cNvSpPr/>
            <p:nvPr/>
          </p:nvSpPr>
          <p:spPr>
            <a:xfrm>
              <a:off x="7773648" y="2050255"/>
              <a:ext cx="866376" cy="725544"/>
            </a:xfrm>
            <a:prstGeom prst="flowChartMultidocument">
              <a:avLst/>
            </a:prstGeom>
            <a:solidFill>
              <a:srgbClr val="CFE2F3"/>
            </a:solidFill>
            <a:ln cap="flat" cmpd="sng" w="9525">
              <a:solidFill>
                <a:srgbClr val="466BB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757575"/>
                  </a:solidFill>
                  <a:latin typeface="Roboto"/>
                  <a:ea typeface="Roboto"/>
                  <a:cs typeface="Roboto"/>
                  <a:sym typeface="Roboto"/>
                </a:rPr>
                <a:t>Operator Supplied Config</a:t>
              </a:r>
              <a:endParaRPr sz="1000">
                <a:solidFill>
                  <a:srgbClr val="757575"/>
                </a:solidFill>
                <a:latin typeface="Roboto"/>
                <a:ea typeface="Roboto"/>
                <a:cs typeface="Roboto"/>
                <a:sym typeface="Roboto"/>
              </a:endParaRPr>
            </a:p>
          </p:txBody>
        </p:sp>
        <p:cxnSp>
          <p:nvCxnSpPr>
            <p:cNvPr id="708" name="Shape 708"/>
            <p:cNvCxnSpPr>
              <a:stCxn id="707" idx="1"/>
              <a:endCxn id="689" idx="3"/>
            </p:cNvCxnSpPr>
            <p:nvPr/>
          </p:nvCxnSpPr>
          <p:spPr>
            <a:xfrm flipH="1">
              <a:off x="6487548" y="2413027"/>
              <a:ext cx="1286100" cy="1800"/>
            </a:xfrm>
            <a:prstGeom prst="straightConnector1">
              <a:avLst/>
            </a:prstGeom>
            <a:noFill/>
            <a:ln cap="flat" cmpd="sng" w="19050">
              <a:solidFill>
                <a:srgbClr val="466BB0"/>
              </a:solidFill>
              <a:prstDash val="dot"/>
              <a:round/>
              <a:headEnd len="med" w="med" type="none"/>
              <a:tailEnd len="med" w="med" type="triangle"/>
            </a:ln>
          </p:spPr>
        </p:cxnSp>
        <p:sp>
          <p:nvSpPr>
            <p:cNvPr id="709" name="Shape 709"/>
            <p:cNvSpPr/>
            <p:nvPr/>
          </p:nvSpPr>
          <p:spPr>
            <a:xfrm>
              <a:off x="7729524" y="1184425"/>
              <a:ext cx="910500" cy="382200"/>
            </a:xfrm>
            <a:prstGeom prst="roundRect">
              <a:avLst>
                <a:gd fmla="val 0" name="adj"/>
              </a:avLst>
            </a:prstGeom>
            <a:solidFill>
              <a:srgbClr val="D9EAD3"/>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lang="en" sz="1000">
                  <a:solidFill>
                    <a:srgbClr val="757575"/>
                  </a:solidFill>
                  <a:latin typeface="Roboto"/>
                  <a:ea typeface="Roboto"/>
                  <a:cs typeface="Roboto"/>
                  <a:sym typeface="Roboto"/>
                </a:rPr>
                <a:t>Zipkin</a:t>
              </a:r>
              <a:endParaRPr b="0" i="0" sz="1000" u="none" cap="none" strike="noStrike">
                <a:solidFill>
                  <a:srgbClr val="757575"/>
                </a:solidFill>
                <a:latin typeface="Roboto"/>
                <a:ea typeface="Roboto"/>
                <a:cs typeface="Roboto"/>
                <a:sym typeface="Roboto"/>
              </a:endParaRPr>
            </a:p>
          </p:txBody>
        </p:sp>
        <p:sp>
          <p:nvSpPr>
            <p:cNvPr id="710" name="Shape 710"/>
            <p:cNvSpPr/>
            <p:nvPr/>
          </p:nvSpPr>
          <p:spPr>
            <a:xfrm>
              <a:off x="4836350" y="3259425"/>
              <a:ext cx="1219500" cy="382200"/>
            </a:xfrm>
            <a:prstGeom prst="roundRect">
              <a:avLst>
                <a:gd fmla="val 0" name="adj"/>
              </a:avLst>
            </a:prstGeom>
            <a:solidFill>
              <a:srgbClr val="D9EAD3"/>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lang="en" sz="1000">
                  <a:solidFill>
                    <a:srgbClr val="757575"/>
                  </a:solidFill>
                  <a:latin typeface="Roboto"/>
                  <a:ea typeface="Roboto"/>
                  <a:cs typeface="Roboto"/>
                  <a:sym typeface="Roboto"/>
                </a:rPr>
                <a:t>Prometheus</a:t>
              </a:r>
              <a:endParaRPr b="0" i="0" sz="1000" u="none" cap="none" strike="noStrike">
                <a:solidFill>
                  <a:srgbClr val="757575"/>
                </a:solidFill>
                <a:latin typeface="Roboto"/>
                <a:ea typeface="Roboto"/>
                <a:cs typeface="Roboto"/>
                <a:sym typeface="Roboto"/>
              </a:endParaRPr>
            </a:p>
          </p:txBody>
        </p:sp>
        <p:sp>
          <p:nvSpPr>
            <p:cNvPr id="711" name="Shape 711"/>
            <p:cNvSpPr/>
            <p:nvPr/>
          </p:nvSpPr>
          <p:spPr>
            <a:xfrm>
              <a:off x="6252500" y="3259425"/>
              <a:ext cx="1219500" cy="382200"/>
            </a:xfrm>
            <a:prstGeom prst="roundRect">
              <a:avLst>
                <a:gd fmla="val 0" name="adj"/>
              </a:avLst>
            </a:prstGeom>
            <a:solidFill>
              <a:srgbClr val="D9EAD3"/>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lang="en" sz="1000">
                  <a:solidFill>
                    <a:srgbClr val="757575"/>
                  </a:solidFill>
                  <a:latin typeface="Roboto"/>
                  <a:ea typeface="Roboto"/>
                  <a:cs typeface="Roboto"/>
                  <a:sym typeface="Roboto"/>
                </a:rPr>
                <a:t>Stackdriver</a:t>
              </a:r>
              <a:endParaRPr b="0" i="0" sz="1000" u="none" cap="none" strike="noStrike">
                <a:solidFill>
                  <a:srgbClr val="757575"/>
                </a:solidFill>
                <a:latin typeface="Roboto"/>
                <a:ea typeface="Roboto"/>
                <a:cs typeface="Roboto"/>
                <a:sym typeface="Roboto"/>
              </a:endParaRPr>
            </a:p>
          </p:txBody>
        </p:sp>
        <p:sp>
          <p:nvSpPr>
            <p:cNvPr id="712" name="Shape 712"/>
            <p:cNvSpPr/>
            <p:nvPr/>
          </p:nvSpPr>
          <p:spPr>
            <a:xfrm>
              <a:off x="7729524" y="3259425"/>
              <a:ext cx="910500" cy="382200"/>
            </a:xfrm>
            <a:prstGeom prst="roundRect">
              <a:avLst>
                <a:gd fmla="val 0" name="adj"/>
              </a:avLst>
            </a:prstGeom>
            <a:solidFill>
              <a:srgbClr val="D9EAD3"/>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lang="en" sz="1000">
                  <a:solidFill>
                    <a:srgbClr val="757575"/>
                  </a:solidFill>
                  <a:latin typeface="Roboto"/>
                  <a:ea typeface="Roboto"/>
                  <a:cs typeface="Roboto"/>
                  <a:sym typeface="Roboto"/>
                </a:rPr>
                <a:t>Statsd</a:t>
              </a:r>
              <a:endParaRPr b="0" i="0" sz="1000" u="none" cap="none" strike="noStrike">
                <a:solidFill>
                  <a:srgbClr val="757575"/>
                </a:solidFill>
                <a:latin typeface="Roboto"/>
                <a:ea typeface="Roboto"/>
                <a:cs typeface="Roboto"/>
                <a:sym typeface="Roboto"/>
              </a:endParaRPr>
            </a:p>
          </p:txBody>
        </p:sp>
        <p:cxnSp>
          <p:nvCxnSpPr>
            <p:cNvPr id="713" name="Shape 713"/>
            <p:cNvCxnSpPr>
              <a:endCxn id="709" idx="1"/>
            </p:cNvCxnSpPr>
            <p:nvPr/>
          </p:nvCxnSpPr>
          <p:spPr>
            <a:xfrm>
              <a:off x="6358224" y="830725"/>
              <a:ext cx="1371300" cy="544800"/>
            </a:xfrm>
            <a:prstGeom prst="straightConnector1">
              <a:avLst/>
            </a:prstGeom>
            <a:noFill/>
            <a:ln cap="flat" cmpd="sng" w="19050">
              <a:solidFill>
                <a:srgbClr val="466BB0"/>
              </a:solidFill>
              <a:prstDash val="dot"/>
              <a:round/>
              <a:headEnd len="med" w="med" type="none"/>
              <a:tailEnd len="med" w="med" type="triangle"/>
            </a:ln>
          </p:spPr>
        </p:cxnSp>
        <p:cxnSp>
          <p:nvCxnSpPr>
            <p:cNvPr id="714" name="Shape 714"/>
            <p:cNvCxnSpPr>
              <a:stCxn id="710" idx="0"/>
              <a:endCxn id="693" idx="2"/>
            </p:cNvCxnSpPr>
            <p:nvPr/>
          </p:nvCxnSpPr>
          <p:spPr>
            <a:xfrm flipH="1" rot="10800000">
              <a:off x="5446100" y="2702025"/>
              <a:ext cx="313800" cy="557400"/>
            </a:xfrm>
            <a:prstGeom prst="straightConnector1">
              <a:avLst/>
            </a:prstGeom>
            <a:noFill/>
            <a:ln cap="flat" cmpd="sng" w="19050">
              <a:solidFill>
                <a:srgbClr val="466BB0"/>
              </a:solidFill>
              <a:prstDash val="dot"/>
              <a:round/>
              <a:headEnd len="med" w="med" type="none"/>
              <a:tailEnd len="med" w="med" type="triangle"/>
            </a:ln>
          </p:spPr>
        </p:cxnSp>
        <p:cxnSp>
          <p:nvCxnSpPr>
            <p:cNvPr id="715" name="Shape 715"/>
            <p:cNvCxnSpPr>
              <a:stCxn id="691" idx="2"/>
              <a:endCxn id="711" idx="0"/>
            </p:cNvCxnSpPr>
            <p:nvPr/>
          </p:nvCxnSpPr>
          <p:spPr>
            <a:xfrm>
              <a:off x="6054254" y="2701975"/>
              <a:ext cx="807900" cy="557400"/>
            </a:xfrm>
            <a:prstGeom prst="straightConnector1">
              <a:avLst/>
            </a:prstGeom>
            <a:noFill/>
            <a:ln cap="flat" cmpd="sng" w="19050">
              <a:solidFill>
                <a:srgbClr val="466BB0"/>
              </a:solidFill>
              <a:prstDash val="dot"/>
              <a:round/>
              <a:headEnd len="med" w="med" type="none"/>
              <a:tailEnd len="med" w="med" type="triangle"/>
            </a:ln>
          </p:spPr>
        </p:cxnSp>
        <p:cxnSp>
          <p:nvCxnSpPr>
            <p:cNvPr id="716" name="Shape 716"/>
            <p:cNvCxnSpPr>
              <a:stCxn id="692" idx="2"/>
              <a:endCxn id="712" idx="0"/>
            </p:cNvCxnSpPr>
            <p:nvPr/>
          </p:nvCxnSpPr>
          <p:spPr>
            <a:xfrm>
              <a:off x="6348754" y="2701975"/>
              <a:ext cx="1836000" cy="557400"/>
            </a:xfrm>
            <a:prstGeom prst="straightConnector1">
              <a:avLst/>
            </a:prstGeom>
            <a:noFill/>
            <a:ln cap="flat" cmpd="sng" w="19050">
              <a:solidFill>
                <a:srgbClr val="466BB0"/>
              </a:solidFill>
              <a:prstDash val="dot"/>
              <a:round/>
              <a:headEnd len="med" w="med" type="none"/>
              <a:tailEnd len="med" w="med" type="triangle"/>
            </a:ln>
          </p:spPr>
        </p:cxnSp>
        <p:pic>
          <p:nvPicPr>
            <p:cNvPr descr="Istio Logo - Blue Background.svg" id="717" name="Shape 717"/>
            <p:cNvPicPr preferRelativeResize="0"/>
            <p:nvPr/>
          </p:nvPicPr>
          <p:blipFill>
            <a:blip r:embed="rId3">
              <a:alphaModFix/>
            </a:blip>
            <a:stretch>
              <a:fillRect/>
            </a:stretch>
          </p:blipFill>
          <p:spPr>
            <a:xfrm>
              <a:off x="5680800" y="2146200"/>
              <a:ext cx="286975" cy="286975"/>
            </a:xfrm>
            <a:prstGeom prst="rect">
              <a:avLst/>
            </a:prstGeom>
            <a:noFill/>
            <a:ln>
              <a:noFill/>
            </a:ln>
          </p:spPr>
        </p:pic>
        <p:sp>
          <p:nvSpPr>
            <p:cNvPr id="718" name="Shape 718"/>
            <p:cNvSpPr txBox="1"/>
            <p:nvPr/>
          </p:nvSpPr>
          <p:spPr>
            <a:xfrm>
              <a:off x="7224025" y="919738"/>
              <a:ext cx="682800" cy="268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000">
                  <a:solidFill>
                    <a:srgbClr val="757575"/>
                  </a:solidFill>
                  <a:latin typeface="Roboto"/>
                  <a:ea typeface="Roboto"/>
                  <a:cs typeface="Roboto"/>
                  <a:sym typeface="Roboto"/>
                </a:rPr>
                <a:t>Traces</a:t>
              </a:r>
              <a:endParaRPr sz="1000">
                <a:solidFill>
                  <a:srgbClr val="757575"/>
                </a:solidFill>
                <a:latin typeface="Roboto"/>
                <a:ea typeface="Roboto"/>
                <a:cs typeface="Roboto"/>
                <a:sym typeface="Roboto"/>
              </a:endParaRPr>
            </a:p>
          </p:txBody>
        </p:sp>
        <p:sp>
          <p:nvSpPr>
            <p:cNvPr id="719" name="Shape 719"/>
            <p:cNvSpPr/>
            <p:nvPr/>
          </p:nvSpPr>
          <p:spPr>
            <a:xfrm>
              <a:off x="6281750" y="4435275"/>
              <a:ext cx="983700" cy="382200"/>
            </a:xfrm>
            <a:prstGeom prst="roundRect">
              <a:avLst>
                <a:gd fmla="val 0" name="adj"/>
              </a:avLst>
            </a:prstGeom>
            <a:solidFill>
              <a:srgbClr val="D9EAD3"/>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lang="en" sz="1000">
                  <a:solidFill>
                    <a:srgbClr val="757575"/>
                  </a:solidFill>
                  <a:latin typeface="Roboto"/>
                  <a:ea typeface="Roboto"/>
                  <a:cs typeface="Roboto"/>
                  <a:sym typeface="Roboto"/>
                </a:rPr>
                <a:t>Grafana</a:t>
              </a:r>
              <a:endParaRPr b="0" i="0" sz="1000" u="none" cap="none" strike="noStrike">
                <a:solidFill>
                  <a:srgbClr val="757575"/>
                </a:solidFill>
                <a:latin typeface="Roboto"/>
                <a:ea typeface="Roboto"/>
                <a:cs typeface="Roboto"/>
                <a:sym typeface="Roboto"/>
              </a:endParaRPr>
            </a:p>
          </p:txBody>
        </p:sp>
        <p:sp>
          <p:nvSpPr>
            <p:cNvPr id="720" name="Shape 720"/>
            <p:cNvSpPr txBox="1"/>
            <p:nvPr/>
          </p:nvSpPr>
          <p:spPr>
            <a:xfrm>
              <a:off x="4093550" y="3259425"/>
              <a:ext cx="742800" cy="3822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000">
                  <a:solidFill>
                    <a:srgbClr val="757575"/>
                  </a:solidFill>
                  <a:latin typeface="Roboto"/>
                  <a:ea typeface="Roboto"/>
                  <a:cs typeface="Roboto"/>
                  <a:sym typeface="Roboto"/>
                </a:rPr>
                <a:t>Backends</a:t>
              </a:r>
              <a:endParaRPr sz="1000">
                <a:solidFill>
                  <a:srgbClr val="757575"/>
                </a:solidFill>
                <a:latin typeface="Roboto"/>
                <a:ea typeface="Roboto"/>
                <a:cs typeface="Roboto"/>
                <a:sym typeface="Roboto"/>
              </a:endParaRPr>
            </a:p>
          </p:txBody>
        </p:sp>
        <p:sp>
          <p:nvSpPr>
            <p:cNvPr id="721" name="Shape 721"/>
            <p:cNvSpPr txBox="1"/>
            <p:nvPr/>
          </p:nvSpPr>
          <p:spPr>
            <a:xfrm>
              <a:off x="4093550" y="4435275"/>
              <a:ext cx="742800" cy="3822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000">
                  <a:solidFill>
                    <a:srgbClr val="757575"/>
                  </a:solidFill>
                  <a:latin typeface="Roboto"/>
                  <a:ea typeface="Roboto"/>
                  <a:cs typeface="Roboto"/>
                  <a:sym typeface="Roboto"/>
                </a:rPr>
                <a:t>GUIs</a:t>
              </a:r>
              <a:endParaRPr sz="1000">
                <a:solidFill>
                  <a:srgbClr val="757575"/>
                </a:solidFill>
                <a:latin typeface="Roboto"/>
                <a:ea typeface="Roboto"/>
                <a:cs typeface="Roboto"/>
                <a:sym typeface="Roboto"/>
              </a:endParaRPr>
            </a:p>
          </p:txBody>
        </p:sp>
        <p:sp>
          <p:nvSpPr>
            <p:cNvPr id="722" name="Shape 722"/>
            <p:cNvSpPr txBox="1"/>
            <p:nvPr/>
          </p:nvSpPr>
          <p:spPr>
            <a:xfrm>
              <a:off x="4401450" y="2427637"/>
              <a:ext cx="1219500" cy="268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000">
                  <a:solidFill>
                    <a:srgbClr val="757575"/>
                  </a:solidFill>
                  <a:latin typeface="Roboto"/>
                  <a:ea typeface="Roboto"/>
                  <a:cs typeface="Roboto"/>
                  <a:sym typeface="Roboto"/>
                </a:rPr>
                <a:t>Adapters</a:t>
              </a:r>
              <a:endParaRPr sz="1000">
                <a:solidFill>
                  <a:srgbClr val="757575"/>
                </a:solidFill>
                <a:latin typeface="Roboto"/>
                <a:ea typeface="Roboto"/>
                <a:cs typeface="Roboto"/>
                <a:sym typeface="Roboto"/>
              </a:endParaRPr>
            </a:p>
          </p:txBody>
        </p:sp>
        <p:pic>
          <p:nvPicPr>
            <p:cNvPr id="723" name="Shape 723"/>
            <p:cNvPicPr preferRelativeResize="0"/>
            <p:nvPr/>
          </p:nvPicPr>
          <p:blipFill>
            <a:blip r:embed="rId5">
              <a:alphaModFix/>
            </a:blip>
            <a:stretch>
              <a:fillRect/>
            </a:stretch>
          </p:blipFill>
          <p:spPr>
            <a:xfrm>
              <a:off x="7768340" y="1272626"/>
              <a:ext cx="349110" cy="207725"/>
            </a:xfrm>
            <a:prstGeom prst="rect">
              <a:avLst/>
            </a:prstGeom>
            <a:noFill/>
            <a:ln>
              <a:noFill/>
            </a:ln>
          </p:spPr>
        </p:pic>
        <p:pic>
          <p:nvPicPr>
            <p:cNvPr id="724" name="Shape 724"/>
            <p:cNvPicPr preferRelativeResize="0"/>
            <p:nvPr/>
          </p:nvPicPr>
          <p:blipFill>
            <a:blip r:embed="rId6">
              <a:alphaModFix/>
            </a:blip>
            <a:stretch>
              <a:fillRect/>
            </a:stretch>
          </p:blipFill>
          <p:spPr>
            <a:xfrm>
              <a:off x="4876400" y="3293625"/>
              <a:ext cx="313800" cy="313800"/>
            </a:xfrm>
            <a:prstGeom prst="rect">
              <a:avLst/>
            </a:prstGeom>
            <a:noFill/>
            <a:ln>
              <a:noFill/>
            </a:ln>
          </p:spPr>
        </p:pic>
        <p:pic>
          <p:nvPicPr>
            <p:cNvPr id="725" name="Shape 725"/>
            <p:cNvPicPr preferRelativeResize="0"/>
            <p:nvPr/>
          </p:nvPicPr>
          <p:blipFill>
            <a:blip r:embed="rId6">
              <a:alphaModFix/>
            </a:blip>
            <a:stretch>
              <a:fillRect/>
            </a:stretch>
          </p:blipFill>
          <p:spPr>
            <a:xfrm>
              <a:off x="5669723" y="2506135"/>
              <a:ext cx="177725" cy="177725"/>
            </a:xfrm>
            <a:prstGeom prst="rect">
              <a:avLst/>
            </a:prstGeom>
            <a:noFill/>
            <a:ln>
              <a:noFill/>
            </a:ln>
          </p:spPr>
        </p:pic>
        <p:pic>
          <p:nvPicPr>
            <p:cNvPr id="726" name="Shape 726"/>
            <p:cNvPicPr preferRelativeResize="0"/>
            <p:nvPr/>
          </p:nvPicPr>
          <p:blipFill rotWithShape="1">
            <a:blip r:embed="rId7">
              <a:alphaModFix/>
            </a:blip>
            <a:srcRect b="0" l="0" r="63328" t="0"/>
            <a:stretch/>
          </p:blipFill>
          <p:spPr>
            <a:xfrm>
              <a:off x="7779226" y="3295042"/>
              <a:ext cx="313800" cy="310908"/>
            </a:xfrm>
            <a:prstGeom prst="rect">
              <a:avLst/>
            </a:prstGeom>
            <a:noFill/>
            <a:ln>
              <a:noFill/>
            </a:ln>
          </p:spPr>
        </p:pic>
        <p:pic>
          <p:nvPicPr>
            <p:cNvPr id="727" name="Shape 727"/>
            <p:cNvPicPr preferRelativeResize="0"/>
            <p:nvPr/>
          </p:nvPicPr>
          <p:blipFill rotWithShape="1">
            <a:blip r:embed="rId7">
              <a:alphaModFix/>
            </a:blip>
            <a:srcRect b="0" l="0" r="63328" t="0"/>
            <a:stretch/>
          </p:blipFill>
          <p:spPr>
            <a:xfrm>
              <a:off x="6258038" y="2501972"/>
              <a:ext cx="177725" cy="176072"/>
            </a:xfrm>
            <a:prstGeom prst="rect">
              <a:avLst/>
            </a:prstGeom>
            <a:noFill/>
            <a:ln>
              <a:noFill/>
            </a:ln>
          </p:spPr>
        </p:pic>
        <p:pic>
          <p:nvPicPr>
            <p:cNvPr descr="Stackdriver_256px.png" id="728" name="Shape 728"/>
            <p:cNvPicPr preferRelativeResize="0"/>
            <p:nvPr/>
          </p:nvPicPr>
          <p:blipFill rotWithShape="1">
            <a:blip r:embed="rId8">
              <a:alphaModFix/>
            </a:blip>
            <a:srcRect b="5092" l="0" r="0" t="5092"/>
            <a:stretch/>
          </p:blipFill>
          <p:spPr>
            <a:xfrm>
              <a:off x="6314641" y="3321641"/>
              <a:ext cx="287100" cy="257700"/>
            </a:xfrm>
            <a:prstGeom prst="rect">
              <a:avLst/>
            </a:prstGeom>
            <a:noFill/>
            <a:ln>
              <a:noFill/>
            </a:ln>
          </p:spPr>
        </p:pic>
        <p:pic>
          <p:nvPicPr>
            <p:cNvPr descr="Stackdriver_256px.png" id="729" name="Shape 729"/>
            <p:cNvPicPr preferRelativeResize="0"/>
            <p:nvPr/>
          </p:nvPicPr>
          <p:blipFill rotWithShape="1">
            <a:blip r:embed="rId8">
              <a:alphaModFix/>
            </a:blip>
            <a:srcRect b="5092" l="0" r="0" t="5092"/>
            <a:stretch/>
          </p:blipFill>
          <p:spPr>
            <a:xfrm>
              <a:off x="5948177" y="2498921"/>
              <a:ext cx="198000" cy="177600"/>
            </a:xfrm>
            <a:prstGeom prst="rect">
              <a:avLst/>
            </a:prstGeom>
            <a:noFill/>
            <a:ln>
              <a:noFill/>
            </a:ln>
          </p:spPr>
        </p:pic>
        <p:pic>
          <p:nvPicPr>
            <p:cNvPr id="730" name="Shape 730"/>
            <p:cNvPicPr preferRelativeResize="0"/>
            <p:nvPr/>
          </p:nvPicPr>
          <p:blipFill>
            <a:blip r:embed="rId9">
              <a:alphaModFix/>
            </a:blip>
            <a:stretch>
              <a:fillRect/>
            </a:stretch>
          </p:blipFill>
          <p:spPr>
            <a:xfrm>
              <a:off x="6318961" y="4463211"/>
              <a:ext cx="313800" cy="326339"/>
            </a:xfrm>
            <a:prstGeom prst="rect">
              <a:avLst/>
            </a:prstGeom>
            <a:noFill/>
            <a:ln>
              <a:noFill/>
            </a:ln>
          </p:spPr>
        </p:pic>
        <p:cxnSp>
          <p:nvCxnSpPr>
            <p:cNvPr id="731" name="Shape 731"/>
            <p:cNvCxnSpPr>
              <a:stCxn id="710" idx="2"/>
              <a:endCxn id="719" idx="0"/>
            </p:cNvCxnSpPr>
            <p:nvPr/>
          </p:nvCxnSpPr>
          <p:spPr>
            <a:xfrm>
              <a:off x="5446100" y="3641625"/>
              <a:ext cx="1327500" cy="793800"/>
            </a:xfrm>
            <a:prstGeom prst="straightConnector1">
              <a:avLst/>
            </a:prstGeom>
            <a:noFill/>
            <a:ln cap="flat" cmpd="sng" w="19050">
              <a:solidFill>
                <a:srgbClr val="466BB0"/>
              </a:solidFill>
              <a:prstDash val="solid"/>
              <a:round/>
              <a:headEnd len="med" w="med" type="triangle"/>
              <a:tailEnd len="med" w="med" type="triangle"/>
            </a:ln>
          </p:spPr>
        </p:cxnSp>
        <p:cxnSp>
          <p:nvCxnSpPr>
            <p:cNvPr id="732" name="Shape 732"/>
            <p:cNvCxnSpPr>
              <a:stCxn id="710" idx="2"/>
            </p:cNvCxnSpPr>
            <p:nvPr/>
          </p:nvCxnSpPr>
          <p:spPr>
            <a:xfrm>
              <a:off x="5446100" y="3641625"/>
              <a:ext cx="0" cy="799500"/>
            </a:xfrm>
            <a:prstGeom prst="straightConnector1">
              <a:avLst/>
            </a:prstGeom>
            <a:noFill/>
            <a:ln cap="flat" cmpd="sng" w="19050">
              <a:solidFill>
                <a:srgbClr val="466BB0"/>
              </a:solidFill>
              <a:prstDash val="solid"/>
              <a:round/>
              <a:headEnd len="med" w="med" type="triangle"/>
              <a:tailEnd len="med" w="med" type="triangle"/>
            </a:ln>
          </p:spPr>
        </p:cxnSp>
        <p:sp>
          <p:nvSpPr>
            <p:cNvPr id="733" name="Shape 733"/>
            <p:cNvSpPr/>
            <p:nvPr/>
          </p:nvSpPr>
          <p:spPr>
            <a:xfrm>
              <a:off x="7504824" y="4435275"/>
              <a:ext cx="1135200" cy="382200"/>
            </a:xfrm>
            <a:prstGeom prst="roundRect">
              <a:avLst>
                <a:gd fmla="val 0" name="adj"/>
              </a:avLst>
            </a:prstGeom>
            <a:solidFill>
              <a:srgbClr val="D9EAD3"/>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lang="en" sz="1000">
                  <a:solidFill>
                    <a:srgbClr val="757575"/>
                  </a:solidFill>
                  <a:latin typeface="Roboto"/>
                  <a:ea typeface="Roboto"/>
                  <a:cs typeface="Roboto"/>
                  <a:sym typeface="Roboto"/>
                </a:rPr>
                <a:t>Weave Scope</a:t>
              </a:r>
              <a:endParaRPr b="0" i="0" sz="1000" u="none" cap="none" strike="noStrike">
                <a:solidFill>
                  <a:srgbClr val="757575"/>
                </a:solidFill>
                <a:latin typeface="Roboto"/>
                <a:ea typeface="Roboto"/>
                <a:cs typeface="Roboto"/>
                <a:sym typeface="Roboto"/>
              </a:endParaRPr>
            </a:p>
          </p:txBody>
        </p:sp>
        <p:cxnSp>
          <p:nvCxnSpPr>
            <p:cNvPr id="734" name="Shape 734"/>
            <p:cNvCxnSpPr>
              <a:stCxn id="710" idx="2"/>
              <a:endCxn id="733" idx="0"/>
            </p:cNvCxnSpPr>
            <p:nvPr/>
          </p:nvCxnSpPr>
          <p:spPr>
            <a:xfrm>
              <a:off x="5446100" y="3641625"/>
              <a:ext cx="2626200" cy="793800"/>
            </a:xfrm>
            <a:prstGeom prst="straightConnector1">
              <a:avLst/>
            </a:prstGeom>
            <a:noFill/>
            <a:ln cap="flat" cmpd="sng" w="19050">
              <a:solidFill>
                <a:srgbClr val="466BB0"/>
              </a:solidFill>
              <a:prstDash val="solid"/>
              <a:round/>
              <a:headEnd len="med" w="med" type="triangle"/>
              <a:tailEnd len="med" w="med" type="triangle"/>
            </a:ln>
          </p:spPr>
        </p:cxnSp>
        <p:sp>
          <p:nvSpPr>
            <p:cNvPr id="735" name="Shape 735"/>
            <p:cNvSpPr/>
            <p:nvPr/>
          </p:nvSpPr>
          <p:spPr>
            <a:xfrm>
              <a:off x="4836350" y="4435275"/>
              <a:ext cx="1266900" cy="382200"/>
            </a:xfrm>
            <a:prstGeom prst="roundRect">
              <a:avLst>
                <a:gd fmla="val 1674" name="adj"/>
              </a:avLst>
            </a:prstGeom>
            <a:solidFill>
              <a:srgbClr val="CFE2F3"/>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00000"/>
                </a:lnSpc>
                <a:spcBef>
                  <a:spcPts val="200"/>
                </a:spcBef>
                <a:spcAft>
                  <a:spcPts val="0"/>
                </a:spcAft>
                <a:buClr>
                  <a:srgbClr val="757575"/>
                </a:buClr>
                <a:buFont typeface="Roboto"/>
                <a:buNone/>
              </a:pPr>
              <a:r>
                <a:rPr lang="en" sz="1000">
                  <a:solidFill>
                    <a:srgbClr val="757575"/>
                  </a:solidFill>
                  <a:latin typeface="Roboto"/>
                  <a:ea typeface="Roboto"/>
                  <a:cs typeface="Roboto"/>
                  <a:sym typeface="Roboto"/>
                </a:rPr>
                <a:t>ServiceGraph Example</a:t>
              </a:r>
              <a:endParaRPr sz="1000">
                <a:solidFill>
                  <a:srgbClr val="757575"/>
                </a:solidFill>
                <a:latin typeface="Roboto"/>
                <a:ea typeface="Roboto"/>
                <a:cs typeface="Roboto"/>
                <a:sym typeface="Roboto"/>
              </a:endParaRPr>
            </a:p>
          </p:txBody>
        </p:sp>
        <p:pic>
          <p:nvPicPr>
            <p:cNvPr descr="Istio Logo - Blue Background.svg" id="736" name="Shape 736"/>
            <p:cNvPicPr preferRelativeResize="0"/>
            <p:nvPr/>
          </p:nvPicPr>
          <p:blipFill>
            <a:blip r:embed="rId3">
              <a:alphaModFix/>
            </a:blip>
            <a:stretch>
              <a:fillRect/>
            </a:stretch>
          </p:blipFill>
          <p:spPr>
            <a:xfrm>
              <a:off x="4896100" y="4487888"/>
              <a:ext cx="286975" cy="286975"/>
            </a:xfrm>
            <a:prstGeom prst="rect">
              <a:avLst/>
            </a:prstGeom>
            <a:noFill/>
            <a:ln>
              <a:noFill/>
            </a:ln>
          </p:spPr>
        </p:pic>
        <p:pic>
          <p:nvPicPr>
            <p:cNvPr id="737" name="Shape 737"/>
            <p:cNvPicPr preferRelativeResize="0"/>
            <p:nvPr/>
          </p:nvPicPr>
          <p:blipFill>
            <a:blip r:embed="rId10">
              <a:alphaModFix/>
            </a:blip>
            <a:stretch>
              <a:fillRect/>
            </a:stretch>
          </p:blipFill>
          <p:spPr>
            <a:xfrm>
              <a:off x="7548200" y="4451825"/>
              <a:ext cx="349100" cy="349100"/>
            </a:xfrm>
            <a:prstGeom prst="rect">
              <a:avLst/>
            </a:prstGeom>
            <a:noFill/>
            <a:ln>
              <a:noFill/>
            </a:ln>
          </p:spPr>
        </p:pic>
        <p:sp>
          <p:nvSpPr>
            <p:cNvPr id="738" name="Shape 738"/>
            <p:cNvSpPr txBox="1"/>
            <p:nvPr/>
          </p:nvSpPr>
          <p:spPr>
            <a:xfrm>
              <a:off x="4369457" y="305896"/>
              <a:ext cx="742800" cy="268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000">
                  <a:solidFill>
                    <a:srgbClr val="757575"/>
                  </a:solidFill>
                  <a:latin typeface="Roboto"/>
                  <a:ea typeface="Roboto"/>
                  <a:cs typeface="Roboto"/>
                  <a:sym typeface="Roboto"/>
                </a:rPr>
                <a:t>Requests</a:t>
              </a:r>
              <a:endParaRPr sz="1000">
                <a:solidFill>
                  <a:srgbClr val="757575"/>
                </a:solidFill>
                <a:latin typeface="Roboto"/>
                <a:ea typeface="Roboto"/>
                <a:cs typeface="Roboto"/>
                <a:sym typeface="Roboto"/>
              </a:endParaRPr>
            </a:p>
          </p:txBody>
        </p:sp>
        <p:sp>
          <p:nvSpPr>
            <p:cNvPr id="739" name="Shape 739"/>
            <p:cNvSpPr txBox="1"/>
            <p:nvPr/>
          </p:nvSpPr>
          <p:spPr>
            <a:xfrm>
              <a:off x="6422945" y="300358"/>
              <a:ext cx="742800" cy="268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000">
                  <a:solidFill>
                    <a:srgbClr val="757575"/>
                  </a:solidFill>
                  <a:latin typeface="Roboto"/>
                  <a:ea typeface="Roboto"/>
                  <a:cs typeface="Roboto"/>
                  <a:sym typeface="Roboto"/>
                </a:rPr>
                <a:t>Requests</a:t>
              </a:r>
              <a:endParaRPr sz="1000">
                <a:solidFill>
                  <a:srgbClr val="757575"/>
                </a:solidFill>
                <a:latin typeface="Roboto"/>
                <a:ea typeface="Roboto"/>
                <a:cs typeface="Roboto"/>
                <a:sym typeface="Roboto"/>
              </a:endParaRPr>
            </a:p>
          </p:txBody>
        </p:sp>
        <p:sp>
          <p:nvSpPr>
            <p:cNvPr id="740" name="Shape 740"/>
            <p:cNvSpPr txBox="1"/>
            <p:nvPr/>
          </p:nvSpPr>
          <p:spPr>
            <a:xfrm>
              <a:off x="4876400" y="522900"/>
              <a:ext cx="807900" cy="268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000">
                  <a:solidFill>
                    <a:srgbClr val="757575"/>
                  </a:solidFill>
                  <a:latin typeface="Roboto"/>
                  <a:ea typeface="Roboto"/>
                  <a:cs typeface="Roboto"/>
                  <a:sym typeface="Roboto"/>
                </a:rPr>
                <a:t>Responses</a:t>
              </a:r>
              <a:endParaRPr sz="1000">
                <a:solidFill>
                  <a:srgbClr val="757575"/>
                </a:solidFill>
                <a:latin typeface="Roboto"/>
                <a:ea typeface="Roboto"/>
                <a:cs typeface="Roboto"/>
                <a:sym typeface="Roboto"/>
              </a:endParaRPr>
            </a:p>
          </p:txBody>
        </p:sp>
        <p:sp>
          <p:nvSpPr>
            <p:cNvPr id="741" name="Shape 741"/>
            <p:cNvSpPr txBox="1"/>
            <p:nvPr/>
          </p:nvSpPr>
          <p:spPr>
            <a:xfrm>
              <a:off x="6977600" y="529056"/>
              <a:ext cx="807900" cy="268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000">
                  <a:solidFill>
                    <a:srgbClr val="757575"/>
                  </a:solidFill>
                  <a:latin typeface="Roboto"/>
                  <a:ea typeface="Roboto"/>
                  <a:cs typeface="Roboto"/>
                  <a:sym typeface="Roboto"/>
                </a:rPr>
                <a:t>Responses</a:t>
              </a:r>
              <a:endParaRPr sz="1000">
                <a:solidFill>
                  <a:srgbClr val="757575"/>
                </a:solidFill>
                <a:latin typeface="Roboto"/>
                <a:ea typeface="Roboto"/>
                <a:cs typeface="Roboto"/>
                <a:sym typeface="Roboto"/>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Shape 746"/>
          <p:cNvSpPr txBox="1"/>
          <p:nvPr>
            <p:ph type="title"/>
          </p:nvPr>
        </p:nvSpPr>
        <p:spPr>
          <a:xfrm>
            <a:off x="226075" y="357800"/>
            <a:ext cx="2990100" cy="953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200">
                <a:solidFill>
                  <a:srgbClr val="FFFFFF"/>
                </a:solidFill>
              </a:rPr>
              <a:t>Visibility: Tracing</a:t>
            </a:r>
            <a:endParaRPr>
              <a:solidFill>
                <a:srgbClr val="FFFFFF"/>
              </a:solidFill>
            </a:endParaRPr>
          </a:p>
        </p:txBody>
      </p:sp>
      <p:sp>
        <p:nvSpPr>
          <p:cNvPr id="747" name="Shape 747"/>
          <p:cNvSpPr txBox="1"/>
          <p:nvPr>
            <p:ph idx="1" type="body"/>
          </p:nvPr>
        </p:nvSpPr>
        <p:spPr>
          <a:xfrm>
            <a:off x="199525" y="1465800"/>
            <a:ext cx="3016500" cy="3351600"/>
          </a:xfrm>
          <a:prstGeom prst="rect">
            <a:avLst/>
          </a:prstGeom>
        </p:spPr>
        <p:txBody>
          <a:bodyPr anchorCtr="0" anchor="t" bIns="91425" lIns="91425" spcFirstLastPara="1" rIns="91425" wrap="square" tIns="91425">
            <a:noAutofit/>
          </a:bodyPr>
          <a:lstStyle/>
          <a:p>
            <a:pPr indent="-323850" lvl="0" marL="457200" rtl="0">
              <a:spcBef>
                <a:spcPts val="0"/>
              </a:spcBef>
              <a:spcAft>
                <a:spcPts val="0"/>
              </a:spcAft>
              <a:buClr>
                <a:srgbClr val="FFFFFF"/>
              </a:buClr>
              <a:buSzPts val="1500"/>
              <a:buChar char="●"/>
            </a:pPr>
            <a:r>
              <a:rPr lang="en" sz="1500">
                <a:solidFill>
                  <a:srgbClr val="FFFFFF"/>
                </a:solidFill>
              </a:rPr>
              <a:t>Application do not have to deal with generating spans or correlating causality</a:t>
            </a:r>
            <a:endParaRPr sz="1500">
              <a:solidFill>
                <a:srgbClr val="FFFFFF"/>
              </a:solidFill>
            </a:endParaRPr>
          </a:p>
          <a:p>
            <a:pPr indent="-323850" lvl="0" marL="457200" rtl="0">
              <a:spcBef>
                <a:spcPts val="1000"/>
              </a:spcBef>
              <a:spcAft>
                <a:spcPts val="0"/>
              </a:spcAft>
              <a:buClr>
                <a:srgbClr val="FFFFFF"/>
              </a:buClr>
              <a:buSzPts val="1500"/>
              <a:buChar char="●"/>
            </a:pPr>
            <a:r>
              <a:rPr lang="en" sz="1500">
                <a:solidFill>
                  <a:srgbClr val="FFFFFF"/>
                </a:solidFill>
              </a:rPr>
              <a:t>Proxy generate spans</a:t>
            </a:r>
            <a:endParaRPr sz="1500">
              <a:solidFill>
                <a:srgbClr val="FFFFFF"/>
              </a:solidFill>
            </a:endParaRPr>
          </a:p>
          <a:p>
            <a:pPr indent="-323850" lvl="1" marL="914400" rtl="0">
              <a:spcBef>
                <a:spcPts val="0"/>
              </a:spcBef>
              <a:spcAft>
                <a:spcPts val="0"/>
              </a:spcAft>
              <a:buClr>
                <a:srgbClr val="FFFFFF"/>
              </a:buClr>
              <a:buSzPts val="1500"/>
              <a:buChar char="○"/>
            </a:pPr>
            <a:r>
              <a:rPr lang="en" sz="1500">
                <a:solidFill>
                  <a:srgbClr val="FFFFFF"/>
                </a:solidFill>
              </a:rPr>
              <a:t>Applications need to forward context headers on outbound calls</a:t>
            </a:r>
            <a:endParaRPr sz="1500">
              <a:solidFill>
                <a:srgbClr val="FFFFFF"/>
              </a:solidFill>
            </a:endParaRPr>
          </a:p>
          <a:p>
            <a:pPr indent="-323850" lvl="0" marL="457200" rtl="0">
              <a:spcBef>
                <a:spcPts val="1000"/>
              </a:spcBef>
              <a:spcAft>
                <a:spcPts val="0"/>
              </a:spcAft>
              <a:buClr>
                <a:srgbClr val="FFFFFF"/>
              </a:buClr>
              <a:buSzPts val="1500"/>
              <a:buChar char="●"/>
            </a:pPr>
            <a:r>
              <a:rPr lang="en" sz="1500">
                <a:solidFill>
                  <a:srgbClr val="FFFFFF"/>
                </a:solidFill>
              </a:rPr>
              <a:t>Proxy send traces to Mixer</a:t>
            </a:r>
            <a:endParaRPr sz="1500">
              <a:solidFill>
                <a:srgbClr val="FFFFFF"/>
              </a:solidFill>
            </a:endParaRPr>
          </a:p>
          <a:p>
            <a:pPr indent="-323850" lvl="0" marL="457200" rtl="0">
              <a:spcBef>
                <a:spcPts val="0"/>
              </a:spcBef>
              <a:spcAft>
                <a:spcPts val="0"/>
              </a:spcAft>
              <a:buClr>
                <a:srgbClr val="FFFFFF"/>
              </a:buClr>
              <a:buSzPts val="1500"/>
              <a:buChar char="●"/>
            </a:pPr>
            <a:r>
              <a:rPr lang="en" sz="1500">
                <a:solidFill>
                  <a:srgbClr val="FFFFFF"/>
                </a:solidFill>
              </a:rPr>
              <a:t>Adapters at Mixer send traces to respective backends</a:t>
            </a:r>
            <a:endParaRPr sz="1500">
              <a:solidFill>
                <a:srgbClr val="FFFFFF"/>
              </a:solidFill>
            </a:endParaRPr>
          </a:p>
        </p:txBody>
      </p:sp>
      <p:grpSp>
        <p:nvGrpSpPr>
          <p:cNvPr id="748" name="Shape 748"/>
          <p:cNvGrpSpPr/>
          <p:nvPr/>
        </p:nvGrpSpPr>
        <p:grpSpPr>
          <a:xfrm>
            <a:off x="3562563" y="255413"/>
            <a:ext cx="5077462" cy="4562063"/>
            <a:chOff x="3562563" y="255413"/>
            <a:chExt cx="5077462" cy="4562063"/>
          </a:xfrm>
        </p:grpSpPr>
        <p:grpSp>
          <p:nvGrpSpPr>
            <p:cNvPr id="749" name="Shape 749"/>
            <p:cNvGrpSpPr/>
            <p:nvPr/>
          </p:nvGrpSpPr>
          <p:grpSpPr>
            <a:xfrm>
              <a:off x="5621050" y="2104582"/>
              <a:ext cx="866400" cy="620400"/>
              <a:chOff x="5621050" y="2104582"/>
              <a:chExt cx="866400" cy="620400"/>
            </a:xfrm>
          </p:grpSpPr>
          <p:sp>
            <p:nvSpPr>
              <p:cNvPr id="750" name="Shape 750"/>
              <p:cNvSpPr/>
              <p:nvPr/>
            </p:nvSpPr>
            <p:spPr>
              <a:xfrm>
                <a:off x="5621050" y="2104582"/>
                <a:ext cx="866400" cy="620400"/>
              </a:xfrm>
              <a:prstGeom prst="roundRect">
                <a:avLst>
                  <a:gd fmla="val 1674" name="adj"/>
                </a:avLst>
              </a:prstGeom>
              <a:solidFill>
                <a:srgbClr val="CFE2F3"/>
              </a:solidFill>
              <a:ln>
                <a:noFill/>
              </a:ln>
              <a:effectLst>
                <a:outerShdw blurRad="19050" rotWithShape="0" algn="ctr" dir="5400000" dist="6350">
                  <a:srgbClr val="000000">
                    <a:alpha val="44710"/>
                  </a:srgbClr>
                </a:outerShdw>
              </a:effectLst>
            </p:spPr>
            <p:txBody>
              <a:bodyPr anchorCtr="0" anchor="t"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lang="en" sz="1000">
                    <a:solidFill>
                      <a:srgbClr val="757575"/>
                    </a:solidFill>
                    <a:latin typeface="Roboto"/>
                    <a:ea typeface="Roboto"/>
                    <a:cs typeface="Roboto"/>
                    <a:sym typeface="Roboto"/>
                  </a:rPr>
                  <a:t>Mixer</a:t>
                </a:r>
                <a:endParaRPr b="0" i="0" sz="1000" u="none" cap="none" strike="noStrike">
                  <a:solidFill>
                    <a:srgbClr val="757575"/>
                  </a:solidFill>
                  <a:latin typeface="Roboto"/>
                  <a:ea typeface="Roboto"/>
                  <a:cs typeface="Roboto"/>
                  <a:sym typeface="Roboto"/>
                </a:endParaRPr>
              </a:p>
            </p:txBody>
          </p:sp>
          <p:grpSp>
            <p:nvGrpSpPr>
              <p:cNvPr id="751" name="Shape 751"/>
              <p:cNvGrpSpPr/>
              <p:nvPr/>
            </p:nvGrpSpPr>
            <p:grpSpPr>
              <a:xfrm>
                <a:off x="5643204" y="2480275"/>
                <a:ext cx="822100" cy="221700"/>
                <a:chOff x="5643204" y="2480275"/>
                <a:chExt cx="822100" cy="221700"/>
              </a:xfrm>
            </p:grpSpPr>
            <p:sp>
              <p:nvSpPr>
                <p:cNvPr id="752" name="Shape 752"/>
                <p:cNvSpPr/>
                <p:nvPr/>
              </p:nvSpPr>
              <p:spPr>
                <a:xfrm>
                  <a:off x="5937704" y="2480275"/>
                  <a:ext cx="233100" cy="221700"/>
                </a:xfrm>
                <a:prstGeom prst="roundRect">
                  <a:avLst>
                    <a:gd fmla="val 0" name="adj"/>
                  </a:avLst>
                </a:prstGeom>
                <a:solidFill>
                  <a:srgbClr val="D9EAD3"/>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900" u="none" cap="none" strike="noStrike">
                    <a:solidFill>
                      <a:srgbClr val="757575"/>
                    </a:solidFill>
                    <a:latin typeface="Roboto"/>
                    <a:ea typeface="Roboto"/>
                    <a:cs typeface="Roboto"/>
                    <a:sym typeface="Roboto"/>
                  </a:endParaRPr>
                </a:p>
              </p:txBody>
            </p:sp>
            <p:sp>
              <p:nvSpPr>
                <p:cNvPr id="753" name="Shape 753"/>
                <p:cNvSpPr/>
                <p:nvPr/>
              </p:nvSpPr>
              <p:spPr>
                <a:xfrm>
                  <a:off x="6232204" y="2480275"/>
                  <a:ext cx="233100" cy="221700"/>
                </a:xfrm>
                <a:prstGeom prst="roundRect">
                  <a:avLst>
                    <a:gd fmla="val 0" name="adj"/>
                  </a:avLst>
                </a:prstGeom>
                <a:solidFill>
                  <a:srgbClr val="D9EAD3"/>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900" u="none" cap="none" strike="noStrike">
                    <a:solidFill>
                      <a:srgbClr val="757575"/>
                    </a:solidFill>
                    <a:latin typeface="Roboto"/>
                    <a:ea typeface="Roboto"/>
                    <a:cs typeface="Roboto"/>
                    <a:sym typeface="Roboto"/>
                  </a:endParaRPr>
                </a:p>
              </p:txBody>
            </p:sp>
            <p:sp>
              <p:nvSpPr>
                <p:cNvPr id="754" name="Shape 754"/>
                <p:cNvSpPr/>
                <p:nvPr/>
              </p:nvSpPr>
              <p:spPr>
                <a:xfrm>
                  <a:off x="5643204" y="2480275"/>
                  <a:ext cx="233100" cy="221700"/>
                </a:xfrm>
                <a:prstGeom prst="roundRect">
                  <a:avLst>
                    <a:gd fmla="val 0" name="adj"/>
                  </a:avLst>
                </a:prstGeom>
                <a:solidFill>
                  <a:srgbClr val="D9EAD3"/>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t/>
                  </a:r>
                  <a:endParaRPr b="0" i="0" sz="900" u="none" cap="none" strike="noStrike">
                    <a:solidFill>
                      <a:srgbClr val="757575"/>
                    </a:solidFill>
                    <a:latin typeface="Roboto"/>
                    <a:ea typeface="Roboto"/>
                    <a:cs typeface="Roboto"/>
                    <a:sym typeface="Roboto"/>
                  </a:endParaRPr>
                </a:p>
              </p:txBody>
            </p:sp>
          </p:grpSp>
        </p:grpSp>
        <p:grpSp>
          <p:nvGrpSpPr>
            <p:cNvPr id="755" name="Shape 755"/>
            <p:cNvGrpSpPr/>
            <p:nvPr/>
          </p:nvGrpSpPr>
          <p:grpSpPr>
            <a:xfrm>
              <a:off x="5621062" y="405762"/>
              <a:ext cx="866400" cy="382200"/>
              <a:chOff x="5417812" y="405762"/>
              <a:chExt cx="866400" cy="382200"/>
            </a:xfrm>
          </p:grpSpPr>
          <p:sp>
            <p:nvSpPr>
              <p:cNvPr id="756" name="Shape 756"/>
              <p:cNvSpPr/>
              <p:nvPr/>
            </p:nvSpPr>
            <p:spPr>
              <a:xfrm>
                <a:off x="5417812" y="405762"/>
                <a:ext cx="866400" cy="382200"/>
              </a:xfrm>
              <a:prstGeom prst="roundRect">
                <a:avLst>
                  <a:gd fmla="val 1674" name="adj"/>
                </a:avLst>
              </a:prstGeom>
              <a:solidFill>
                <a:srgbClr val="CFE2F3"/>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lang="en" sz="1000">
                    <a:solidFill>
                      <a:srgbClr val="757575"/>
                    </a:solidFill>
                    <a:latin typeface="Roboto"/>
                    <a:ea typeface="Roboto"/>
                    <a:cs typeface="Roboto"/>
                    <a:sym typeface="Roboto"/>
                  </a:rPr>
                  <a:t>Proxy</a:t>
                </a:r>
                <a:endParaRPr b="0" i="0" sz="1000" u="none" cap="none" strike="noStrike">
                  <a:solidFill>
                    <a:srgbClr val="757575"/>
                  </a:solidFill>
                  <a:latin typeface="Roboto"/>
                  <a:ea typeface="Roboto"/>
                  <a:cs typeface="Roboto"/>
                  <a:sym typeface="Roboto"/>
                </a:endParaRPr>
              </a:p>
            </p:txBody>
          </p:sp>
          <p:pic>
            <p:nvPicPr>
              <p:cNvPr descr="Istio Logo - Blue Background.svg" id="757" name="Shape 757"/>
              <p:cNvPicPr preferRelativeResize="0"/>
              <p:nvPr/>
            </p:nvPicPr>
            <p:blipFill>
              <a:blip r:embed="rId3">
                <a:alphaModFix/>
              </a:blip>
              <a:stretch>
                <a:fillRect/>
              </a:stretch>
            </p:blipFill>
            <p:spPr>
              <a:xfrm>
                <a:off x="5477550" y="458363"/>
                <a:ext cx="286975" cy="286975"/>
              </a:xfrm>
              <a:prstGeom prst="rect">
                <a:avLst/>
              </a:prstGeom>
              <a:noFill/>
              <a:ln>
                <a:noFill/>
              </a:ln>
            </p:spPr>
          </p:pic>
        </p:grpSp>
        <p:cxnSp>
          <p:nvCxnSpPr>
            <p:cNvPr id="758" name="Shape 758"/>
            <p:cNvCxnSpPr>
              <a:stCxn id="756" idx="3"/>
              <a:endCxn id="759" idx="1"/>
            </p:cNvCxnSpPr>
            <p:nvPr/>
          </p:nvCxnSpPr>
          <p:spPr>
            <a:xfrm>
              <a:off x="6487462" y="596862"/>
              <a:ext cx="1242000" cy="0"/>
            </a:xfrm>
            <a:prstGeom prst="straightConnector1">
              <a:avLst/>
            </a:prstGeom>
            <a:noFill/>
            <a:ln cap="flat" cmpd="sng" w="19050">
              <a:solidFill>
                <a:srgbClr val="38761D"/>
              </a:solidFill>
              <a:prstDash val="solid"/>
              <a:round/>
              <a:headEnd len="med" w="med" type="triangle"/>
              <a:tailEnd len="med" w="med" type="triangle"/>
            </a:ln>
          </p:spPr>
        </p:cxnSp>
        <p:cxnSp>
          <p:nvCxnSpPr>
            <p:cNvPr id="760" name="Shape 760"/>
            <p:cNvCxnSpPr/>
            <p:nvPr/>
          </p:nvCxnSpPr>
          <p:spPr>
            <a:xfrm>
              <a:off x="5822188" y="802500"/>
              <a:ext cx="2400" cy="1285800"/>
            </a:xfrm>
            <a:prstGeom prst="straightConnector1">
              <a:avLst/>
            </a:prstGeom>
            <a:noFill/>
            <a:ln cap="flat" cmpd="sng" w="19050">
              <a:solidFill>
                <a:srgbClr val="38761D"/>
              </a:solidFill>
              <a:prstDash val="solid"/>
              <a:round/>
              <a:headEnd len="med" w="med" type="triangle"/>
              <a:tailEnd len="med" w="med" type="triangle"/>
            </a:ln>
          </p:spPr>
        </p:cxnSp>
        <p:cxnSp>
          <p:nvCxnSpPr>
            <p:cNvPr id="761" name="Shape 761"/>
            <p:cNvCxnSpPr>
              <a:stCxn id="762" idx="0"/>
              <a:endCxn id="756" idx="1"/>
            </p:cNvCxnSpPr>
            <p:nvPr/>
          </p:nvCxnSpPr>
          <p:spPr>
            <a:xfrm>
              <a:off x="4439871" y="596855"/>
              <a:ext cx="1181100" cy="0"/>
            </a:xfrm>
            <a:prstGeom prst="straightConnector1">
              <a:avLst/>
            </a:prstGeom>
            <a:noFill/>
            <a:ln cap="flat" cmpd="sng" w="19050">
              <a:solidFill>
                <a:srgbClr val="38761D"/>
              </a:solidFill>
              <a:prstDash val="solid"/>
              <a:round/>
              <a:headEnd len="med" w="med" type="triangle"/>
              <a:tailEnd len="med" w="med" type="triangle"/>
            </a:ln>
          </p:spPr>
        </p:cxnSp>
        <p:sp>
          <p:nvSpPr>
            <p:cNvPr id="762" name="Shape 762"/>
            <p:cNvSpPr/>
            <p:nvPr/>
          </p:nvSpPr>
          <p:spPr>
            <a:xfrm>
              <a:off x="3562563" y="255413"/>
              <a:ext cx="878040" cy="682884"/>
            </a:xfrm>
            <a:prstGeom prst="cloud">
              <a:avLst/>
            </a:prstGeom>
            <a:solidFill>
              <a:srgbClr val="CFE2F3"/>
            </a:solidFill>
            <a:ln cap="flat" cmpd="sng" w="19050">
              <a:solidFill>
                <a:srgbClr val="466BB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763" name="Shape 763"/>
            <p:cNvCxnSpPr/>
            <p:nvPr/>
          </p:nvCxnSpPr>
          <p:spPr>
            <a:xfrm>
              <a:off x="6308300" y="808625"/>
              <a:ext cx="11100" cy="1279500"/>
            </a:xfrm>
            <a:prstGeom prst="straightConnector1">
              <a:avLst/>
            </a:prstGeom>
            <a:noFill/>
            <a:ln cap="flat" cmpd="sng" w="19050">
              <a:solidFill>
                <a:srgbClr val="466BB0"/>
              </a:solidFill>
              <a:prstDash val="dot"/>
              <a:round/>
              <a:headEnd len="med" w="med" type="triangle"/>
              <a:tailEnd len="med" w="med" type="triangle"/>
            </a:ln>
          </p:spPr>
        </p:cxnSp>
        <p:grpSp>
          <p:nvGrpSpPr>
            <p:cNvPr id="764" name="Shape 764"/>
            <p:cNvGrpSpPr/>
            <p:nvPr/>
          </p:nvGrpSpPr>
          <p:grpSpPr>
            <a:xfrm>
              <a:off x="7729524" y="405750"/>
              <a:ext cx="910500" cy="382200"/>
              <a:chOff x="7521449" y="405725"/>
              <a:chExt cx="910500" cy="382200"/>
            </a:xfrm>
          </p:grpSpPr>
          <p:sp>
            <p:nvSpPr>
              <p:cNvPr id="759" name="Shape 759"/>
              <p:cNvSpPr/>
              <p:nvPr/>
            </p:nvSpPr>
            <p:spPr>
              <a:xfrm>
                <a:off x="7521449" y="405725"/>
                <a:ext cx="910500" cy="382200"/>
              </a:xfrm>
              <a:prstGeom prst="roundRect">
                <a:avLst>
                  <a:gd fmla="val 0" name="adj"/>
                </a:avLst>
              </a:prstGeom>
              <a:solidFill>
                <a:srgbClr val="D9EAD3"/>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lang="en" sz="1000">
                    <a:solidFill>
                      <a:srgbClr val="757575"/>
                    </a:solidFill>
                    <a:latin typeface="Roboto"/>
                    <a:ea typeface="Roboto"/>
                    <a:cs typeface="Roboto"/>
                    <a:sym typeface="Roboto"/>
                  </a:rPr>
                  <a:t>Service</a:t>
                </a:r>
                <a:endParaRPr b="0" i="0" sz="1000" u="none" cap="none" strike="noStrike">
                  <a:solidFill>
                    <a:srgbClr val="757575"/>
                  </a:solidFill>
                  <a:latin typeface="Roboto"/>
                  <a:ea typeface="Roboto"/>
                  <a:cs typeface="Roboto"/>
                  <a:sym typeface="Roboto"/>
                </a:endParaRPr>
              </a:p>
            </p:txBody>
          </p:sp>
          <p:pic>
            <p:nvPicPr>
              <p:cNvPr descr="gopher-front.png" id="765" name="Shape 765"/>
              <p:cNvPicPr preferRelativeResize="0"/>
              <p:nvPr/>
            </p:nvPicPr>
            <p:blipFill>
              <a:blip r:embed="rId4">
                <a:alphaModFix/>
              </a:blip>
              <a:stretch>
                <a:fillRect/>
              </a:stretch>
            </p:blipFill>
            <p:spPr>
              <a:xfrm>
                <a:off x="7588750" y="444596"/>
                <a:ext cx="237475" cy="304500"/>
              </a:xfrm>
              <a:prstGeom prst="rect">
                <a:avLst/>
              </a:prstGeom>
              <a:noFill/>
              <a:ln>
                <a:noFill/>
              </a:ln>
            </p:spPr>
          </p:pic>
        </p:grpSp>
        <p:sp>
          <p:nvSpPr>
            <p:cNvPr id="766" name="Shape 766"/>
            <p:cNvSpPr txBox="1"/>
            <p:nvPr/>
          </p:nvSpPr>
          <p:spPr>
            <a:xfrm>
              <a:off x="3698148" y="1527775"/>
              <a:ext cx="2125200" cy="501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000">
                  <a:solidFill>
                    <a:srgbClr val="757575"/>
                  </a:solidFill>
                  <a:latin typeface="Roboto"/>
                  <a:ea typeface="Roboto"/>
                  <a:cs typeface="Roboto"/>
                  <a:sym typeface="Roboto"/>
                </a:rPr>
                <a:t>Check(attributes)</a:t>
              </a:r>
              <a:endParaRPr sz="1000">
                <a:solidFill>
                  <a:srgbClr val="757575"/>
                </a:solidFill>
                <a:latin typeface="Roboto"/>
                <a:ea typeface="Roboto"/>
                <a:cs typeface="Roboto"/>
                <a:sym typeface="Roboto"/>
              </a:endParaRPr>
            </a:p>
          </p:txBody>
        </p:sp>
        <p:sp>
          <p:nvSpPr>
            <p:cNvPr id="767" name="Shape 767"/>
            <p:cNvSpPr txBox="1"/>
            <p:nvPr/>
          </p:nvSpPr>
          <p:spPr>
            <a:xfrm>
              <a:off x="6308300" y="1511425"/>
              <a:ext cx="1657200" cy="3822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000">
                  <a:solidFill>
                    <a:srgbClr val="757575"/>
                  </a:solidFill>
                  <a:latin typeface="Roboto"/>
                  <a:ea typeface="Roboto"/>
                  <a:cs typeface="Roboto"/>
                  <a:sym typeface="Roboto"/>
                </a:rPr>
                <a:t>Report([ ]attributes)</a:t>
              </a:r>
              <a:endParaRPr sz="1000">
                <a:solidFill>
                  <a:srgbClr val="757575"/>
                </a:solidFill>
                <a:latin typeface="Roboto"/>
                <a:ea typeface="Roboto"/>
                <a:cs typeface="Roboto"/>
                <a:sym typeface="Roboto"/>
              </a:endParaRPr>
            </a:p>
          </p:txBody>
        </p:sp>
        <p:sp>
          <p:nvSpPr>
            <p:cNvPr id="768" name="Shape 768"/>
            <p:cNvSpPr/>
            <p:nvPr/>
          </p:nvSpPr>
          <p:spPr>
            <a:xfrm>
              <a:off x="7773648" y="2050255"/>
              <a:ext cx="866376" cy="725544"/>
            </a:xfrm>
            <a:prstGeom prst="flowChartMultidocument">
              <a:avLst/>
            </a:prstGeom>
            <a:solidFill>
              <a:srgbClr val="CFE2F3"/>
            </a:solidFill>
            <a:ln cap="flat" cmpd="sng" w="9525">
              <a:solidFill>
                <a:srgbClr val="466BB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757575"/>
                  </a:solidFill>
                  <a:latin typeface="Roboto"/>
                  <a:ea typeface="Roboto"/>
                  <a:cs typeface="Roboto"/>
                  <a:sym typeface="Roboto"/>
                </a:rPr>
                <a:t>Operator Supplied Config</a:t>
              </a:r>
              <a:endParaRPr sz="1000">
                <a:solidFill>
                  <a:srgbClr val="757575"/>
                </a:solidFill>
                <a:latin typeface="Roboto"/>
                <a:ea typeface="Roboto"/>
                <a:cs typeface="Roboto"/>
                <a:sym typeface="Roboto"/>
              </a:endParaRPr>
            </a:p>
          </p:txBody>
        </p:sp>
        <p:cxnSp>
          <p:nvCxnSpPr>
            <p:cNvPr id="769" name="Shape 769"/>
            <p:cNvCxnSpPr>
              <a:stCxn id="768" idx="1"/>
              <a:endCxn id="750" idx="3"/>
            </p:cNvCxnSpPr>
            <p:nvPr/>
          </p:nvCxnSpPr>
          <p:spPr>
            <a:xfrm flipH="1">
              <a:off x="6487548" y="2413027"/>
              <a:ext cx="1286100" cy="1800"/>
            </a:xfrm>
            <a:prstGeom prst="straightConnector1">
              <a:avLst/>
            </a:prstGeom>
            <a:noFill/>
            <a:ln cap="flat" cmpd="sng" w="19050">
              <a:solidFill>
                <a:srgbClr val="466BB0"/>
              </a:solidFill>
              <a:prstDash val="dot"/>
              <a:round/>
              <a:headEnd len="med" w="med" type="none"/>
              <a:tailEnd len="med" w="med" type="triangle"/>
            </a:ln>
          </p:spPr>
        </p:cxnSp>
        <p:sp>
          <p:nvSpPr>
            <p:cNvPr id="770" name="Shape 770"/>
            <p:cNvSpPr/>
            <p:nvPr/>
          </p:nvSpPr>
          <p:spPr>
            <a:xfrm>
              <a:off x="7729524" y="1184425"/>
              <a:ext cx="910500" cy="382200"/>
            </a:xfrm>
            <a:prstGeom prst="roundRect">
              <a:avLst>
                <a:gd fmla="val 0" name="adj"/>
              </a:avLst>
            </a:prstGeom>
            <a:solidFill>
              <a:srgbClr val="D9EAD3"/>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lang="en" sz="1000">
                  <a:solidFill>
                    <a:srgbClr val="757575"/>
                  </a:solidFill>
                  <a:latin typeface="Roboto"/>
                  <a:ea typeface="Roboto"/>
                  <a:cs typeface="Roboto"/>
                  <a:sym typeface="Roboto"/>
                </a:rPr>
                <a:t>Zipkin</a:t>
              </a:r>
              <a:endParaRPr b="0" i="0" sz="1000" u="none" cap="none" strike="noStrike">
                <a:solidFill>
                  <a:srgbClr val="757575"/>
                </a:solidFill>
                <a:latin typeface="Roboto"/>
                <a:ea typeface="Roboto"/>
                <a:cs typeface="Roboto"/>
                <a:sym typeface="Roboto"/>
              </a:endParaRPr>
            </a:p>
          </p:txBody>
        </p:sp>
        <p:sp>
          <p:nvSpPr>
            <p:cNvPr id="771" name="Shape 771"/>
            <p:cNvSpPr/>
            <p:nvPr/>
          </p:nvSpPr>
          <p:spPr>
            <a:xfrm>
              <a:off x="4836350" y="3259425"/>
              <a:ext cx="1219500" cy="382200"/>
            </a:xfrm>
            <a:prstGeom prst="roundRect">
              <a:avLst>
                <a:gd fmla="val 0" name="adj"/>
              </a:avLst>
            </a:prstGeom>
            <a:solidFill>
              <a:srgbClr val="D9EAD3"/>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lang="en" sz="1000">
                  <a:solidFill>
                    <a:srgbClr val="757575"/>
                  </a:solidFill>
                  <a:latin typeface="Roboto"/>
                  <a:ea typeface="Roboto"/>
                  <a:cs typeface="Roboto"/>
                  <a:sym typeface="Roboto"/>
                </a:rPr>
                <a:t>Prometheus</a:t>
              </a:r>
              <a:endParaRPr b="0" i="0" sz="1000" u="none" cap="none" strike="noStrike">
                <a:solidFill>
                  <a:srgbClr val="757575"/>
                </a:solidFill>
                <a:latin typeface="Roboto"/>
                <a:ea typeface="Roboto"/>
                <a:cs typeface="Roboto"/>
                <a:sym typeface="Roboto"/>
              </a:endParaRPr>
            </a:p>
          </p:txBody>
        </p:sp>
        <p:sp>
          <p:nvSpPr>
            <p:cNvPr id="772" name="Shape 772"/>
            <p:cNvSpPr/>
            <p:nvPr/>
          </p:nvSpPr>
          <p:spPr>
            <a:xfrm>
              <a:off x="6252500" y="3259425"/>
              <a:ext cx="1219500" cy="382200"/>
            </a:xfrm>
            <a:prstGeom prst="roundRect">
              <a:avLst>
                <a:gd fmla="val 0" name="adj"/>
              </a:avLst>
            </a:prstGeom>
            <a:solidFill>
              <a:srgbClr val="D9EAD3"/>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lang="en" sz="1000">
                  <a:solidFill>
                    <a:srgbClr val="757575"/>
                  </a:solidFill>
                  <a:latin typeface="Roboto"/>
                  <a:ea typeface="Roboto"/>
                  <a:cs typeface="Roboto"/>
                  <a:sym typeface="Roboto"/>
                </a:rPr>
                <a:t>Stackdriver</a:t>
              </a:r>
              <a:endParaRPr b="0" i="0" sz="1000" u="none" cap="none" strike="noStrike">
                <a:solidFill>
                  <a:srgbClr val="757575"/>
                </a:solidFill>
                <a:latin typeface="Roboto"/>
                <a:ea typeface="Roboto"/>
                <a:cs typeface="Roboto"/>
                <a:sym typeface="Roboto"/>
              </a:endParaRPr>
            </a:p>
          </p:txBody>
        </p:sp>
        <p:sp>
          <p:nvSpPr>
            <p:cNvPr id="773" name="Shape 773"/>
            <p:cNvSpPr/>
            <p:nvPr/>
          </p:nvSpPr>
          <p:spPr>
            <a:xfrm>
              <a:off x="7729524" y="3259425"/>
              <a:ext cx="910500" cy="382200"/>
            </a:xfrm>
            <a:prstGeom prst="roundRect">
              <a:avLst>
                <a:gd fmla="val 0" name="adj"/>
              </a:avLst>
            </a:prstGeom>
            <a:solidFill>
              <a:srgbClr val="D9EAD3"/>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lang="en" sz="1000">
                  <a:solidFill>
                    <a:srgbClr val="757575"/>
                  </a:solidFill>
                  <a:latin typeface="Roboto"/>
                  <a:ea typeface="Roboto"/>
                  <a:cs typeface="Roboto"/>
                  <a:sym typeface="Roboto"/>
                </a:rPr>
                <a:t>Statsd</a:t>
              </a:r>
              <a:endParaRPr b="0" i="0" sz="1000" u="none" cap="none" strike="noStrike">
                <a:solidFill>
                  <a:srgbClr val="757575"/>
                </a:solidFill>
                <a:latin typeface="Roboto"/>
                <a:ea typeface="Roboto"/>
                <a:cs typeface="Roboto"/>
                <a:sym typeface="Roboto"/>
              </a:endParaRPr>
            </a:p>
          </p:txBody>
        </p:sp>
        <p:cxnSp>
          <p:nvCxnSpPr>
            <p:cNvPr id="774" name="Shape 774"/>
            <p:cNvCxnSpPr>
              <a:endCxn id="770" idx="1"/>
            </p:cNvCxnSpPr>
            <p:nvPr/>
          </p:nvCxnSpPr>
          <p:spPr>
            <a:xfrm>
              <a:off x="6358224" y="830725"/>
              <a:ext cx="1371300" cy="544800"/>
            </a:xfrm>
            <a:prstGeom prst="straightConnector1">
              <a:avLst/>
            </a:prstGeom>
            <a:noFill/>
            <a:ln cap="flat" cmpd="sng" w="19050">
              <a:solidFill>
                <a:srgbClr val="466BB0"/>
              </a:solidFill>
              <a:prstDash val="dot"/>
              <a:round/>
              <a:headEnd len="med" w="med" type="none"/>
              <a:tailEnd len="med" w="med" type="triangle"/>
            </a:ln>
          </p:spPr>
        </p:cxnSp>
        <p:cxnSp>
          <p:nvCxnSpPr>
            <p:cNvPr id="775" name="Shape 775"/>
            <p:cNvCxnSpPr>
              <a:stCxn id="771" idx="0"/>
              <a:endCxn id="754" idx="2"/>
            </p:cNvCxnSpPr>
            <p:nvPr/>
          </p:nvCxnSpPr>
          <p:spPr>
            <a:xfrm flipH="1" rot="10800000">
              <a:off x="5446100" y="2702025"/>
              <a:ext cx="313800" cy="557400"/>
            </a:xfrm>
            <a:prstGeom prst="straightConnector1">
              <a:avLst/>
            </a:prstGeom>
            <a:noFill/>
            <a:ln cap="flat" cmpd="sng" w="19050">
              <a:solidFill>
                <a:srgbClr val="466BB0"/>
              </a:solidFill>
              <a:prstDash val="dot"/>
              <a:round/>
              <a:headEnd len="med" w="med" type="none"/>
              <a:tailEnd len="med" w="med" type="triangle"/>
            </a:ln>
          </p:spPr>
        </p:cxnSp>
        <p:cxnSp>
          <p:nvCxnSpPr>
            <p:cNvPr id="776" name="Shape 776"/>
            <p:cNvCxnSpPr>
              <a:stCxn id="752" idx="2"/>
              <a:endCxn id="772" idx="0"/>
            </p:cNvCxnSpPr>
            <p:nvPr/>
          </p:nvCxnSpPr>
          <p:spPr>
            <a:xfrm>
              <a:off x="6054254" y="2701975"/>
              <a:ext cx="807900" cy="557400"/>
            </a:xfrm>
            <a:prstGeom prst="straightConnector1">
              <a:avLst/>
            </a:prstGeom>
            <a:noFill/>
            <a:ln cap="flat" cmpd="sng" w="19050">
              <a:solidFill>
                <a:srgbClr val="466BB0"/>
              </a:solidFill>
              <a:prstDash val="dot"/>
              <a:round/>
              <a:headEnd len="med" w="med" type="none"/>
              <a:tailEnd len="med" w="med" type="triangle"/>
            </a:ln>
          </p:spPr>
        </p:cxnSp>
        <p:cxnSp>
          <p:nvCxnSpPr>
            <p:cNvPr id="777" name="Shape 777"/>
            <p:cNvCxnSpPr>
              <a:stCxn id="753" idx="2"/>
              <a:endCxn id="773" idx="0"/>
            </p:cNvCxnSpPr>
            <p:nvPr/>
          </p:nvCxnSpPr>
          <p:spPr>
            <a:xfrm>
              <a:off x="6348754" y="2701975"/>
              <a:ext cx="1836000" cy="557400"/>
            </a:xfrm>
            <a:prstGeom prst="straightConnector1">
              <a:avLst/>
            </a:prstGeom>
            <a:noFill/>
            <a:ln cap="flat" cmpd="sng" w="19050">
              <a:solidFill>
                <a:srgbClr val="466BB0"/>
              </a:solidFill>
              <a:prstDash val="dot"/>
              <a:round/>
              <a:headEnd len="med" w="med" type="none"/>
              <a:tailEnd len="med" w="med" type="triangle"/>
            </a:ln>
          </p:spPr>
        </p:cxnSp>
        <p:pic>
          <p:nvPicPr>
            <p:cNvPr descr="Istio Logo - Blue Background.svg" id="778" name="Shape 778"/>
            <p:cNvPicPr preferRelativeResize="0"/>
            <p:nvPr/>
          </p:nvPicPr>
          <p:blipFill>
            <a:blip r:embed="rId3">
              <a:alphaModFix/>
            </a:blip>
            <a:stretch>
              <a:fillRect/>
            </a:stretch>
          </p:blipFill>
          <p:spPr>
            <a:xfrm>
              <a:off x="5680800" y="2146200"/>
              <a:ext cx="286975" cy="286975"/>
            </a:xfrm>
            <a:prstGeom prst="rect">
              <a:avLst/>
            </a:prstGeom>
            <a:noFill/>
            <a:ln>
              <a:noFill/>
            </a:ln>
          </p:spPr>
        </p:pic>
        <p:sp>
          <p:nvSpPr>
            <p:cNvPr id="779" name="Shape 779"/>
            <p:cNvSpPr txBox="1"/>
            <p:nvPr/>
          </p:nvSpPr>
          <p:spPr>
            <a:xfrm>
              <a:off x="7224025" y="919738"/>
              <a:ext cx="682800" cy="268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000">
                  <a:solidFill>
                    <a:srgbClr val="757575"/>
                  </a:solidFill>
                  <a:latin typeface="Roboto"/>
                  <a:ea typeface="Roboto"/>
                  <a:cs typeface="Roboto"/>
                  <a:sym typeface="Roboto"/>
                </a:rPr>
                <a:t>Traces</a:t>
              </a:r>
              <a:endParaRPr sz="1000">
                <a:solidFill>
                  <a:srgbClr val="757575"/>
                </a:solidFill>
                <a:latin typeface="Roboto"/>
                <a:ea typeface="Roboto"/>
                <a:cs typeface="Roboto"/>
                <a:sym typeface="Roboto"/>
              </a:endParaRPr>
            </a:p>
          </p:txBody>
        </p:sp>
        <p:sp>
          <p:nvSpPr>
            <p:cNvPr id="780" name="Shape 780"/>
            <p:cNvSpPr/>
            <p:nvPr/>
          </p:nvSpPr>
          <p:spPr>
            <a:xfrm>
              <a:off x="6281750" y="4435275"/>
              <a:ext cx="983700" cy="382200"/>
            </a:xfrm>
            <a:prstGeom prst="roundRect">
              <a:avLst>
                <a:gd fmla="val 0" name="adj"/>
              </a:avLst>
            </a:prstGeom>
            <a:solidFill>
              <a:srgbClr val="D9EAD3"/>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lang="en" sz="1000">
                  <a:solidFill>
                    <a:srgbClr val="757575"/>
                  </a:solidFill>
                  <a:latin typeface="Roboto"/>
                  <a:ea typeface="Roboto"/>
                  <a:cs typeface="Roboto"/>
                  <a:sym typeface="Roboto"/>
                </a:rPr>
                <a:t>Grafana</a:t>
              </a:r>
              <a:endParaRPr b="0" i="0" sz="1000" u="none" cap="none" strike="noStrike">
                <a:solidFill>
                  <a:srgbClr val="757575"/>
                </a:solidFill>
                <a:latin typeface="Roboto"/>
                <a:ea typeface="Roboto"/>
                <a:cs typeface="Roboto"/>
                <a:sym typeface="Roboto"/>
              </a:endParaRPr>
            </a:p>
          </p:txBody>
        </p:sp>
        <p:sp>
          <p:nvSpPr>
            <p:cNvPr id="781" name="Shape 781"/>
            <p:cNvSpPr txBox="1"/>
            <p:nvPr/>
          </p:nvSpPr>
          <p:spPr>
            <a:xfrm>
              <a:off x="4093550" y="3259425"/>
              <a:ext cx="742800" cy="3822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000">
                  <a:solidFill>
                    <a:srgbClr val="757575"/>
                  </a:solidFill>
                  <a:latin typeface="Roboto"/>
                  <a:ea typeface="Roboto"/>
                  <a:cs typeface="Roboto"/>
                  <a:sym typeface="Roboto"/>
                </a:rPr>
                <a:t>Backends</a:t>
              </a:r>
              <a:endParaRPr sz="1000">
                <a:solidFill>
                  <a:srgbClr val="757575"/>
                </a:solidFill>
                <a:latin typeface="Roboto"/>
                <a:ea typeface="Roboto"/>
                <a:cs typeface="Roboto"/>
                <a:sym typeface="Roboto"/>
              </a:endParaRPr>
            </a:p>
          </p:txBody>
        </p:sp>
        <p:sp>
          <p:nvSpPr>
            <p:cNvPr id="782" name="Shape 782"/>
            <p:cNvSpPr txBox="1"/>
            <p:nvPr/>
          </p:nvSpPr>
          <p:spPr>
            <a:xfrm>
              <a:off x="4093550" y="4435275"/>
              <a:ext cx="742800" cy="3822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000">
                  <a:solidFill>
                    <a:srgbClr val="757575"/>
                  </a:solidFill>
                  <a:latin typeface="Roboto"/>
                  <a:ea typeface="Roboto"/>
                  <a:cs typeface="Roboto"/>
                  <a:sym typeface="Roboto"/>
                </a:rPr>
                <a:t>GUIs</a:t>
              </a:r>
              <a:endParaRPr sz="1000">
                <a:solidFill>
                  <a:srgbClr val="757575"/>
                </a:solidFill>
                <a:latin typeface="Roboto"/>
                <a:ea typeface="Roboto"/>
                <a:cs typeface="Roboto"/>
                <a:sym typeface="Roboto"/>
              </a:endParaRPr>
            </a:p>
          </p:txBody>
        </p:sp>
        <p:sp>
          <p:nvSpPr>
            <p:cNvPr id="783" name="Shape 783"/>
            <p:cNvSpPr txBox="1"/>
            <p:nvPr/>
          </p:nvSpPr>
          <p:spPr>
            <a:xfrm>
              <a:off x="4401450" y="2427637"/>
              <a:ext cx="1219500" cy="268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000">
                  <a:solidFill>
                    <a:srgbClr val="757575"/>
                  </a:solidFill>
                  <a:latin typeface="Roboto"/>
                  <a:ea typeface="Roboto"/>
                  <a:cs typeface="Roboto"/>
                  <a:sym typeface="Roboto"/>
                </a:rPr>
                <a:t>Adapters</a:t>
              </a:r>
              <a:endParaRPr sz="1000">
                <a:solidFill>
                  <a:srgbClr val="757575"/>
                </a:solidFill>
                <a:latin typeface="Roboto"/>
                <a:ea typeface="Roboto"/>
                <a:cs typeface="Roboto"/>
                <a:sym typeface="Roboto"/>
              </a:endParaRPr>
            </a:p>
          </p:txBody>
        </p:sp>
        <p:pic>
          <p:nvPicPr>
            <p:cNvPr id="784" name="Shape 784"/>
            <p:cNvPicPr preferRelativeResize="0"/>
            <p:nvPr/>
          </p:nvPicPr>
          <p:blipFill>
            <a:blip r:embed="rId5">
              <a:alphaModFix/>
            </a:blip>
            <a:stretch>
              <a:fillRect/>
            </a:stretch>
          </p:blipFill>
          <p:spPr>
            <a:xfrm>
              <a:off x="7768340" y="1272626"/>
              <a:ext cx="349110" cy="207725"/>
            </a:xfrm>
            <a:prstGeom prst="rect">
              <a:avLst/>
            </a:prstGeom>
            <a:noFill/>
            <a:ln>
              <a:noFill/>
            </a:ln>
          </p:spPr>
        </p:pic>
        <p:pic>
          <p:nvPicPr>
            <p:cNvPr id="785" name="Shape 785"/>
            <p:cNvPicPr preferRelativeResize="0"/>
            <p:nvPr/>
          </p:nvPicPr>
          <p:blipFill>
            <a:blip r:embed="rId6">
              <a:alphaModFix/>
            </a:blip>
            <a:stretch>
              <a:fillRect/>
            </a:stretch>
          </p:blipFill>
          <p:spPr>
            <a:xfrm>
              <a:off x="4876400" y="3293625"/>
              <a:ext cx="313800" cy="313800"/>
            </a:xfrm>
            <a:prstGeom prst="rect">
              <a:avLst/>
            </a:prstGeom>
            <a:noFill/>
            <a:ln>
              <a:noFill/>
            </a:ln>
          </p:spPr>
        </p:pic>
        <p:pic>
          <p:nvPicPr>
            <p:cNvPr id="786" name="Shape 786"/>
            <p:cNvPicPr preferRelativeResize="0"/>
            <p:nvPr/>
          </p:nvPicPr>
          <p:blipFill>
            <a:blip r:embed="rId6">
              <a:alphaModFix/>
            </a:blip>
            <a:stretch>
              <a:fillRect/>
            </a:stretch>
          </p:blipFill>
          <p:spPr>
            <a:xfrm>
              <a:off x="5669723" y="2506135"/>
              <a:ext cx="177725" cy="177725"/>
            </a:xfrm>
            <a:prstGeom prst="rect">
              <a:avLst/>
            </a:prstGeom>
            <a:noFill/>
            <a:ln>
              <a:noFill/>
            </a:ln>
          </p:spPr>
        </p:pic>
        <p:pic>
          <p:nvPicPr>
            <p:cNvPr id="787" name="Shape 787"/>
            <p:cNvPicPr preferRelativeResize="0"/>
            <p:nvPr/>
          </p:nvPicPr>
          <p:blipFill rotWithShape="1">
            <a:blip r:embed="rId7">
              <a:alphaModFix/>
            </a:blip>
            <a:srcRect b="0" l="0" r="63328" t="0"/>
            <a:stretch/>
          </p:blipFill>
          <p:spPr>
            <a:xfrm>
              <a:off x="7779226" y="3295042"/>
              <a:ext cx="313800" cy="310908"/>
            </a:xfrm>
            <a:prstGeom prst="rect">
              <a:avLst/>
            </a:prstGeom>
            <a:noFill/>
            <a:ln>
              <a:noFill/>
            </a:ln>
          </p:spPr>
        </p:pic>
        <p:pic>
          <p:nvPicPr>
            <p:cNvPr id="788" name="Shape 788"/>
            <p:cNvPicPr preferRelativeResize="0"/>
            <p:nvPr/>
          </p:nvPicPr>
          <p:blipFill rotWithShape="1">
            <a:blip r:embed="rId7">
              <a:alphaModFix/>
            </a:blip>
            <a:srcRect b="0" l="0" r="63328" t="0"/>
            <a:stretch/>
          </p:blipFill>
          <p:spPr>
            <a:xfrm>
              <a:off x="6258038" y="2501972"/>
              <a:ext cx="177725" cy="176072"/>
            </a:xfrm>
            <a:prstGeom prst="rect">
              <a:avLst/>
            </a:prstGeom>
            <a:noFill/>
            <a:ln>
              <a:noFill/>
            </a:ln>
          </p:spPr>
        </p:pic>
        <p:pic>
          <p:nvPicPr>
            <p:cNvPr descr="Stackdriver_256px.png" id="789" name="Shape 789"/>
            <p:cNvPicPr preferRelativeResize="0"/>
            <p:nvPr/>
          </p:nvPicPr>
          <p:blipFill rotWithShape="1">
            <a:blip r:embed="rId8">
              <a:alphaModFix/>
            </a:blip>
            <a:srcRect b="5092" l="0" r="0" t="5092"/>
            <a:stretch/>
          </p:blipFill>
          <p:spPr>
            <a:xfrm>
              <a:off x="6314641" y="3321641"/>
              <a:ext cx="287100" cy="257700"/>
            </a:xfrm>
            <a:prstGeom prst="rect">
              <a:avLst/>
            </a:prstGeom>
            <a:noFill/>
            <a:ln>
              <a:noFill/>
            </a:ln>
          </p:spPr>
        </p:pic>
        <p:pic>
          <p:nvPicPr>
            <p:cNvPr descr="Stackdriver_256px.png" id="790" name="Shape 790"/>
            <p:cNvPicPr preferRelativeResize="0"/>
            <p:nvPr/>
          </p:nvPicPr>
          <p:blipFill rotWithShape="1">
            <a:blip r:embed="rId8">
              <a:alphaModFix/>
            </a:blip>
            <a:srcRect b="5092" l="0" r="0" t="5092"/>
            <a:stretch/>
          </p:blipFill>
          <p:spPr>
            <a:xfrm>
              <a:off x="5948177" y="2498921"/>
              <a:ext cx="198000" cy="177600"/>
            </a:xfrm>
            <a:prstGeom prst="rect">
              <a:avLst/>
            </a:prstGeom>
            <a:noFill/>
            <a:ln>
              <a:noFill/>
            </a:ln>
          </p:spPr>
        </p:pic>
        <p:pic>
          <p:nvPicPr>
            <p:cNvPr id="791" name="Shape 791"/>
            <p:cNvPicPr preferRelativeResize="0"/>
            <p:nvPr/>
          </p:nvPicPr>
          <p:blipFill>
            <a:blip r:embed="rId9">
              <a:alphaModFix/>
            </a:blip>
            <a:stretch>
              <a:fillRect/>
            </a:stretch>
          </p:blipFill>
          <p:spPr>
            <a:xfrm>
              <a:off x="6318961" y="4463211"/>
              <a:ext cx="313800" cy="326339"/>
            </a:xfrm>
            <a:prstGeom prst="rect">
              <a:avLst/>
            </a:prstGeom>
            <a:noFill/>
            <a:ln>
              <a:noFill/>
            </a:ln>
          </p:spPr>
        </p:pic>
        <p:cxnSp>
          <p:nvCxnSpPr>
            <p:cNvPr id="792" name="Shape 792"/>
            <p:cNvCxnSpPr>
              <a:stCxn id="771" idx="2"/>
              <a:endCxn id="780" idx="0"/>
            </p:cNvCxnSpPr>
            <p:nvPr/>
          </p:nvCxnSpPr>
          <p:spPr>
            <a:xfrm>
              <a:off x="5446100" y="3641625"/>
              <a:ext cx="1327500" cy="793800"/>
            </a:xfrm>
            <a:prstGeom prst="straightConnector1">
              <a:avLst/>
            </a:prstGeom>
            <a:noFill/>
            <a:ln cap="flat" cmpd="sng" w="19050">
              <a:solidFill>
                <a:srgbClr val="466BB0"/>
              </a:solidFill>
              <a:prstDash val="solid"/>
              <a:round/>
              <a:headEnd len="med" w="med" type="triangle"/>
              <a:tailEnd len="med" w="med" type="triangle"/>
            </a:ln>
          </p:spPr>
        </p:cxnSp>
        <p:cxnSp>
          <p:nvCxnSpPr>
            <p:cNvPr id="793" name="Shape 793"/>
            <p:cNvCxnSpPr>
              <a:stCxn id="771" idx="2"/>
            </p:cNvCxnSpPr>
            <p:nvPr/>
          </p:nvCxnSpPr>
          <p:spPr>
            <a:xfrm>
              <a:off x="5446100" y="3641625"/>
              <a:ext cx="0" cy="799500"/>
            </a:xfrm>
            <a:prstGeom prst="straightConnector1">
              <a:avLst/>
            </a:prstGeom>
            <a:noFill/>
            <a:ln cap="flat" cmpd="sng" w="19050">
              <a:solidFill>
                <a:srgbClr val="466BB0"/>
              </a:solidFill>
              <a:prstDash val="solid"/>
              <a:round/>
              <a:headEnd len="med" w="med" type="triangle"/>
              <a:tailEnd len="med" w="med" type="triangle"/>
            </a:ln>
          </p:spPr>
        </p:cxnSp>
        <p:sp>
          <p:nvSpPr>
            <p:cNvPr id="794" name="Shape 794"/>
            <p:cNvSpPr/>
            <p:nvPr/>
          </p:nvSpPr>
          <p:spPr>
            <a:xfrm>
              <a:off x="7504824" y="4435275"/>
              <a:ext cx="1135200" cy="382200"/>
            </a:xfrm>
            <a:prstGeom prst="roundRect">
              <a:avLst>
                <a:gd fmla="val 0" name="adj"/>
              </a:avLst>
            </a:prstGeom>
            <a:solidFill>
              <a:srgbClr val="D9EAD3"/>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lang="en" sz="1000">
                  <a:solidFill>
                    <a:srgbClr val="757575"/>
                  </a:solidFill>
                  <a:latin typeface="Roboto"/>
                  <a:ea typeface="Roboto"/>
                  <a:cs typeface="Roboto"/>
                  <a:sym typeface="Roboto"/>
                </a:rPr>
                <a:t>Weave Scope</a:t>
              </a:r>
              <a:endParaRPr b="0" i="0" sz="1000" u="none" cap="none" strike="noStrike">
                <a:solidFill>
                  <a:srgbClr val="757575"/>
                </a:solidFill>
                <a:latin typeface="Roboto"/>
                <a:ea typeface="Roboto"/>
                <a:cs typeface="Roboto"/>
                <a:sym typeface="Roboto"/>
              </a:endParaRPr>
            </a:p>
          </p:txBody>
        </p:sp>
        <p:cxnSp>
          <p:nvCxnSpPr>
            <p:cNvPr id="795" name="Shape 795"/>
            <p:cNvCxnSpPr>
              <a:stCxn id="771" idx="2"/>
              <a:endCxn id="794" idx="0"/>
            </p:cNvCxnSpPr>
            <p:nvPr/>
          </p:nvCxnSpPr>
          <p:spPr>
            <a:xfrm>
              <a:off x="5446100" y="3641625"/>
              <a:ext cx="2626200" cy="793800"/>
            </a:xfrm>
            <a:prstGeom prst="straightConnector1">
              <a:avLst/>
            </a:prstGeom>
            <a:noFill/>
            <a:ln cap="flat" cmpd="sng" w="19050">
              <a:solidFill>
                <a:srgbClr val="466BB0"/>
              </a:solidFill>
              <a:prstDash val="solid"/>
              <a:round/>
              <a:headEnd len="med" w="med" type="triangle"/>
              <a:tailEnd len="med" w="med" type="triangle"/>
            </a:ln>
          </p:spPr>
        </p:cxnSp>
        <p:sp>
          <p:nvSpPr>
            <p:cNvPr id="796" name="Shape 796"/>
            <p:cNvSpPr/>
            <p:nvPr/>
          </p:nvSpPr>
          <p:spPr>
            <a:xfrm>
              <a:off x="4836350" y="4435275"/>
              <a:ext cx="1266900" cy="382200"/>
            </a:xfrm>
            <a:prstGeom prst="roundRect">
              <a:avLst>
                <a:gd fmla="val 1674" name="adj"/>
              </a:avLst>
            </a:prstGeom>
            <a:solidFill>
              <a:srgbClr val="CFE2F3"/>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00000"/>
                </a:lnSpc>
                <a:spcBef>
                  <a:spcPts val="200"/>
                </a:spcBef>
                <a:spcAft>
                  <a:spcPts val="0"/>
                </a:spcAft>
                <a:buClr>
                  <a:srgbClr val="757575"/>
                </a:buClr>
                <a:buFont typeface="Roboto"/>
                <a:buNone/>
              </a:pPr>
              <a:r>
                <a:rPr lang="en" sz="1000">
                  <a:solidFill>
                    <a:srgbClr val="757575"/>
                  </a:solidFill>
                  <a:latin typeface="Roboto"/>
                  <a:ea typeface="Roboto"/>
                  <a:cs typeface="Roboto"/>
                  <a:sym typeface="Roboto"/>
                </a:rPr>
                <a:t>ServiceGraph Example</a:t>
              </a:r>
              <a:endParaRPr sz="1000">
                <a:solidFill>
                  <a:srgbClr val="757575"/>
                </a:solidFill>
                <a:latin typeface="Roboto"/>
                <a:ea typeface="Roboto"/>
                <a:cs typeface="Roboto"/>
                <a:sym typeface="Roboto"/>
              </a:endParaRPr>
            </a:p>
          </p:txBody>
        </p:sp>
        <p:pic>
          <p:nvPicPr>
            <p:cNvPr descr="Istio Logo - Blue Background.svg" id="797" name="Shape 797"/>
            <p:cNvPicPr preferRelativeResize="0"/>
            <p:nvPr/>
          </p:nvPicPr>
          <p:blipFill>
            <a:blip r:embed="rId3">
              <a:alphaModFix/>
            </a:blip>
            <a:stretch>
              <a:fillRect/>
            </a:stretch>
          </p:blipFill>
          <p:spPr>
            <a:xfrm>
              <a:off x="4896100" y="4487888"/>
              <a:ext cx="286975" cy="286975"/>
            </a:xfrm>
            <a:prstGeom prst="rect">
              <a:avLst/>
            </a:prstGeom>
            <a:noFill/>
            <a:ln>
              <a:noFill/>
            </a:ln>
          </p:spPr>
        </p:pic>
        <p:pic>
          <p:nvPicPr>
            <p:cNvPr id="798" name="Shape 798"/>
            <p:cNvPicPr preferRelativeResize="0"/>
            <p:nvPr/>
          </p:nvPicPr>
          <p:blipFill>
            <a:blip r:embed="rId10">
              <a:alphaModFix/>
            </a:blip>
            <a:stretch>
              <a:fillRect/>
            </a:stretch>
          </p:blipFill>
          <p:spPr>
            <a:xfrm>
              <a:off x="7548200" y="4451825"/>
              <a:ext cx="349100" cy="349100"/>
            </a:xfrm>
            <a:prstGeom prst="rect">
              <a:avLst/>
            </a:prstGeom>
            <a:noFill/>
            <a:ln>
              <a:noFill/>
            </a:ln>
          </p:spPr>
        </p:pic>
        <p:sp>
          <p:nvSpPr>
            <p:cNvPr id="799" name="Shape 799"/>
            <p:cNvSpPr txBox="1"/>
            <p:nvPr/>
          </p:nvSpPr>
          <p:spPr>
            <a:xfrm>
              <a:off x="4369457" y="305896"/>
              <a:ext cx="742800" cy="268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000">
                  <a:solidFill>
                    <a:srgbClr val="757575"/>
                  </a:solidFill>
                  <a:latin typeface="Roboto"/>
                  <a:ea typeface="Roboto"/>
                  <a:cs typeface="Roboto"/>
                  <a:sym typeface="Roboto"/>
                </a:rPr>
                <a:t>Requests</a:t>
              </a:r>
              <a:endParaRPr sz="1000">
                <a:solidFill>
                  <a:srgbClr val="757575"/>
                </a:solidFill>
                <a:latin typeface="Roboto"/>
                <a:ea typeface="Roboto"/>
                <a:cs typeface="Roboto"/>
                <a:sym typeface="Roboto"/>
              </a:endParaRPr>
            </a:p>
          </p:txBody>
        </p:sp>
        <p:sp>
          <p:nvSpPr>
            <p:cNvPr id="800" name="Shape 800"/>
            <p:cNvSpPr txBox="1"/>
            <p:nvPr/>
          </p:nvSpPr>
          <p:spPr>
            <a:xfrm>
              <a:off x="6422945" y="300358"/>
              <a:ext cx="742800" cy="268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000">
                  <a:solidFill>
                    <a:srgbClr val="757575"/>
                  </a:solidFill>
                  <a:latin typeface="Roboto"/>
                  <a:ea typeface="Roboto"/>
                  <a:cs typeface="Roboto"/>
                  <a:sym typeface="Roboto"/>
                </a:rPr>
                <a:t>Requests</a:t>
              </a:r>
              <a:endParaRPr sz="1000">
                <a:solidFill>
                  <a:srgbClr val="757575"/>
                </a:solidFill>
                <a:latin typeface="Roboto"/>
                <a:ea typeface="Roboto"/>
                <a:cs typeface="Roboto"/>
                <a:sym typeface="Roboto"/>
              </a:endParaRPr>
            </a:p>
          </p:txBody>
        </p:sp>
        <p:sp>
          <p:nvSpPr>
            <p:cNvPr id="801" name="Shape 801"/>
            <p:cNvSpPr txBox="1"/>
            <p:nvPr/>
          </p:nvSpPr>
          <p:spPr>
            <a:xfrm>
              <a:off x="4876400" y="522900"/>
              <a:ext cx="807900" cy="268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000">
                  <a:solidFill>
                    <a:srgbClr val="757575"/>
                  </a:solidFill>
                  <a:latin typeface="Roboto"/>
                  <a:ea typeface="Roboto"/>
                  <a:cs typeface="Roboto"/>
                  <a:sym typeface="Roboto"/>
                </a:rPr>
                <a:t>Responses</a:t>
              </a:r>
              <a:endParaRPr sz="1000">
                <a:solidFill>
                  <a:srgbClr val="757575"/>
                </a:solidFill>
                <a:latin typeface="Roboto"/>
                <a:ea typeface="Roboto"/>
                <a:cs typeface="Roboto"/>
                <a:sym typeface="Roboto"/>
              </a:endParaRPr>
            </a:p>
          </p:txBody>
        </p:sp>
        <p:sp>
          <p:nvSpPr>
            <p:cNvPr id="802" name="Shape 802"/>
            <p:cNvSpPr txBox="1"/>
            <p:nvPr/>
          </p:nvSpPr>
          <p:spPr>
            <a:xfrm>
              <a:off x="6977600" y="529056"/>
              <a:ext cx="807900" cy="268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000">
                  <a:solidFill>
                    <a:srgbClr val="757575"/>
                  </a:solidFill>
                  <a:latin typeface="Roboto"/>
                  <a:ea typeface="Roboto"/>
                  <a:cs typeface="Roboto"/>
                  <a:sym typeface="Roboto"/>
                </a:rPr>
                <a:t>Responses</a:t>
              </a:r>
              <a:endParaRPr sz="1000">
                <a:solidFill>
                  <a:srgbClr val="757575"/>
                </a:solidFill>
                <a:latin typeface="Roboto"/>
                <a:ea typeface="Roboto"/>
                <a:cs typeface="Roboto"/>
                <a:sym typeface="Roboto"/>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6" name="Shape 806"/>
        <p:cNvGrpSpPr/>
        <p:nvPr/>
      </p:nvGrpSpPr>
      <p:grpSpPr>
        <a:xfrm>
          <a:off x="0" y="0"/>
          <a:ext cx="0" cy="0"/>
          <a:chOff x="0" y="0"/>
          <a:chExt cx="0" cy="0"/>
        </a:xfrm>
      </p:grpSpPr>
      <p:sp>
        <p:nvSpPr>
          <p:cNvPr id="807" name="Shape 80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000"/>
              <a:t>Mixer is an attribute-processing and routing machine. </a:t>
            </a:r>
            <a:endParaRPr sz="3000"/>
          </a:p>
        </p:txBody>
      </p:sp>
      <p:pic>
        <p:nvPicPr>
          <p:cNvPr id="808" name="Shape 808"/>
          <p:cNvPicPr preferRelativeResize="0"/>
          <p:nvPr/>
        </p:nvPicPr>
        <p:blipFill>
          <a:blip r:embed="rId3">
            <a:alphaModFix/>
          </a:blip>
          <a:stretch>
            <a:fillRect/>
          </a:stretch>
        </p:blipFill>
        <p:spPr>
          <a:xfrm>
            <a:off x="152400" y="1795550"/>
            <a:ext cx="8839200" cy="32212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Shape 81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000"/>
              <a:t>Mixer Core Features</a:t>
            </a:r>
            <a:endParaRPr sz="3000"/>
          </a:p>
        </p:txBody>
      </p:sp>
      <p:sp>
        <p:nvSpPr>
          <p:cNvPr id="814" name="Shape 8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434343"/>
              </a:buClr>
              <a:buSzPts val="1800"/>
              <a:buChar char="●"/>
            </a:pPr>
            <a:r>
              <a:rPr lang="en">
                <a:solidFill>
                  <a:srgbClr val="434343"/>
                </a:solidFill>
              </a:rPr>
              <a:t>Precondition Checking - consumer properly authenticated? whitelisted?</a:t>
            </a:r>
            <a:endParaRPr>
              <a:solidFill>
                <a:srgbClr val="434343"/>
              </a:solidFill>
            </a:endParaRPr>
          </a:p>
          <a:p>
            <a:pPr indent="-342900" lvl="0" marL="457200" rtl="0">
              <a:spcBef>
                <a:spcPts val="1000"/>
              </a:spcBef>
              <a:spcAft>
                <a:spcPts val="0"/>
              </a:spcAft>
              <a:buClr>
                <a:srgbClr val="434343"/>
              </a:buClr>
              <a:buSzPts val="1800"/>
              <a:buChar char="●"/>
            </a:pPr>
            <a:r>
              <a:rPr lang="en">
                <a:solidFill>
                  <a:srgbClr val="434343"/>
                </a:solidFill>
              </a:rPr>
              <a:t>Quota Management - Allocate and free quota dynamically</a:t>
            </a:r>
            <a:endParaRPr>
              <a:solidFill>
                <a:srgbClr val="434343"/>
              </a:solidFill>
            </a:endParaRPr>
          </a:p>
          <a:p>
            <a:pPr indent="-342900" lvl="0" marL="457200" rtl="0">
              <a:spcBef>
                <a:spcPts val="1000"/>
              </a:spcBef>
              <a:spcAft>
                <a:spcPts val="1000"/>
              </a:spcAft>
              <a:buClr>
                <a:srgbClr val="434343"/>
              </a:buClr>
              <a:buSzPts val="1800"/>
              <a:buChar char="●"/>
            </a:pPr>
            <a:r>
              <a:rPr lang="en">
                <a:solidFill>
                  <a:srgbClr val="434343"/>
                </a:solidFill>
              </a:rPr>
              <a:t>Telemetry Reporting</a:t>
            </a:r>
            <a:endParaRPr>
              <a:solidFill>
                <a:srgbClr val="434343"/>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Shape 8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000"/>
              <a:t>What’s Mixer For?	</a:t>
            </a:r>
            <a:endParaRPr sz="3000"/>
          </a:p>
        </p:txBody>
      </p:sp>
      <p:sp>
        <p:nvSpPr>
          <p:cNvPr id="820" name="Shape 820"/>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800">
              <a:solidFill>
                <a:srgbClr val="434343"/>
              </a:solidFill>
            </a:endParaRPr>
          </a:p>
          <a:p>
            <a:pPr indent="-342900" lvl="0" marL="457200" rtl="0">
              <a:spcBef>
                <a:spcPts val="1000"/>
              </a:spcBef>
              <a:spcAft>
                <a:spcPts val="0"/>
              </a:spcAft>
              <a:buClr>
                <a:srgbClr val="434343"/>
              </a:buClr>
              <a:buSzPts val="1800"/>
              <a:buChar char="●"/>
            </a:pPr>
            <a:r>
              <a:rPr lang="en">
                <a:solidFill>
                  <a:srgbClr val="434343"/>
                </a:solidFill>
              </a:rPr>
              <a:t>Enforcing Access Control and Usage Policies</a:t>
            </a:r>
            <a:endParaRPr>
              <a:solidFill>
                <a:srgbClr val="434343"/>
              </a:solidFill>
            </a:endParaRPr>
          </a:p>
          <a:p>
            <a:pPr indent="-317500" lvl="0" marL="457200" rtl="0">
              <a:spcBef>
                <a:spcPts val="1000"/>
              </a:spcBef>
              <a:spcAft>
                <a:spcPts val="0"/>
              </a:spcAft>
              <a:buClr>
                <a:srgbClr val="434343"/>
              </a:buClr>
              <a:buSzPts val="1400"/>
              <a:buChar char="●"/>
            </a:pPr>
            <a:r>
              <a:rPr lang="en">
                <a:solidFill>
                  <a:srgbClr val="434343"/>
                </a:solidFill>
              </a:rPr>
              <a:t>Proxy extracts request attributes which are sent to Mixer for evaluation</a:t>
            </a:r>
            <a:endParaRPr>
              <a:solidFill>
                <a:srgbClr val="434343"/>
              </a:solidFill>
            </a:endParaRPr>
          </a:p>
          <a:p>
            <a:pPr indent="-317500" lvl="0" marL="457200" rtl="0">
              <a:spcBef>
                <a:spcPts val="1000"/>
              </a:spcBef>
              <a:spcAft>
                <a:spcPts val="0"/>
              </a:spcAft>
              <a:buClr>
                <a:srgbClr val="434343"/>
              </a:buClr>
              <a:buSzPts val="1400"/>
              <a:buChar char="●"/>
            </a:pPr>
            <a:r>
              <a:rPr lang="en">
                <a:solidFill>
                  <a:srgbClr val="434343"/>
                </a:solidFill>
              </a:rPr>
              <a:t>Primary point of extensibility</a:t>
            </a:r>
            <a:endParaRPr>
              <a:solidFill>
                <a:srgbClr val="434343"/>
              </a:solidFill>
            </a:endParaRPr>
          </a:p>
          <a:p>
            <a:pPr indent="-317500" lvl="0" marL="457200" rtl="0">
              <a:spcBef>
                <a:spcPts val="1000"/>
              </a:spcBef>
              <a:spcAft>
                <a:spcPts val="0"/>
              </a:spcAft>
              <a:buClr>
                <a:srgbClr val="434343"/>
              </a:buClr>
              <a:buSzPts val="1400"/>
              <a:buChar char="●"/>
            </a:pPr>
            <a:r>
              <a:rPr lang="en">
                <a:solidFill>
                  <a:srgbClr val="434343"/>
                </a:solidFill>
              </a:rPr>
              <a:t>Enabler for platform mobility</a:t>
            </a:r>
            <a:endParaRPr>
              <a:solidFill>
                <a:srgbClr val="434343"/>
              </a:solidFill>
            </a:endParaRPr>
          </a:p>
          <a:p>
            <a:pPr indent="-317500" lvl="0" marL="457200" rtl="0">
              <a:spcBef>
                <a:spcPts val="1000"/>
              </a:spcBef>
              <a:spcAft>
                <a:spcPts val="0"/>
              </a:spcAft>
              <a:buClr>
                <a:srgbClr val="434343"/>
              </a:buClr>
              <a:buSzPts val="1400"/>
              <a:buChar char="●"/>
            </a:pPr>
            <a:r>
              <a:rPr lang="en">
                <a:solidFill>
                  <a:srgbClr val="434343"/>
                </a:solidFill>
              </a:rPr>
              <a:t>Operator-focused configuration model</a:t>
            </a:r>
            <a:endParaRPr>
              <a:solidFill>
                <a:srgbClr val="434343"/>
              </a:solidFill>
            </a:endParaRPr>
          </a:p>
          <a:p>
            <a:pPr indent="-317500" lvl="0" marL="457200" rtl="0">
              <a:spcBef>
                <a:spcPts val="0"/>
              </a:spcBef>
              <a:spcAft>
                <a:spcPts val="0"/>
              </a:spcAft>
              <a:buClr>
                <a:srgbClr val="434343"/>
              </a:buClr>
              <a:buSzPts val="1400"/>
              <a:buChar char="●"/>
            </a:pPr>
            <a:r>
              <a:rPr lang="en">
                <a:solidFill>
                  <a:srgbClr val="434343"/>
                </a:solidFill>
              </a:rPr>
              <a:t>Backend Abstraction</a:t>
            </a:r>
            <a:endParaRPr>
              <a:solidFill>
                <a:srgbClr val="434343"/>
              </a:solidFill>
            </a:endParaRPr>
          </a:p>
        </p:txBody>
      </p:sp>
      <p:sp>
        <p:nvSpPr>
          <p:cNvPr id="821" name="Shape 821"/>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Shape 8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000"/>
              <a:t>Mixer Policies</a:t>
            </a:r>
            <a:endParaRPr sz="3000"/>
          </a:p>
        </p:txBody>
      </p:sp>
      <p:sp>
        <p:nvSpPr>
          <p:cNvPr id="827" name="Shape 827"/>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Clr>
                <a:srgbClr val="434343"/>
              </a:buClr>
              <a:buSzPts val="2000"/>
              <a:buChar char="●"/>
            </a:pPr>
            <a:r>
              <a:rPr lang="en" sz="2000">
                <a:solidFill>
                  <a:srgbClr val="434343"/>
                </a:solidFill>
              </a:rPr>
              <a:t>Security policies</a:t>
            </a:r>
            <a:endParaRPr sz="2000">
              <a:solidFill>
                <a:srgbClr val="434343"/>
              </a:solidFill>
            </a:endParaRPr>
          </a:p>
          <a:p>
            <a:pPr indent="-355600" lvl="1" marL="914400" rtl="0">
              <a:spcBef>
                <a:spcPts val="0"/>
              </a:spcBef>
              <a:spcAft>
                <a:spcPts val="0"/>
              </a:spcAft>
              <a:buClr>
                <a:srgbClr val="434343"/>
              </a:buClr>
              <a:buSzPts val="2000"/>
              <a:buChar char="○"/>
            </a:pPr>
            <a:r>
              <a:rPr lang="en" sz="2000">
                <a:solidFill>
                  <a:srgbClr val="434343"/>
                </a:solidFill>
              </a:rPr>
              <a:t>Service-to-service mTLS authentication</a:t>
            </a:r>
            <a:endParaRPr sz="2000">
              <a:solidFill>
                <a:srgbClr val="434343"/>
              </a:solidFill>
            </a:endParaRPr>
          </a:p>
          <a:p>
            <a:pPr indent="-355600" lvl="1" marL="914400" rtl="0">
              <a:spcBef>
                <a:spcPts val="0"/>
              </a:spcBef>
              <a:spcAft>
                <a:spcPts val="0"/>
              </a:spcAft>
              <a:buClr>
                <a:srgbClr val="434343"/>
              </a:buClr>
              <a:buSzPts val="2000"/>
              <a:buChar char="○"/>
            </a:pPr>
            <a:r>
              <a:rPr lang="en" sz="2000">
                <a:solidFill>
                  <a:srgbClr val="434343"/>
                </a:solidFill>
              </a:rPr>
              <a:t>Simple authorization: denier, white/black list, expression language</a:t>
            </a:r>
            <a:endParaRPr sz="2000">
              <a:solidFill>
                <a:srgbClr val="434343"/>
              </a:solidFill>
            </a:endParaRPr>
          </a:p>
          <a:p>
            <a:pPr indent="-355600" lvl="1" marL="914400" rtl="0">
              <a:spcBef>
                <a:spcPts val="0"/>
              </a:spcBef>
              <a:spcAft>
                <a:spcPts val="0"/>
              </a:spcAft>
              <a:buClr>
                <a:srgbClr val="434343"/>
              </a:buClr>
              <a:buSzPts val="2000"/>
              <a:buChar char="○"/>
            </a:pPr>
            <a:r>
              <a:rPr lang="en" sz="2000">
                <a:solidFill>
                  <a:srgbClr val="434343"/>
                </a:solidFill>
              </a:rPr>
              <a:t>(RBAC)</a:t>
            </a:r>
            <a:endParaRPr/>
          </a:p>
        </p:txBody>
      </p:sp>
      <p:sp>
        <p:nvSpPr>
          <p:cNvPr id="828" name="Shape 828"/>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Clr>
                <a:srgbClr val="434343"/>
              </a:buClr>
              <a:buSzPts val="2000"/>
              <a:buChar char="●"/>
            </a:pPr>
            <a:r>
              <a:rPr lang="en" sz="2000">
                <a:solidFill>
                  <a:srgbClr val="434343"/>
                </a:solidFill>
              </a:rPr>
              <a:t>Quota policies</a:t>
            </a:r>
            <a:endParaRPr sz="2000">
              <a:solidFill>
                <a:srgbClr val="434343"/>
              </a:solidFill>
            </a:endParaRPr>
          </a:p>
          <a:p>
            <a:pPr indent="-355600" lvl="0" marL="457200" rtl="0">
              <a:spcBef>
                <a:spcPts val="0"/>
              </a:spcBef>
              <a:spcAft>
                <a:spcPts val="0"/>
              </a:spcAft>
              <a:buClr>
                <a:srgbClr val="434343"/>
              </a:buClr>
              <a:buSzPts val="2000"/>
              <a:buChar char="●"/>
            </a:pPr>
            <a:r>
              <a:rPr lang="en" sz="2000">
                <a:solidFill>
                  <a:srgbClr val="434343"/>
                </a:solidFill>
              </a:rPr>
              <a:t>Monitoring policies</a:t>
            </a:r>
            <a:endParaRPr sz="2000">
              <a:solidFill>
                <a:srgbClr val="434343"/>
              </a:solidFill>
            </a:endParaRPr>
          </a:p>
          <a:p>
            <a:pPr indent="-355600" lvl="1" marL="914400" rtl="0">
              <a:spcBef>
                <a:spcPts val="0"/>
              </a:spcBef>
              <a:spcAft>
                <a:spcPts val="0"/>
              </a:spcAft>
              <a:buClr>
                <a:srgbClr val="434343"/>
              </a:buClr>
              <a:buSzPts val="2000"/>
              <a:buChar char="○"/>
            </a:pPr>
            <a:r>
              <a:rPr lang="en" sz="2000">
                <a:solidFill>
                  <a:srgbClr val="434343"/>
                </a:solidFill>
              </a:rPr>
              <a:t>Metrics, logging, tracing</a:t>
            </a:r>
            <a:endParaRPr sz="2000">
              <a:solidFill>
                <a:srgbClr val="434343"/>
              </a:solidFill>
            </a:endParaRPr>
          </a:p>
          <a:p>
            <a:pPr indent="0" lvl="0" marL="0" marR="0" rtl="0" algn="l">
              <a:lnSpc>
                <a:spcPct val="115000"/>
              </a:lnSpc>
              <a:spcBef>
                <a:spcPts val="1600"/>
              </a:spcBef>
              <a:spcAft>
                <a:spcPts val="1600"/>
              </a:spcAft>
              <a:buNone/>
            </a:pPr>
            <a:r>
              <a:t/>
            </a:r>
            <a:endParaRPr sz="2000">
              <a:solidFill>
                <a:srgbClr val="434343"/>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Shape 83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Plugin Model for Extensibility</a:t>
            </a:r>
            <a:endParaRPr/>
          </a:p>
        </p:txBody>
      </p:sp>
      <p:sp>
        <p:nvSpPr>
          <p:cNvPr id="834" name="Shape 834"/>
          <p:cNvSpPr txBox="1"/>
          <p:nvPr>
            <p:ph idx="1" type="body"/>
          </p:nvPr>
        </p:nvSpPr>
        <p:spPr>
          <a:xfrm>
            <a:off x="311700" y="1685875"/>
            <a:ext cx="63414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434343"/>
              </a:buClr>
              <a:buSzPts val="1800"/>
              <a:buChar char="●"/>
            </a:pPr>
            <a:r>
              <a:rPr lang="en">
                <a:solidFill>
                  <a:srgbClr val="434343"/>
                </a:solidFill>
              </a:rPr>
              <a:t>Mixer uses pluggable </a:t>
            </a:r>
            <a:r>
              <a:rPr i="1" lang="en">
                <a:solidFill>
                  <a:srgbClr val="434343"/>
                </a:solidFill>
              </a:rPr>
              <a:t>adapters</a:t>
            </a:r>
            <a:r>
              <a:rPr lang="en">
                <a:solidFill>
                  <a:srgbClr val="434343"/>
                </a:solidFill>
              </a:rPr>
              <a:t> to extend its functionality</a:t>
            </a:r>
            <a:endParaRPr>
              <a:solidFill>
                <a:srgbClr val="434343"/>
              </a:solidFill>
            </a:endParaRPr>
          </a:p>
          <a:p>
            <a:pPr indent="-317500" lvl="1" marL="914400" rtl="0">
              <a:spcBef>
                <a:spcPts val="0"/>
              </a:spcBef>
              <a:spcAft>
                <a:spcPts val="0"/>
              </a:spcAft>
              <a:buClr>
                <a:srgbClr val="434343"/>
              </a:buClr>
              <a:buSzPts val="1400"/>
              <a:buChar char="○"/>
            </a:pPr>
            <a:r>
              <a:rPr lang="en">
                <a:solidFill>
                  <a:srgbClr val="434343"/>
                </a:solidFill>
              </a:rPr>
              <a:t>Adapters are modules that interface to infrastructure backends</a:t>
            </a:r>
            <a:endParaRPr>
              <a:solidFill>
                <a:srgbClr val="434343"/>
              </a:solidFill>
            </a:endParaRPr>
          </a:p>
          <a:p>
            <a:pPr indent="-317500" lvl="1" marL="914400" rtl="0">
              <a:spcBef>
                <a:spcPts val="0"/>
              </a:spcBef>
              <a:spcAft>
                <a:spcPts val="0"/>
              </a:spcAft>
              <a:buClr>
                <a:srgbClr val="434343"/>
              </a:buClr>
              <a:buSzPts val="1400"/>
              <a:buChar char="○"/>
            </a:pPr>
            <a:r>
              <a:rPr lang="en">
                <a:solidFill>
                  <a:srgbClr val="434343"/>
                </a:solidFill>
              </a:rPr>
              <a:t>They expose specialized interfaces (logging, metrics, quotas, etc)</a:t>
            </a:r>
            <a:endParaRPr>
              <a:solidFill>
                <a:srgbClr val="434343"/>
              </a:solidFill>
            </a:endParaRPr>
          </a:p>
          <a:p>
            <a:pPr indent="-317500" lvl="1" marL="914400" rtl="0">
              <a:spcBef>
                <a:spcPts val="0"/>
              </a:spcBef>
              <a:spcAft>
                <a:spcPts val="0"/>
              </a:spcAft>
              <a:buClr>
                <a:srgbClr val="434343"/>
              </a:buClr>
              <a:buSzPts val="1400"/>
              <a:buChar char="○"/>
            </a:pPr>
            <a:r>
              <a:rPr lang="en">
                <a:solidFill>
                  <a:srgbClr val="434343"/>
                </a:solidFill>
              </a:rPr>
              <a:t>Multi-interface adapters are possible (e.g., a Stackdriver adapter exposing logging &amp; monitoring)</a:t>
            </a:r>
            <a:endParaRPr>
              <a:solidFill>
                <a:srgbClr val="434343"/>
              </a:solidFill>
            </a:endParaRPr>
          </a:p>
          <a:p>
            <a:pPr indent="-342900" lvl="0" marL="457200" rtl="0">
              <a:spcBef>
                <a:spcPts val="1000"/>
              </a:spcBef>
              <a:spcAft>
                <a:spcPts val="0"/>
              </a:spcAft>
              <a:buClr>
                <a:srgbClr val="434343"/>
              </a:buClr>
              <a:buSzPts val="1800"/>
              <a:buChar char="●"/>
            </a:pPr>
            <a:r>
              <a:rPr lang="en">
                <a:solidFill>
                  <a:srgbClr val="434343"/>
                </a:solidFill>
              </a:rPr>
              <a:t>Adapters run in Mixer process, or</a:t>
            </a:r>
            <a:endParaRPr>
              <a:solidFill>
                <a:srgbClr val="434343"/>
              </a:solidFill>
            </a:endParaRPr>
          </a:p>
          <a:p>
            <a:pPr indent="-342900" lvl="0" marL="457200" rtl="0">
              <a:spcBef>
                <a:spcPts val="0"/>
              </a:spcBef>
              <a:spcAft>
                <a:spcPts val="0"/>
              </a:spcAft>
              <a:buClr>
                <a:srgbClr val="434343"/>
              </a:buClr>
              <a:buSzPts val="1800"/>
              <a:buChar char="●"/>
            </a:pPr>
            <a:r>
              <a:rPr lang="en">
                <a:solidFill>
                  <a:srgbClr val="434343"/>
                </a:solidFill>
              </a:rPr>
              <a:t>As gRPC services called by Mixer</a:t>
            </a:r>
            <a:endParaRPr>
              <a:solidFill>
                <a:srgbClr val="434343"/>
              </a:solidFill>
            </a:endParaRPr>
          </a:p>
          <a:p>
            <a:pPr indent="0" lvl="0" marL="0" rtl="0">
              <a:spcBef>
                <a:spcPts val="1600"/>
              </a:spcBef>
              <a:spcAft>
                <a:spcPts val="1600"/>
              </a:spcAft>
              <a:buNone/>
            </a:pPr>
            <a:r>
              <a:t/>
            </a:r>
            <a:endParaRPr>
              <a:solidFill>
                <a:srgbClr val="434343"/>
              </a:solidFill>
            </a:endParaRPr>
          </a:p>
        </p:txBody>
      </p:sp>
      <p:sp>
        <p:nvSpPr>
          <p:cNvPr id="835" name="Shape 835"/>
          <p:cNvSpPr/>
          <p:nvPr/>
        </p:nvSpPr>
        <p:spPr>
          <a:xfrm>
            <a:off x="6653025" y="1434900"/>
            <a:ext cx="1407300" cy="31542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Mixer</a:t>
            </a:r>
            <a:endParaRPr/>
          </a:p>
        </p:txBody>
      </p:sp>
      <p:sp>
        <p:nvSpPr>
          <p:cNvPr id="836" name="Shape 836"/>
          <p:cNvSpPr/>
          <p:nvPr/>
        </p:nvSpPr>
        <p:spPr>
          <a:xfrm>
            <a:off x="7464950" y="2214650"/>
            <a:ext cx="1305000" cy="2913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GCP</a:t>
            </a:r>
            <a:endParaRPr/>
          </a:p>
        </p:txBody>
      </p:sp>
      <p:sp>
        <p:nvSpPr>
          <p:cNvPr id="837" name="Shape 837"/>
          <p:cNvSpPr/>
          <p:nvPr/>
        </p:nvSpPr>
        <p:spPr>
          <a:xfrm>
            <a:off x="7460150" y="2614725"/>
            <a:ext cx="1314600" cy="3135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AWS</a:t>
            </a:r>
            <a:endParaRPr/>
          </a:p>
        </p:txBody>
      </p:sp>
      <p:sp>
        <p:nvSpPr>
          <p:cNvPr id="838" name="Shape 838"/>
          <p:cNvSpPr/>
          <p:nvPr/>
        </p:nvSpPr>
        <p:spPr>
          <a:xfrm>
            <a:off x="7455488" y="3022125"/>
            <a:ext cx="1323900" cy="324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Prometheus</a:t>
            </a:r>
            <a:endParaRPr/>
          </a:p>
        </p:txBody>
      </p:sp>
      <p:sp>
        <p:nvSpPr>
          <p:cNvPr id="839" name="Shape 839"/>
          <p:cNvSpPr/>
          <p:nvPr/>
        </p:nvSpPr>
        <p:spPr>
          <a:xfrm>
            <a:off x="7462400" y="3448663"/>
            <a:ext cx="1310100" cy="3111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Heapster</a:t>
            </a:r>
            <a:endParaRPr/>
          </a:p>
        </p:txBody>
      </p:sp>
      <p:sp>
        <p:nvSpPr>
          <p:cNvPr id="840" name="Shape 840"/>
          <p:cNvSpPr/>
          <p:nvPr/>
        </p:nvSpPr>
        <p:spPr>
          <a:xfrm>
            <a:off x="7464947" y="3899288"/>
            <a:ext cx="1305000" cy="331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New Relic</a:t>
            </a:r>
            <a:endParaRPr/>
          </a:p>
        </p:txBody>
      </p:sp>
      <p:sp>
        <p:nvSpPr>
          <p:cNvPr id="841" name="Shape 841"/>
          <p:cNvSpPr/>
          <p:nvPr/>
        </p:nvSpPr>
        <p:spPr>
          <a:xfrm>
            <a:off x="7464950" y="1807575"/>
            <a:ext cx="1305000" cy="2913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IBM Cloud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pic>
        <p:nvPicPr>
          <p:cNvPr id="130" name="Shape 130"/>
          <p:cNvPicPr preferRelativeResize="0"/>
          <p:nvPr/>
        </p:nvPicPr>
        <p:blipFill rotWithShape="1">
          <a:blip r:embed="rId3">
            <a:alphaModFix/>
          </a:blip>
          <a:srcRect b="3344" l="0" r="0" t="0"/>
          <a:stretch/>
        </p:blipFill>
        <p:spPr>
          <a:xfrm>
            <a:off x="2630775" y="228325"/>
            <a:ext cx="4492050" cy="4676875"/>
          </a:xfrm>
          <a:prstGeom prst="rect">
            <a:avLst/>
          </a:prstGeom>
          <a:noFill/>
          <a:ln>
            <a:noFill/>
          </a:ln>
        </p:spPr>
      </p:pic>
      <p:sp>
        <p:nvSpPr>
          <p:cNvPr id="131" name="Shape 131"/>
          <p:cNvSpPr txBox="1"/>
          <p:nvPr>
            <p:ph type="title"/>
          </p:nvPr>
        </p:nvSpPr>
        <p:spPr>
          <a:xfrm>
            <a:off x="685800" y="1285800"/>
            <a:ext cx="6858000" cy="19149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132" name="Shape 132"/>
          <p:cNvSpPr txBox="1"/>
          <p:nvPr>
            <p:ph idx="1" type="subTitle"/>
          </p:nvPr>
        </p:nvSpPr>
        <p:spPr>
          <a:xfrm>
            <a:off x="685800" y="3352800"/>
            <a:ext cx="3810000" cy="5049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Shape 84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Attributes - The behavioral vocabulary</a:t>
            </a:r>
            <a:endParaRPr/>
          </a:p>
        </p:txBody>
      </p:sp>
      <p:sp>
        <p:nvSpPr>
          <p:cNvPr id="847" name="Shape 847"/>
          <p:cNvSpPr txBox="1"/>
          <p:nvPr>
            <p:ph idx="1" type="body"/>
          </p:nvPr>
        </p:nvSpPr>
        <p:spPr>
          <a:xfrm>
            <a:off x="1005250" y="1927675"/>
            <a:ext cx="7086900" cy="2507700"/>
          </a:xfrm>
          <a:prstGeom prst="rect">
            <a:avLst/>
          </a:prstGeom>
          <a:solidFill>
            <a:srgbClr val="F3F3F3"/>
          </a:solidFill>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a:solidFill>
                  <a:schemeClr val="dk2"/>
                </a:solidFill>
                <a:latin typeface="Consolas"/>
                <a:ea typeface="Consolas"/>
                <a:cs typeface="Consolas"/>
                <a:sym typeface="Consolas"/>
              </a:rPr>
              <a:t>destination</a:t>
            </a:r>
            <a:r>
              <a:rPr lang="en">
                <a:solidFill>
                  <a:schemeClr val="dk2"/>
                </a:solidFill>
                <a:latin typeface="Consolas"/>
                <a:ea typeface="Consolas"/>
                <a:cs typeface="Consolas"/>
                <a:sym typeface="Consolas"/>
              </a:rPr>
              <a:t>.service = “playlist.svc.cluster.local”</a:t>
            </a:r>
            <a:endParaRPr>
              <a:solidFill>
                <a:schemeClr val="dk2"/>
              </a:solidFill>
              <a:latin typeface="Consolas"/>
              <a:ea typeface="Consolas"/>
              <a:cs typeface="Consolas"/>
              <a:sym typeface="Consolas"/>
            </a:endParaRPr>
          </a:p>
          <a:p>
            <a:pPr indent="0" lvl="0" marL="0" rtl="0">
              <a:lnSpc>
                <a:spcPct val="100000"/>
              </a:lnSpc>
              <a:spcBef>
                <a:spcPts val="0"/>
              </a:spcBef>
              <a:spcAft>
                <a:spcPts val="0"/>
              </a:spcAft>
              <a:buNone/>
            </a:pPr>
            <a:r>
              <a:rPr lang="en">
                <a:solidFill>
                  <a:schemeClr val="dk2"/>
                </a:solidFill>
                <a:latin typeface="Consolas"/>
                <a:ea typeface="Consolas"/>
                <a:cs typeface="Consolas"/>
                <a:sym typeface="Consolas"/>
              </a:rPr>
              <a:t>request.size   = 345</a:t>
            </a:r>
            <a:endParaRPr>
              <a:solidFill>
                <a:schemeClr val="dk2"/>
              </a:solidFill>
              <a:latin typeface="Consolas"/>
              <a:ea typeface="Consolas"/>
              <a:cs typeface="Consolas"/>
              <a:sym typeface="Consolas"/>
            </a:endParaRPr>
          </a:p>
          <a:p>
            <a:pPr indent="0" lvl="0" marL="0" rtl="0">
              <a:lnSpc>
                <a:spcPct val="100000"/>
              </a:lnSpc>
              <a:spcBef>
                <a:spcPts val="0"/>
              </a:spcBef>
              <a:spcAft>
                <a:spcPts val="0"/>
              </a:spcAft>
              <a:buNone/>
            </a:pPr>
            <a:r>
              <a:rPr lang="en">
                <a:solidFill>
                  <a:schemeClr val="dk2"/>
                </a:solidFill>
                <a:latin typeface="Consolas"/>
                <a:ea typeface="Consolas"/>
                <a:cs typeface="Consolas"/>
                <a:sym typeface="Consolas"/>
              </a:rPr>
              <a:t>request.time   = 2017-04-12T12:34:56Z</a:t>
            </a:r>
            <a:endParaRPr>
              <a:solidFill>
                <a:schemeClr val="dk2"/>
              </a:solidFill>
              <a:latin typeface="Consolas"/>
              <a:ea typeface="Consolas"/>
              <a:cs typeface="Consolas"/>
              <a:sym typeface="Consolas"/>
            </a:endParaRPr>
          </a:p>
          <a:p>
            <a:pPr indent="0" lvl="0" marL="0" rtl="0">
              <a:lnSpc>
                <a:spcPct val="100000"/>
              </a:lnSpc>
              <a:spcBef>
                <a:spcPts val="0"/>
              </a:spcBef>
              <a:spcAft>
                <a:spcPts val="0"/>
              </a:spcAft>
              <a:buNone/>
            </a:pPr>
            <a:r>
              <a:rPr lang="en">
                <a:solidFill>
                  <a:schemeClr val="dk2"/>
                </a:solidFill>
                <a:latin typeface="Consolas"/>
                <a:ea typeface="Consolas"/>
                <a:cs typeface="Consolas"/>
                <a:sym typeface="Consolas"/>
              </a:rPr>
              <a:t>source.ip      = 192.168.10.1</a:t>
            </a:r>
            <a:endParaRPr>
              <a:solidFill>
                <a:schemeClr val="dk2"/>
              </a:solidFill>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lang="en">
                <a:solidFill>
                  <a:schemeClr val="dk2"/>
                </a:solidFill>
                <a:latin typeface="Consolas"/>
                <a:ea typeface="Consolas"/>
                <a:cs typeface="Consolas"/>
                <a:sym typeface="Consolas"/>
              </a:rPr>
              <a:t>source.name    = “music-fe.serving.cluster.local”</a:t>
            </a:r>
            <a:endParaRPr>
              <a:solidFill>
                <a:schemeClr val="dk2"/>
              </a:solidFill>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lang="en">
                <a:solidFill>
                  <a:schemeClr val="dk2"/>
                </a:solidFill>
                <a:latin typeface="Consolas"/>
                <a:ea typeface="Consolas"/>
                <a:cs typeface="Consolas"/>
                <a:sym typeface="Consolas"/>
              </a:rPr>
              <a:t>source.user    = “admin@musicstore.cluster.local”</a:t>
            </a:r>
            <a:endParaRPr>
              <a:solidFill>
                <a:schemeClr val="dk2"/>
              </a:solidFill>
              <a:latin typeface="Consolas"/>
              <a:ea typeface="Consolas"/>
              <a:cs typeface="Consolas"/>
              <a:sym typeface="Consolas"/>
            </a:endParaRPr>
          </a:p>
          <a:p>
            <a:pPr indent="0" lvl="0" marL="0" rtl="0">
              <a:lnSpc>
                <a:spcPct val="100000"/>
              </a:lnSpc>
              <a:spcBef>
                <a:spcPts val="0"/>
              </a:spcBef>
              <a:spcAft>
                <a:spcPts val="0"/>
              </a:spcAft>
              <a:buNone/>
            </a:pPr>
            <a:r>
              <a:rPr lang="en">
                <a:solidFill>
                  <a:schemeClr val="dk2"/>
                </a:solidFill>
                <a:latin typeface="Consolas"/>
                <a:ea typeface="Consolas"/>
                <a:cs typeface="Consolas"/>
                <a:sym typeface="Consolas"/>
              </a:rPr>
              <a:t>api.operation  = “GetPlaylist”</a:t>
            </a:r>
            <a:endParaRPr>
              <a:solidFill>
                <a:schemeClr val="dk2"/>
              </a:solidFill>
              <a:latin typeface="Consolas"/>
              <a:ea typeface="Consolas"/>
              <a:cs typeface="Consolas"/>
              <a:sym typeface="Consolas"/>
            </a:endParaRPr>
          </a:p>
          <a:p>
            <a:pPr indent="0" lvl="0" marL="0" rtl="0">
              <a:lnSpc>
                <a:spcPct val="100000"/>
              </a:lnSpc>
              <a:spcBef>
                <a:spcPts val="0"/>
              </a:spcBef>
              <a:spcAft>
                <a:spcPts val="0"/>
              </a:spcAft>
              <a:buNone/>
            </a:pPr>
            <a:r>
              <a:t/>
            </a:r>
            <a:endParaRPr sz="1200">
              <a:solidFill>
                <a:schemeClr val="dk2"/>
              </a:solidFill>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Shape 85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Attributes</a:t>
            </a:r>
            <a:endParaRPr/>
          </a:p>
        </p:txBody>
      </p:sp>
      <p:sp>
        <p:nvSpPr>
          <p:cNvPr id="853" name="Shape 85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434343"/>
              </a:buClr>
              <a:buSzPts val="1800"/>
              <a:buChar char="●"/>
            </a:pPr>
            <a:r>
              <a:rPr lang="en">
                <a:solidFill>
                  <a:srgbClr val="434343"/>
                </a:solidFill>
              </a:rPr>
              <a:t>Typed name-value tuples that describe behaviors within the mesh</a:t>
            </a:r>
            <a:endParaRPr>
              <a:solidFill>
                <a:srgbClr val="434343"/>
              </a:solidFill>
            </a:endParaRPr>
          </a:p>
          <a:p>
            <a:pPr indent="-317500" lvl="1" marL="914400" rtl="0">
              <a:spcBef>
                <a:spcPts val="0"/>
              </a:spcBef>
              <a:spcAft>
                <a:spcPts val="0"/>
              </a:spcAft>
              <a:buClr>
                <a:srgbClr val="434343"/>
              </a:buClr>
              <a:buSzPts val="1400"/>
              <a:buChar char="○"/>
            </a:pPr>
            <a:r>
              <a:rPr lang="en">
                <a:solidFill>
                  <a:srgbClr val="434343"/>
                </a:solidFill>
              </a:rPr>
              <a:t>Base vocabulary</a:t>
            </a:r>
            <a:endParaRPr>
              <a:solidFill>
                <a:srgbClr val="434343"/>
              </a:solidFill>
            </a:endParaRPr>
          </a:p>
          <a:p>
            <a:pPr indent="-317500" lvl="1" marL="914400" rtl="0">
              <a:spcBef>
                <a:spcPts val="0"/>
              </a:spcBef>
              <a:spcAft>
                <a:spcPts val="0"/>
              </a:spcAft>
              <a:buClr>
                <a:srgbClr val="434343"/>
              </a:buClr>
              <a:buSzPts val="1400"/>
              <a:buChar char="○"/>
            </a:pPr>
            <a:r>
              <a:rPr lang="en">
                <a:solidFill>
                  <a:srgbClr val="434343"/>
                </a:solidFill>
              </a:rPr>
              <a:t>Extensible</a:t>
            </a:r>
            <a:endParaRPr>
              <a:solidFill>
                <a:srgbClr val="434343"/>
              </a:solidFill>
            </a:endParaRPr>
          </a:p>
          <a:p>
            <a:pPr indent="-342900" lvl="0" marL="457200" rtl="0">
              <a:spcBef>
                <a:spcPts val="0"/>
              </a:spcBef>
              <a:spcAft>
                <a:spcPts val="0"/>
              </a:spcAft>
              <a:buClr>
                <a:srgbClr val="434343"/>
              </a:buClr>
              <a:buSzPts val="1800"/>
              <a:buChar char="●"/>
            </a:pPr>
            <a:r>
              <a:rPr lang="en">
                <a:solidFill>
                  <a:srgbClr val="434343"/>
                </a:solidFill>
              </a:rPr>
              <a:t>Proxy and Services produce attributes, Mixer consumes them</a:t>
            </a:r>
            <a:endParaRPr>
              <a:solidFill>
                <a:srgbClr val="434343"/>
              </a:solidFill>
            </a:endParaRPr>
          </a:p>
          <a:p>
            <a:pPr indent="-342900" lvl="0" marL="457200" rtl="0">
              <a:spcBef>
                <a:spcPts val="0"/>
              </a:spcBef>
              <a:spcAft>
                <a:spcPts val="0"/>
              </a:spcAft>
              <a:buClr>
                <a:srgbClr val="434343"/>
              </a:buClr>
              <a:buSzPts val="1800"/>
              <a:buChar char="●"/>
            </a:pPr>
            <a:r>
              <a:rPr lang="en">
                <a:solidFill>
                  <a:srgbClr val="434343"/>
                </a:solidFill>
              </a:rPr>
              <a:t>Attributes are fundamental to how operators experience Istio</a:t>
            </a:r>
            <a:endParaRPr>
              <a:solidFill>
                <a:srgbClr val="434343"/>
              </a:solidFill>
            </a:endParaRPr>
          </a:p>
          <a:p>
            <a:pPr indent="0" lvl="0" marL="0" rtl="0">
              <a:spcBef>
                <a:spcPts val="1000"/>
              </a:spcBef>
              <a:spcAft>
                <a:spcPts val="1600"/>
              </a:spcAft>
              <a:buNone/>
            </a:pPr>
            <a:r>
              <a:t/>
            </a:r>
            <a:endParaRPr>
              <a:solidFill>
                <a:srgbClr val="434343"/>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sp>
        <p:nvSpPr>
          <p:cNvPr id="858" name="Shape 85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000"/>
              <a:t>Mixer Impact on Availability and Latency</a:t>
            </a:r>
            <a:endParaRPr sz="3000"/>
          </a:p>
        </p:txBody>
      </p:sp>
      <p:sp>
        <p:nvSpPr>
          <p:cNvPr id="859" name="Shape 859"/>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Arial"/>
              <a:buChar char="●"/>
            </a:pPr>
            <a:r>
              <a:rPr lang="en" sz="1800">
                <a:solidFill>
                  <a:srgbClr val="434343"/>
                </a:solidFill>
              </a:rPr>
              <a:t>Mixer is in the request path - is the impact negative or positive?</a:t>
            </a:r>
            <a:endParaRPr sz="1800">
              <a:solidFill>
                <a:srgbClr val="434343"/>
              </a:solidFill>
            </a:endParaRPr>
          </a:p>
          <a:p>
            <a:pPr indent="-342900" lvl="0" marL="457200" marR="0" rtl="0" algn="l">
              <a:lnSpc>
                <a:spcPct val="115000"/>
              </a:lnSpc>
              <a:spcBef>
                <a:spcPts val="0"/>
              </a:spcBef>
              <a:spcAft>
                <a:spcPts val="0"/>
              </a:spcAft>
              <a:buClr>
                <a:srgbClr val="434343"/>
              </a:buClr>
              <a:buSzPts val="1800"/>
              <a:buChar char="●"/>
            </a:pPr>
            <a:r>
              <a:rPr lang="en" sz="1800">
                <a:solidFill>
                  <a:srgbClr val="434343"/>
                </a:solidFill>
              </a:rPr>
              <a:t>Stateless and horizontally scalable</a:t>
            </a:r>
            <a:endParaRPr sz="1800">
              <a:solidFill>
                <a:srgbClr val="434343"/>
              </a:solidFill>
            </a:endParaRPr>
          </a:p>
          <a:p>
            <a:pPr indent="-342900" lvl="0" marL="457200" marR="0" rtl="0" algn="l">
              <a:lnSpc>
                <a:spcPct val="115000"/>
              </a:lnSpc>
              <a:spcBef>
                <a:spcPts val="0"/>
              </a:spcBef>
              <a:spcAft>
                <a:spcPts val="0"/>
              </a:spcAft>
              <a:buClr>
                <a:srgbClr val="434343"/>
              </a:buClr>
              <a:buSzPts val="1800"/>
              <a:buChar char="●"/>
            </a:pPr>
            <a:r>
              <a:rPr lang="en" sz="1800">
                <a:solidFill>
                  <a:srgbClr val="434343"/>
                </a:solidFill>
              </a:rPr>
              <a:t>Hardening - Designed to be highly reliable</a:t>
            </a:r>
            <a:endParaRPr sz="1800">
              <a:solidFill>
                <a:srgbClr val="434343"/>
              </a:solidFill>
            </a:endParaRPr>
          </a:p>
          <a:p>
            <a:pPr indent="0" lvl="0" marL="0" rtl="0">
              <a:spcBef>
                <a:spcPts val="1600"/>
              </a:spcBef>
              <a:spcAft>
                <a:spcPts val="1600"/>
              </a:spcAft>
              <a:buNone/>
            </a:pPr>
            <a:r>
              <a:t/>
            </a:r>
            <a:endParaRPr sz="1800">
              <a:solidFill>
                <a:srgbClr val="434343"/>
              </a:solidFill>
            </a:endParaRPr>
          </a:p>
        </p:txBody>
      </p:sp>
      <p:sp>
        <p:nvSpPr>
          <p:cNvPr id="860" name="Shape 860"/>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434343"/>
              </a:buClr>
              <a:buSzPts val="1800"/>
              <a:buChar char="●"/>
            </a:pPr>
            <a:r>
              <a:rPr lang="en" sz="1800">
                <a:solidFill>
                  <a:srgbClr val="434343"/>
                </a:solidFill>
              </a:rPr>
              <a:t>Caching of Precondition Checks</a:t>
            </a:r>
            <a:endParaRPr sz="1800">
              <a:solidFill>
                <a:srgbClr val="434343"/>
              </a:solidFill>
            </a:endParaRPr>
          </a:p>
          <a:p>
            <a:pPr indent="-342900" lvl="1" marL="914400" rtl="0">
              <a:spcBef>
                <a:spcPts val="0"/>
              </a:spcBef>
              <a:spcAft>
                <a:spcPts val="0"/>
              </a:spcAft>
              <a:buClr>
                <a:srgbClr val="434343"/>
              </a:buClr>
              <a:buSzPts val="1800"/>
              <a:buChar char="○"/>
            </a:pPr>
            <a:r>
              <a:rPr lang="en" sz="1800">
                <a:solidFill>
                  <a:srgbClr val="434343"/>
                </a:solidFill>
              </a:rPr>
              <a:t>Proxy caches precondition checks in a L1 cache</a:t>
            </a:r>
            <a:endParaRPr sz="1800">
              <a:solidFill>
                <a:srgbClr val="434343"/>
              </a:solidFill>
            </a:endParaRPr>
          </a:p>
          <a:p>
            <a:pPr indent="-342900" lvl="1" marL="914400" rtl="0">
              <a:spcBef>
                <a:spcPts val="0"/>
              </a:spcBef>
              <a:spcAft>
                <a:spcPts val="0"/>
              </a:spcAft>
              <a:buClr>
                <a:srgbClr val="434343"/>
              </a:buClr>
              <a:buSzPts val="1800"/>
              <a:buChar char="○"/>
            </a:pPr>
            <a:r>
              <a:rPr lang="en" sz="1800">
                <a:solidFill>
                  <a:srgbClr val="434343"/>
                </a:solidFill>
              </a:rPr>
              <a:t>Mixer Provides a Shared L2 Cache</a:t>
            </a:r>
            <a:endParaRPr sz="1800">
              <a:solidFill>
                <a:srgbClr val="434343"/>
              </a:solidFill>
            </a:endParaRPr>
          </a:p>
          <a:p>
            <a:pPr indent="-342900" lvl="1" marL="914400" rtl="0">
              <a:spcBef>
                <a:spcPts val="0"/>
              </a:spcBef>
              <a:spcAft>
                <a:spcPts val="0"/>
              </a:spcAft>
              <a:buClr>
                <a:srgbClr val="434343"/>
              </a:buClr>
              <a:buSzPts val="1800"/>
              <a:buChar char="○"/>
            </a:pPr>
            <a:r>
              <a:rPr lang="en" sz="1800">
                <a:solidFill>
                  <a:srgbClr val="434343"/>
                </a:solidFill>
              </a:rPr>
              <a:t>Mixer only called once for every several thousand requests</a:t>
            </a:r>
            <a:endParaRPr sz="1800">
              <a:solidFill>
                <a:srgbClr val="434343"/>
              </a:solidFill>
            </a:endParaRPr>
          </a:p>
          <a:p>
            <a:pPr indent="-342900" lvl="0" marL="457200" rtl="0">
              <a:spcBef>
                <a:spcPts val="0"/>
              </a:spcBef>
              <a:spcAft>
                <a:spcPts val="0"/>
              </a:spcAft>
              <a:buClr>
                <a:srgbClr val="434343"/>
              </a:buClr>
              <a:buSzPts val="1800"/>
              <a:buChar char="●"/>
            </a:pPr>
            <a:r>
              <a:rPr lang="en" sz="1800">
                <a:solidFill>
                  <a:srgbClr val="434343"/>
                </a:solidFill>
              </a:rPr>
              <a:t>Telemetry Reporting - Buffered and Async</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Shape 865"/>
          <p:cNvSpPr txBox="1"/>
          <p:nvPr>
            <p:ph type="title"/>
          </p:nvPr>
        </p:nvSpPr>
        <p:spPr>
          <a:xfrm>
            <a:off x="1311100" y="169650"/>
            <a:ext cx="6742800" cy="1373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600"/>
              <a:t>Changes needed to Legacy Applications </a:t>
            </a:r>
            <a:endParaRPr sz="3600"/>
          </a:p>
        </p:txBody>
      </p:sp>
      <p:sp>
        <p:nvSpPr>
          <p:cNvPr id="866" name="Shape 866"/>
          <p:cNvSpPr txBox="1"/>
          <p:nvPr/>
        </p:nvSpPr>
        <p:spPr>
          <a:xfrm>
            <a:off x="962550" y="1542750"/>
            <a:ext cx="7218900" cy="3276300"/>
          </a:xfrm>
          <a:prstGeom prst="rect">
            <a:avLst/>
          </a:prstGeom>
          <a:noFill/>
          <a:ln>
            <a:noFill/>
          </a:ln>
        </p:spPr>
        <p:txBody>
          <a:bodyPr anchorCtr="0" anchor="t" bIns="68575" lIns="68575" spcFirstLastPara="1" rIns="68575" wrap="square" tIns="68575">
            <a:noAutofit/>
          </a:bodyPr>
          <a:lstStyle/>
          <a:p>
            <a:pPr indent="0" lvl="0" marL="0" rtl="0">
              <a:lnSpc>
                <a:spcPct val="115000"/>
              </a:lnSpc>
              <a:spcBef>
                <a:spcPts val="0"/>
              </a:spcBef>
              <a:spcAft>
                <a:spcPts val="0"/>
              </a:spcAft>
              <a:buNone/>
            </a:pPr>
            <a:r>
              <a:t/>
            </a:r>
            <a:endParaRPr sz="1800">
              <a:solidFill>
                <a:srgbClr val="75787A"/>
              </a:solidFill>
              <a:latin typeface="Roboto"/>
              <a:ea typeface="Roboto"/>
              <a:cs typeface="Roboto"/>
              <a:sym typeface="Roboto"/>
            </a:endParaRPr>
          </a:p>
          <a:p>
            <a:pPr indent="-381000" lvl="0" marL="457200" marR="0" rtl="0" algn="l">
              <a:lnSpc>
                <a:spcPct val="115000"/>
              </a:lnSpc>
              <a:spcBef>
                <a:spcPts val="0"/>
              </a:spcBef>
              <a:spcAft>
                <a:spcPts val="0"/>
              </a:spcAft>
              <a:buClr>
                <a:srgbClr val="000000"/>
              </a:buClr>
              <a:buSzPts val="2400"/>
              <a:buFont typeface="Roboto"/>
              <a:buChar char="●"/>
            </a:pPr>
            <a:r>
              <a:rPr lang="en" sz="2400">
                <a:latin typeface="Roboto"/>
                <a:ea typeface="Roboto"/>
                <a:cs typeface="Roboto"/>
                <a:sym typeface="Roboto"/>
              </a:rPr>
              <a:t>Modify request headers to pass span ids</a:t>
            </a:r>
            <a:endParaRPr sz="2400">
              <a:latin typeface="Roboto"/>
              <a:ea typeface="Roboto"/>
              <a:cs typeface="Roboto"/>
              <a:sym typeface="Roboto"/>
            </a:endParaRPr>
          </a:p>
          <a:p>
            <a:pPr indent="-342900" lvl="0" marL="457200" marR="0" rtl="0" algn="l">
              <a:lnSpc>
                <a:spcPct val="115000"/>
              </a:lnSpc>
              <a:spcBef>
                <a:spcPts val="0"/>
              </a:spcBef>
              <a:spcAft>
                <a:spcPts val="0"/>
              </a:spcAft>
              <a:buSzPts val="1800"/>
              <a:buFont typeface="Roboto"/>
              <a:buChar char="●"/>
            </a:pPr>
            <a:r>
              <a:rPr lang="en" sz="1800">
                <a:latin typeface="Roboto"/>
                <a:ea typeface="Roboto"/>
                <a:cs typeface="Roboto"/>
                <a:sym typeface="Roboto"/>
              </a:rPr>
              <a:t>x-request-id</a:t>
            </a:r>
            <a:endParaRPr sz="1800">
              <a:latin typeface="Roboto"/>
              <a:ea typeface="Roboto"/>
              <a:cs typeface="Roboto"/>
              <a:sym typeface="Roboto"/>
            </a:endParaRPr>
          </a:p>
          <a:p>
            <a:pPr indent="-342900" lvl="0" marL="457200" marR="0" rtl="0" algn="l">
              <a:lnSpc>
                <a:spcPct val="115000"/>
              </a:lnSpc>
              <a:spcBef>
                <a:spcPts val="0"/>
              </a:spcBef>
              <a:spcAft>
                <a:spcPts val="0"/>
              </a:spcAft>
              <a:buSzPts val="1800"/>
              <a:buFont typeface="Roboto"/>
              <a:buChar char="●"/>
            </a:pPr>
            <a:r>
              <a:rPr lang="en" sz="1800">
                <a:latin typeface="Roboto"/>
                <a:ea typeface="Roboto"/>
                <a:cs typeface="Roboto"/>
                <a:sym typeface="Roboto"/>
              </a:rPr>
              <a:t>x-b3-traceid</a:t>
            </a:r>
            <a:endParaRPr sz="1800">
              <a:latin typeface="Roboto"/>
              <a:ea typeface="Roboto"/>
              <a:cs typeface="Roboto"/>
              <a:sym typeface="Roboto"/>
            </a:endParaRPr>
          </a:p>
          <a:p>
            <a:pPr indent="-342900" lvl="0" marL="457200" marR="0" rtl="0" algn="l">
              <a:lnSpc>
                <a:spcPct val="115000"/>
              </a:lnSpc>
              <a:spcBef>
                <a:spcPts val="0"/>
              </a:spcBef>
              <a:spcAft>
                <a:spcPts val="0"/>
              </a:spcAft>
              <a:buSzPts val="1800"/>
              <a:buFont typeface="Roboto"/>
              <a:buChar char="●"/>
            </a:pPr>
            <a:r>
              <a:rPr lang="en" sz="1800">
                <a:latin typeface="Roboto"/>
                <a:ea typeface="Roboto"/>
                <a:cs typeface="Roboto"/>
                <a:sym typeface="Roboto"/>
              </a:rPr>
              <a:t>x-b3-spanid</a:t>
            </a:r>
            <a:endParaRPr sz="1800">
              <a:latin typeface="Roboto"/>
              <a:ea typeface="Roboto"/>
              <a:cs typeface="Roboto"/>
              <a:sym typeface="Roboto"/>
            </a:endParaRPr>
          </a:p>
          <a:p>
            <a:pPr indent="-342900" lvl="0" marL="457200" marR="0" rtl="0" algn="l">
              <a:lnSpc>
                <a:spcPct val="115000"/>
              </a:lnSpc>
              <a:spcBef>
                <a:spcPts val="0"/>
              </a:spcBef>
              <a:spcAft>
                <a:spcPts val="0"/>
              </a:spcAft>
              <a:buSzPts val="1800"/>
              <a:buFont typeface="Roboto"/>
              <a:buChar char="●"/>
            </a:pPr>
            <a:r>
              <a:rPr lang="en" sz="1800">
                <a:latin typeface="Roboto"/>
                <a:ea typeface="Roboto"/>
                <a:cs typeface="Roboto"/>
                <a:sym typeface="Roboto"/>
              </a:rPr>
              <a:t>x-b3-parentspanid</a:t>
            </a:r>
            <a:endParaRPr sz="1800">
              <a:latin typeface="Roboto"/>
              <a:ea typeface="Roboto"/>
              <a:cs typeface="Roboto"/>
              <a:sym typeface="Roboto"/>
            </a:endParaRPr>
          </a:p>
          <a:p>
            <a:pPr indent="-342900" lvl="0" marL="457200" marR="0" rtl="0" algn="l">
              <a:lnSpc>
                <a:spcPct val="115000"/>
              </a:lnSpc>
              <a:spcBef>
                <a:spcPts val="0"/>
              </a:spcBef>
              <a:spcAft>
                <a:spcPts val="0"/>
              </a:spcAft>
              <a:buSzPts val="1800"/>
              <a:buFont typeface="Roboto"/>
              <a:buChar char="●"/>
            </a:pPr>
            <a:r>
              <a:rPr lang="en" sz="1800">
                <a:latin typeface="Roboto"/>
                <a:ea typeface="Roboto"/>
                <a:cs typeface="Roboto"/>
                <a:sym typeface="Roboto"/>
              </a:rPr>
              <a:t>x-b3-sampled</a:t>
            </a:r>
            <a:endParaRPr sz="1800">
              <a:latin typeface="Roboto"/>
              <a:ea typeface="Roboto"/>
              <a:cs typeface="Roboto"/>
              <a:sym typeface="Roboto"/>
            </a:endParaRPr>
          </a:p>
          <a:p>
            <a:pPr indent="-342900" lvl="0" marL="457200" marR="0" rtl="0" algn="l">
              <a:lnSpc>
                <a:spcPct val="115000"/>
              </a:lnSpc>
              <a:spcBef>
                <a:spcPts val="0"/>
              </a:spcBef>
              <a:spcAft>
                <a:spcPts val="0"/>
              </a:spcAft>
              <a:buSzPts val="1800"/>
              <a:buFont typeface="Roboto"/>
              <a:buChar char="●"/>
            </a:pPr>
            <a:r>
              <a:rPr lang="en" sz="1800">
                <a:latin typeface="Roboto"/>
                <a:ea typeface="Roboto"/>
                <a:cs typeface="Roboto"/>
                <a:sym typeface="Roboto"/>
              </a:rPr>
              <a:t>x-b3-flags</a:t>
            </a:r>
            <a:endParaRPr sz="1800">
              <a:latin typeface="Roboto"/>
              <a:ea typeface="Roboto"/>
              <a:cs typeface="Roboto"/>
              <a:sym typeface="Roboto"/>
            </a:endParaRPr>
          </a:p>
          <a:p>
            <a:pPr indent="-342900" lvl="0" marL="457200" marR="0" rtl="0" algn="l">
              <a:lnSpc>
                <a:spcPct val="115000"/>
              </a:lnSpc>
              <a:spcBef>
                <a:spcPts val="0"/>
              </a:spcBef>
              <a:spcAft>
                <a:spcPts val="0"/>
              </a:spcAft>
              <a:buSzPts val="1800"/>
              <a:buFont typeface="Roboto"/>
              <a:buChar char="●"/>
            </a:pPr>
            <a:r>
              <a:rPr lang="en" sz="1800">
                <a:latin typeface="Roboto"/>
                <a:ea typeface="Roboto"/>
                <a:cs typeface="Roboto"/>
                <a:sym typeface="Roboto"/>
              </a:rPr>
              <a:t>x-ot-span-context</a:t>
            </a:r>
            <a:endParaRPr sz="1800">
              <a:solidFill>
                <a:srgbClr val="75787A"/>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Shape 871"/>
          <p:cNvSpPr txBox="1"/>
          <p:nvPr>
            <p:ph idx="1" type="body"/>
          </p:nvPr>
        </p:nvSpPr>
        <p:spPr>
          <a:xfrm>
            <a:off x="388610" y="1306445"/>
            <a:ext cx="8366700" cy="3394500"/>
          </a:xfrm>
          <a:prstGeom prst="rect">
            <a:avLst/>
          </a:prstGeom>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sz="2400"/>
          </a:p>
          <a:p>
            <a:pPr indent="-381000" lvl="0" marL="457200" rtl="0">
              <a:lnSpc>
                <a:spcPct val="150000"/>
              </a:lnSpc>
              <a:spcBef>
                <a:spcPts val="1600"/>
              </a:spcBef>
              <a:spcAft>
                <a:spcPts val="0"/>
              </a:spcAft>
              <a:buSzPts val="2400"/>
              <a:buChar char="•"/>
            </a:pPr>
            <a:r>
              <a:rPr lang="en" sz="2400"/>
              <a:t>Telemetry</a:t>
            </a:r>
            <a:endParaRPr sz="2400"/>
          </a:p>
          <a:p>
            <a:pPr indent="-381000" lvl="0" marL="457200" rtl="0">
              <a:lnSpc>
                <a:spcPct val="150000"/>
              </a:lnSpc>
              <a:spcBef>
                <a:spcPts val="0"/>
              </a:spcBef>
              <a:spcAft>
                <a:spcPts val="0"/>
              </a:spcAft>
              <a:buSzPts val="2400"/>
              <a:buChar char="•"/>
            </a:pPr>
            <a:r>
              <a:rPr lang="en" sz="2400"/>
              <a:t>Distributed Tracing</a:t>
            </a:r>
            <a:endParaRPr sz="2400"/>
          </a:p>
        </p:txBody>
      </p:sp>
      <p:sp>
        <p:nvSpPr>
          <p:cNvPr id="872" name="Shape 872"/>
          <p:cNvSpPr txBox="1"/>
          <p:nvPr>
            <p:ph type="ctrTitle"/>
          </p:nvPr>
        </p:nvSpPr>
        <p:spPr>
          <a:xfrm>
            <a:off x="388600" y="245400"/>
            <a:ext cx="8069400" cy="1002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rgbClr val="FFFFFF"/>
                </a:solidFill>
                <a:latin typeface="Roboto"/>
                <a:ea typeface="Roboto"/>
                <a:cs typeface="Roboto"/>
                <a:sym typeface="Roboto"/>
              </a:rPr>
              <a:t>Exercise 8 &amp; 9</a:t>
            </a:r>
            <a:endParaRPr sz="3600">
              <a:solidFill>
                <a:srgbClr val="FFFFFF"/>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sp>
        <p:nvSpPr>
          <p:cNvPr id="877" name="Shape 87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Traffic Splitting</a:t>
            </a:r>
            <a:endParaRPr/>
          </a:p>
        </p:txBody>
      </p:sp>
      <p:sp>
        <p:nvSpPr>
          <p:cNvPr id="878" name="Shape 878"/>
          <p:cNvSpPr/>
          <p:nvPr/>
        </p:nvSpPr>
        <p:spPr>
          <a:xfrm rot="5400000">
            <a:off x="4883845" y="3046536"/>
            <a:ext cx="1318500" cy="11670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b="0" i="0" sz="1700" u="none" cap="none" strike="noStrike">
              <a:solidFill>
                <a:srgbClr val="FFFFFF"/>
              </a:solidFill>
              <a:latin typeface="Calibri"/>
              <a:ea typeface="Calibri"/>
              <a:cs typeface="Calibri"/>
              <a:sym typeface="Calibri"/>
            </a:endParaRPr>
          </a:p>
        </p:txBody>
      </p:sp>
      <p:sp>
        <p:nvSpPr>
          <p:cNvPr id="879" name="Shape 879"/>
          <p:cNvSpPr txBox="1"/>
          <p:nvPr/>
        </p:nvSpPr>
        <p:spPr>
          <a:xfrm>
            <a:off x="5073800" y="3900095"/>
            <a:ext cx="839700" cy="262200"/>
          </a:xfrm>
          <a:prstGeom prst="rect">
            <a:avLst/>
          </a:prstGeom>
          <a:solidFill>
            <a:srgbClr val="D9EAD3"/>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rPr lang="en" sz="1000">
                <a:latin typeface="Roboto Medium"/>
                <a:ea typeface="Roboto Medium"/>
                <a:cs typeface="Roboto Medium"/>
                <a:sym typeface="Roboto Medium"/>
              </a:rPr>
              <a:t>svc</a:t>
            </a:r>
            <a:r>
              <a:rPr i="0" lang="en" sz="1000" u="none" cap="none" strike="noStrike">
                <a:solidFill>
                  <a:srgbClr val="000000"/>
                </a:solidFill>
                <a:latin typeface="Roboto Medium"/>
                <a:ea typeface="Roboto Medium"/>
                <a:cs typeface="Roboto Medium"/>
                <a:sym typeface="Roboto Medium"/>
              </a:rPr>
              <a:t>A</a:t>
            </a:r>
            <a:endParaRPr i="0" sz="1000" u="none" cap="none" strike="noStrike">
              <a:solidFill>
                <a:srgbClr val="000000"/>
              </a:solidFill>
              <a:latin typeface="Roboto Medium"/>
              <a:ea typeface="Roboto Medium"/>
              <a:cs typeface="Roboto Medium"/>
              <a:sym typeface="Roboto Medium"/>
            </a:endParaRPr>
          </a:p>
        </p:txBody>
      </p:sp>
      <p:sp>
        <p:nvSpPr>
          <p:cNvPr id="880" name="Shape 880"/>
          <p:cNvSpPr txBox="1"/>
          <p:nvPr/>
        </p:nvSpPr>
        <p:spPr>
          <a:xfrm>
            <a:off x="5081312" y="3260800"/>
            <a:ext cx="824700" cy="270600"/>
          </a:xfrm>
          <a:prstGeom prst="rect">
            <a:avLst/>
          </a:prstGeom>
          <a:solidFill>
            <a:srgbClr val="CFE2F3"/>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rPr lang="en" sz="1000">
                <a:latin typeface="Roboto Medium"/>
                <a:ea typeface="Roboto Medium"/>
                <a:cs typeface="Roboto Medium"/>
                <a:sym typeface="Roboto Medium"/>
              </a:rPr>
              <a:t>Proxy</a:t>
            </a:r>
            <a:endParaRPr i="0" sz="1000" u="none" cap="none" strike="noStrike">
              <a:solidFill>
                <a:srgbClr val="000000"/>
              </a:solidFill>
              <a:latin typeface="Roboto Medium"/>
              <a:ea typeface="Roboto Medium"/>
              <a:cs typeface="Roboto Medium"/>
              <a:sym typeface="Roboto Medium"/>
            </a:endParaRPr>
          </a:p>
        </p:txBody>
      </p:sp>
      <p:cxnSp>
        <p:nvCxnSpPr>
          <p:cNvPr id="881" name="Shape 881"/>
          <p:cNvCxnSpPr/>
          <p:nvPr/>
        </p:nvCxnSpPr>
        <p:spPr>
          <a:xfrm>
            <a:off x="5265062" y="3531400"/>
            <a:ext cx="0" cy="368700"/>
          </a:xfrm>
          <a:prstGeom prst="straightConnector1">
            <a:avLst/>
          </a:prstGeom>
          <a:noFill/>
          <a:ln cap="flat" cmpd="sng" w="9525">
            <a:solidFill>
              <a:srgbClr val="4F81BD"/>
            </a:solidFill>
            <a:prstDash val="solid"/>
            <a:round/>
            <a:headEnd len="med" w="med" type="stealth"/>
            <a:tailEnd len="med" w="med" type="none"/>
          </a:ln>
        </p:spPr>
      </p:cxnSp>
      <p:sp>
        <p:nvSpPr>
          <p:cNvPr id="882" name="Shape 882"/>
          <p:cNvSpPr txBox="1"/>
          <p:nvPr/>
        </p:nvSpPr>
        <p:spPr>
          <a:xfrm>
            <a:off x="4970029" y="2961050"/>
            <a:ext cx="457200" cy="2241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i="0" lang="en" sz="1000" u="none" cap="none" strike="noStrike">
                <a:solidFill>
                  <a:srgbClr val="000000"/>
                </a:solidFill>
                <a:latin typeface="Roboto Medium"/>
                <a:ea typeface="Roboto Medium"/>
                <a:cs typeface="Roboto Medium"/>
                <a:sym typeface="Roboto Medium"/>
              </a:rPr>
              <a:t>Pod</a:t>
            </a:r>
            <a:endParaRPr sz="1000">
              <a:solidFill>
                <a:srgbClr val="000000"/>
              </a:solidFill>
              <a:latin typeface="Roboto Medium"/>
              <a:ea typeface="Roboto Medium"/>
              <a:cs typeface="Roboto Medium"/>
              <a:sym typeface="Roboto Medium"/>
            </a:endParaRPr>
          </a:p>
        </p:txBody>
      </p:sp>
      <p:sp>
        <p:nvSpPr>
          <p:cNvPr id="883" name="Shape 883"/>
          <p:cNvSpPr txBox="1"/>
          <p:nvPr/>
        </p:nvSpPr>
        <p:spPr>
          <a:xfrm>
            <a:off x="5140848" y="4289288"/>
            <a:ext cx="705600" cy="2241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lang="en" sz="1000">
                <a:solidFill>
                  <a:srgbClr val="000000"/>
                </a:solidFill>
                <a:latin typeface="Roboto Medium"/>
                <a:ea typeface="Roboto Medium"/>
                <a:cs typeface="Roboto Medium"/>
                <a:sym typeface="Roboto Medium"/>
              </a:rPr>
              <a:t>Service A</a:t>
            </a:r>
            <a:endParaRPr sz="1000">
              <a:latin typeface="Roboto Medium"/>
              <a:ea typeface="Roboto Medium"/>
              <a:cs typeface="Roboto Medium"/>
              <a:sym typeface="Roboto Medium"/>
            </a:endParaRPr>
          </a:p>
        </p:txBody>
      </p:sp>
      <p:sp>
        <p:nvSpPr>
          <p:cNvPr id="884" name="Shape 884"/>
          <p:cNvSpPr/>
          <p:nvPr/>
        </p:nvSpPr>
        <p:spPr>
          <a:xfrm rot="5400000">
            <a:off x="5945000" y="2407125"/>
            <a:ext cx="3818400" cy="1232400"/>
          </a:xfrm>
          <a:prstGeom prst="roundRect">
            <a:avLst>
              <a:gd fmla="val 16667" name="adj"/>
            </a:avLst>
          </a:prstGeom>
          <a:solidFill>
            <a:srgbClr val="BFBFBF"/>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sz="1700">
              <a:solidFill>
                <a:srgbClr val="FFFFFF"/>
              </a:solidFill>
              <a:latin typeface="Calibri"/>
              <a:ea typeface="Calibri"/>
              <a:cs typeface="Calibri"/>
              <a:sym typeface="Calibri"/>
            </a:endParaRPr>
          </a:p>
        </p:txBody>
      </p:sp>
      <p:sp>
        <p:nvSpPr>
          <p:cNvPr id="885" name="Shape 885"/>
          <p:cNvSpPr/>
          <p:nvPr/>
        </p:nvSpPr>
        <p:spPr>
          <a:xfrm rot="5400000">
            <a:off x="7156150" y="1941813"/>
            <a:ext cx="1134900" cy="8934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sz="1700">
              <a:solidFill>
                <a:srgbClr val="FFFFFF"/>
              </a:solidFill>
              <a:latin typeface="Calibri"/>
              <a:ea typeface="Calibri"/>
              <a:cs typeface="Calibri"/>
              <a:sym typeface="Calibri"/>
            </a:endParaRPr>
          </a:p>
        </p:txBody>
      </p:sp>
      <p:sp>
        <p:nvSpPr>
          <p:cNvPr id="886" name="Shape 886"/>
          <p:cNvSpPr/>
          <p:nvPr/>
        </p:nvSpPr>
        <p:spPr>
          <a:xfrm rot="5400000">
            <a:off x="7260350" y="1945238"/>
            <a:ext cx="1148400" cy="9987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sz="1700">
              <a:solidFill>
                <a:srgbClr val="FFFFFF"/>
              </a:solidFill>
              <a:latin typeface="Calibri"/>
              <a:ea typeface="Calibri"/>
              <a:cs typeface="Calibri"/>
              <a:sym typeface="Calibri"/>
            </a:endParaRPr>
          </a:p>
        </p:txBody>
      </p:sp>
      <p:sp>
        <p:nvSpPr>
          <p:cNvPr id="887" name="Shape 887"/>
          <p:cNvSpPr/>
          <p:nvPr/>
        </p:nvSpPr>
        <p:spPr>
          <a:xfrm rot="5400000">
            <a:off x="7341725" y="1992238"/>
            <a:ext cx="1098300" cy="9801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sz="1700">
              <a:solidFill>
                <a:srgbClr val="FFFFFF"/>
              </a:solidFill>
              <a:latin typeface="Calibri"/>
              <a:ea typeface="Calibri"/>
              <a:cs typeface="Calibri"/>
              <a:sym typeface="Calibri"/>
            </a:endParaRPr>
          </a:p>
        </p:txBody>
      </p:sp>
      <p:sp>
        <p:nvSpPr>
          <p:cNvPr id="888" name="Shape 888"/>
          <p:cNvSpPr txBox="1"/>
          <p:nvPr/>
        </p:nvSpPr>
        <p:spPr>
          <a:xfrm>
            <a:off x="7496173" y="2667937"/>
            <a:ext cx="839700" cy="262200"/>
          </a:xfrm>
          <a:prstGeom prst="rect">
            <a:avLst/>
          </a:prstGeom>
          <a:solidFill>
            <a:srgbClr val="D9EAD3"/>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rPr lang="en" sz="1000">
                <a:latin typeface="Roboto Medium"/>
                <a:ea typeface="Roboto Medium"/>
                <a:cs typeface="Roboto Medium"/>
                <a:sym typeface="Roboto Medium"/>
              </a:rPr>
              <a:t>svc</a:t>
            </a:r>
            <a:r>
              <a:rPr lang="en" sz="1000">
                <a:solidFill>
                  <a:srgbClr val="000000"/>
                </a:solidFill>
                <a:latin typeface="Roboto Medium"/>
                <a:ea typeface="Roboto Medium"/>
                <a:cs typeface="Roboto Medium"/>
                <a:sym typeface="Roboto Medium"/>
              </a:rPr>
              <a:t>B</a:t>
            </a:r>
            <a:endParaRPr sz="1000">
              <a:solidFill>
                <a:srgbClr val="000000"/>
              </a:solidFill>
              <a:latin typeface="Roboto Medium"/>
              <a:ea typeface="Roboto Medium"/>
              <a:cs typeface="Roboto Medium"/>
              <a:sym typeface="Roboto Medium"/>
            </a:endParaRPr>
          </a:p>
        </p:txBody>
      </p:sp>
      <p:sp>
        <p:nvSpPr>
          <p:cNvPr id="889" name="Shape 889"/>
          <p:cNvSpPr txBox="1"/>
          <p:nvPr/>
        </p:nvSpPr>
        <p:spPr>
          <a:xfrm>
            <a:off x="7494442" y="2028626"/>
            <a:ext cx="824700" cy="270600"/>
          </a:xfrm>
          <a:prstGeom prst="rect">
            <a:avLst/>
          </a:prstGeom>
          <a:solidFill>
            <a:srgbClr val="CFE2F3"/>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rPr lang="en" sz="1000">
                <a:latin typeface="Roboto Medium"/>
                <a:ea typeface="Roboto Medium"/>
                <a:cs typeface="Roboto Medium"/>
                <a:sym typeface="Roboto Medium"/>
              </a:rPr>
              <a:t>Proxy</a:t>
            </a:r>
            <a:endParaRPr sz="1000">
              <a:solidFill>
                <a:srgbClr val="000000"/>
              </a:solidFill>
              <a:latin typeface="Roboto Medium"/>
              <a:ea typeface="Roboto Medium"/>
              <a:cs typeface="Roboto Medium"/>
              <a:sym typeface="Roboto Medium"/>
            </a:endParaRPr>
          </a:p>
        </p:txBody>
      </p:sp>
      <p:cxnSp>
        <p:nvCxnSpPr>
          <p:cNvPr id="890" name="Shape 890"/>
          <p:cNvCxnSpPr>
            <a:stCxn id="889" idx="2"/>
          </p:cNvCxnSpPr>
          <p:nvPr/>
        </p:nvCxnSpPr>
        <p:spPr>
          <a:xfrm>
            <a:off x="7906792" y="2299226"/>
            <a:ext cx="5700" cy="345000"/>
          </a:xfrm>
          <a:prstGeom prst="straightConnector1">
            <a:avLst/>
          </a:prstGeom>
          <a:noFill/>
          <a:ln cap="flat" cmpd="sng" w="9525">
            <a:solidFill>
              <a:srgbClr val="4F81BD"/>
            </a:solidFill>
            <a:prstDash val="solid"/>
            <a:round/>
            <a:headEnd len="med" w="med" type="stealth"/>
            <a:tailEnd len="med" w="med" type="stealth"/>
          </a:ln>
        </p:spPr>
      </p:cxnSp>
      <p:cxnSp>
        <p:nvCxnSpPr>
          <p:cNvPr id="891" name="Shape 891"/>
          <p:cNvCxnSpPr>
            <a:stCxn id="880" idx="3"/>
            <a:endCxn id="887" idx="2"/>
          </p:cNvCxnSpPr>
          <p:nvPr/>
        </p:nvCxnSpPr>
        <p:spPr>
          <a:xfrm flipH="1" rot="10800000">
            <a:off x="5906012" y="2482300"/>
            <a:ext cx="1494900" cy="913800"/>
          </a:xfrm>
          <a:prstGeom prst="straightConnector1">
            <a:avLst/>
          </a:prstGeom>
          <a:noFill/>
          <a:ln cap="flat" cmpd="sng" w="9525">
            <a:solidFill>
              <a:srgbClr val="4F81BD"/>
            </a:solidFill>
            <a:prstDash val="solid"/>
            <a:round/>
            <a:headEnd len="sm" w="sm" type="none"/>
            <a:tailEnd len="med" w="med" type="stealth"/>
          </a:ln>
        </p:spPr>
      </p:cxnSp>
      <p:sp>
        <p:nvSpPr>
          <p:cNvPr id="892" name="Shape 892"/>
          <p:cNvSpPr txBox="1"/>
          <p:nvPr/>
        </p:nvSpPr>
        <p:spPr>
          <a:xfrm rot="-5400000">
            <a:off x="8230062" y="2911263"/>
            <a:ext cx="753000" cy="2241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lang="en" sz="1000">
                <a:solidFill>
                  <a:srgbClr val="000000"/>
                </a:solidFill>
                <a:latin typeface="Roboto Medium"/>
                <a:ea typeface="Roboto Medium"/>
                <a:cs typeface="Roboto Medium"/>
                <a:sym typeface="Roboto Medium"/>
              </a:rPr>
              <a:t>Service B</a:t>
            </a:r>
            <a:endParaRPr sz="1000">
              <a:latin typeface="Roboto Medium"/>
              <a:ea typeface="Roboto Medium"/>
              <a:cs typeface="Roboto Medium"/>
              <a:sym typeface="Roboto Medium"/>
            </a:endParaRPr>
          </a:p>
        </p:txBody>
      </p:sp>
      <p:sp>
        <p:nvSpPr>
          <p:cNvPr id="893" name="Shape 893"/>
          <p:cNvSpPr txBox="1"/>
          <p:nvPr/>
        </p:nvSpPr>
        <p:spPr>
          <a:xfrm>
            <a:off x="5265050" y="3679913"/>
            <a:ext cx="1704000" cy="2241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lang="en" sz="1100">
                <a:latin typeface="Roboto Light"/>
                <a:ea typeface="Roboto Light"/>
                <a:cs typeface="Roboto Light"/>
                <a:sym typeface="Roboto Light"/>
              </a:rPr>
              <a:t>http://serviceB.example</a:t>
            </a:r>
            <a:endParaRPr sz="1100">
              <a:solidFill>
                <a:srgbClr val="000000"/>
              </a:solidFill>
              <a:latin typeface="Roboto Light"/>
              <a:ea typeface="Roboto Light"/>
              <a:cs typeface="Roboto Light"/>
              <a:sym typeface="Roboto Light"/>
            </a:endParaRPr>
          </a:p>
        </p:txBody>
      </p:sp>
      <p:sp>
        <p:nvSpPr>
          <p:cNvPr id="894" name="Shape 894"/>
          <p:cNvSpPr txBox="1"/>
          <p:nvPr/>
        </p:nvSpPr>
        <p:spPr>
          <a:xfrm>
            <a:off x="7335200" y="1277438"/>
            <a:ext cx="951600" cy="5484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i="1" lang="en" sz="1000">
                <a:latin typeface="Roboto"/>
                <a:ea typeface="Roboto"/>
                <a:cs typeface="Roboto"/>
                <a:sym typeface="Roboto"/>
              </a:rPr>
              <a:t>Pod Labels: </a:t>
            </a:r>
            <a:endParaRPr i="1" sz="1000">
              <a:latin typeface="Roboto"/>
              <a:ea typeface="Roboto"/>
              <a:cs typeface="Roboto"/>
              <a:sym typeface="Roboto"/>
            </a:endParaRPr>
          </a:p>
          <a:p>
            <a:pPr indent="0" lvl="0" marL="0" marR="0" rtl="0" algn="l">
              <a:spcBef>
                <a:spcPts val="0"/>
              </a:spcBef>
              <a:spcAft>
                <a:spcPts val="0"/>
              </a:spcAft>
              <a:buNone/>
            </a:pPr>
            <a:r>
              <a:rPr lang="en" sz="1000">
                <a:latin typeface="Roboto Light"/>
                <a:ea typeface="Roboto Light"/>
                <a:cs typeface="Roboto Light"/>
                <a:sym typeface="Roboto Light"/>
              </a:rPr>
              <a:t>version: v1.5</a:t>
            </a:r>
            <a:endParaRPr sz="1000">
              <a:latin typeface="Roboto Light"/>
              <a:ea typeface="Roboto Light"/>
              <a:cs typeface="Roboto Light"/>
              <a:sym typeface="Roboto Light"/>
            </a:endParaRPr>
          </a:p>
          <a:p>
            <a:pPr indent="0" lvl="0" marL="0" marR="0" rtl="0" algn="l">
              <a:spcBef>
                <a:spcPts val="0"/>
              </a:spcBef>
              <a:spcAft>
                <a:spcPts val="0"/>
              </a:spcAft>
              <a:buNone/>
            </a:pPr>
            <a:r>
              <a:rPr lang="en" sz="1000">
                <a:latin typeface="Roboto Light"/>
                <a:ea typeface="Roboto Light"/>
                <a:cs typeface="Roboto Light"/>
                <a:sym typeface="Roboto Light"/>
              </a:rPr>
              <a:t>env: us-prod</a:t>
            </a:r>
            <a:endParaRPr sz="1000">
              <a:latin typeface="Roboto Light"/>
              <a:ea typeface="Roboto Light"/>
              <a:cs typeface="Roboto Light"/>
              <a:sym typeface="Roboto Light"/>
            </a:endParaRPr>
          </a:p>
        </p:txBody>
      </p:sp>
      <p:sp>
        <p:nvSpPr>
          <p:cNvPr id="895" name="Shape 895"/>
          <p:cNvSpPr/>
          <p:nvPr/>
        </p:nvSpPr>
        <p:spPr>
          <a:xfrm rot="5400000">
            <a:off x="7341600" y="3318438"/>
            <a:ext cx="1098300" cy="9801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sz="1700">
              <a:solidFill>
                <a:srgbClr val="FFFFFF"/>
              </a:solidFill>
              <a:latin typeface="Calibri"/>
              <a:ea typeface="Calibri"/>
              <a:cs typeface="Calibri"/>
              <a:sym typeface="Calibri"/>
            </a:endParaRPr>
          </a:p>
        </p:txBody>
      </p:sp>
      <p:sp>
        <p:nvSpPr>
          <p:cNvPr id="896" name="Shape 896"/>
          <p:cNvSpPr txBox="1"/>
          <p:nvPr/>
        </p:nvSpPr>
        <p:spPr>
          <a:xfrm>
            <a:off x="7496048" y="3994137"/>
            <a:ext cx="839700" cy="262200"/>
          </a:xfrm>
          <a:prstGeom prst="rect">
            <a:avLst/>
          </a:prstGeom>
          <a:solidFill>
            <a:srgbClr val="D9EAD3"/>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rPr lang="en" sz="1000">
                <a:latin typeface="Roboto Medium"/>
                <a:ea typeface="Roboto Medium"/>
                <a:cs typeface="Roboto Medium"/>
                <a:sym typeface="Roboto Medium"/>
              </a:rPr>
              <a:t>svc</a:t>
            </a:r>
            <a:r>
              <a:rPr lang="en" sz="1000">
                <a:solidFill>
                  <a:srgbClr val="000000"/>
                </a:solidFill>
                <a:latin typeface="Roboto Medium"/>
                <a:ea typeface="Roboto Medium"/>
                <a:cs typeface="Roboto Medium"/>
                <a:sym typeface="Roboto Medium"/>
              </a:rPr>
              <a:t>B</a:t>
            </a:r>
            <a:endParaRPr sz="1000">
              <a:solidFill>
                <a:srgbClr val="000000"/>
              </a:solidFill>
              <a:latin typeface="Roboto Medium"/>
              <a:ea typeface="Roboto Medium"/>
              <a:cs typeface="Roboto Medium"/>
              <a:sym typeface="Roboto Medium"/>
            </a:endParaRPr>
          </a:p>
        </p:txBody>
      </p:sp>
      <p:sp>
        <p:nvSpPr>
          <p:cNvPr id="897" name="Shape 897"/>
          <p:cNvSpPr txBox="1"/>
          <p:nvPr/>
        </p:nvSpPr>
        <p:spPr>
          <a:xfrm>
            <a:off x="7494317" y="3354826"/>
            <a:ext cx="824700" cy="270600"/>
          </a:xfrm>
          <a:prstGeom prst="rect">
            <a:avLst/>
          </a:prstGeom>
          <a:solidFill>
            <a:srgbClr val="CFE2F3"/>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rPr lang="en" sz="1000">
                <a:latin typeface="Roboto Medium"/>
                <a:ea typeface="Roboto Medium"/>
                <a:cs typeface="Roboto Medium"/>
                <a:sym typeface="Roboto Medium"/>
              </a:rPr>
              <a:t>Proxy</a:t>
            </a:r>
            <a:endParaRPr sz="1000">
              <a:solidFill>
                <a:srgbClr val="000000"/>
              </a:solidFill>
              <a:latin typeface="Roboto Medium"/>
              <a:ea typeface="Roboto Medium"/>
              <a:cs typeface="Roboto Medium"/>
              <a:sym typeface="Roboto Medium"/>
            </a:endParaRPr>
          </a:p>
        </p:txBody>
      </p:sp>
      <p:cxnSp>
        <p:nvCxnSpPr>
          <p:cNvPr id="898" name="Shape 898"/>
          <p:cNvCxnSpPr>
            <a:stCxn id="897" idx="2"/>
          </p:cNvCxnSpPr>
          <p:nvPr/>
        </p:nvCxnSpPr>
        <p:spPr>
          <a:xfrm>
            <a:off x="7906667" y="3625426"/>
            <a:ext cx="5700" cy="345000"/>
          </a:xfrm>
          <a:prstGeom prst="straightConnector1">
            <a:avLst/>
          </a:prstGeom>
          <a:noFill/>
          <a:ln cap="flat" cmpd="sng" w="9525">
            <a:solidFill>
              <a:srgbClr val="4F81BD"/>
            </a:solidFill>
            <a:prstDash val="solid"/>
            <a:round/>
            <a:headEnd len="med" w="med" type="stealth"/>
            <a:tailEnd len="med" w="med" type="stealth"/>
          </a:ln>
        </p:spPr>
      </p:cxnSp>
      <p:sp>
        <p:nvSpPr>
          <p:cNvPr id="899" name="Shape 899"/>
          <p:cNvSpPr txBox="1"/>
          <p:nvPr/>
        </p:nvSpPr>
        <p:spPr>
          <a:xfrm>
            <a:off x="7311525" y="4427925"/>
            <a:ext cx="1209000" cy="6225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i="1" lang="en" sz="1000">
                <a:latin typeface="Roboto"/>
                <a:ea typeface="Roboto"/>
                <a:cs typeface="Roboto"/>
                <a:sym typeface="Roboto"/>
              </a:rPr>
              <a:t>Pod Labels:</a:t>
            </a:r>
            <a:endParaRPr i="1" sz="1000">
              <a:latin typeface="Roboto"/>
              <a:ea typeface="Roboto"/>
              <a:cs typeface="Roboto"/>
              <a:sym typeface="Roboto"/>
            </a:endParaRPr>
          </a:p>
          <a:p>
            <a:pPr indent="0" lvl="0" marL="0" marR="0" rtl="0" algn="l">
              <a:spcBef>
                <a:spcPts val="0"/>
              </a:spcBef>
              <a:spcAft>
                <a:spcPts val="0"/>
              </a:spcAft>
              <a:buNone/>
            </a:pPr>
            <a:r>
              <a:rPr lang="en" sz="1000">
                <a:latin typeface="Roboto Light"/>
                <a:ea typeface="Roboto Light"/>
                <a:cs typeface="Roboto Light"/>
                <a:sym typeface="Roboto Light"/>
              </a:rPr>
              <a:t>version: v2.0-alpha, env:us-staging</a:t>
            </a:r>
            <a:endParaRPr sz="1000">
              <a:latin typeface="Roboto Light"/>
              <a:ea typeface="Roboto Light"/>
              <a:cs typeface="Roboto Light"/>
              <a:sym typeface="Roboto Light"/>
            </a:endParaRPr>
          </a:p>
        </p:txBody>
      </p:sp>
      <p:cxnSp>
        <p:nvCxnSpPr>
          <p:cNvPr id="900" name="Shape 900"/>
          <p:cNvCxnSpPr>
            <a:stCxn id="880" idx="3"/>
            <a:endCxn id="895" idx="2"/>
          </p:cNvCxnSpPr>
          <p:nvPr/>
        </p:nvCxnSpPr>
        <p:spPr>
          <a:xfrm>
            <a:off x="5906012" y="3396100"/>
            <a:ext cx="1494600" cy="412500"/>
          </a:xfrm>
          <a:prstGeom prst="straightConnector1">
            <a:avLst/>
          </a:prstGeom>
          <a:noFill/>
          <a:ln cap="flat" cmpd="sng" w="9525">
            <a:solidFill>
              <a:srgbClr val="4F81BD"/>
            </a:solidFill>
            <a:prstDash val="solid"/>
            <a:round/>
            <a:headEnd len="sm" w="sm" type="none"/>
            <a:tailEnd len="med" w="med" type="stealth"/>
          </a:ln>
        </p:spPr>
      </p:cxnSp>
      <p:sp>
        <p:nvSpPr>
          <p:cNvPr id="901" name="Shape 901"/>
          <p:cNvSpPr txBox="1"/>
          <p:nvPr/>
        </p:nvSpPr>
        <p:spPr>
          <a:xfrm>
            <a:off x="7128302" y="880550"/>
            <a:ext cx="2015700" cy="2241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lang="en" sz="1000">
                <a:latin typeface="Roboto Medium"/>
                <a:ea typeface="Roboto Medium"/>
                <a:cs typeface="Roboto Medium"/>
                <a:sym typeface="Roboto Medium"/>
              </a:rPr>
              <a:t>serviceB.example.cluster.local</a:t>
            </a:r>
            <a:endParaRPr sz="1000">
              <a:solidFill>
                <a:srgbClr val="000000"/>
              </a:solidFill>
              <a:latin typeface="Roboto Medium"/>
              <a:ea typeface="Roboto Medium"/>
              <a:cs typeface="Roboto Medium"/>
              <a:sym typeface="Roboto Medium"/>
            </a:endParaRPr>
          </a:p>
        </p:txBody>
      </p:sp>
      <p:sp>
        <p:nvSpPr>
          <p:cNvPr id="902" name="Shape 902"/>
          <p:cNvSpPr/>
          <p:nvPr/>
        </p:nvSpPr>
        <p:spPr>
          <a:xfrm>
            <a:off x="5003600" y="1834589"/>
            <a:ext cx="980100" cy="5484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i="0" sz="1000" u="none" cap="none" strike="noStrike">
              <a:latin typeface="Roboto Medium"/>
              <a:ea typeface="Roboto Medium"/>
              <a:cs typeface="Roboto Medium"/>
              <a:sym typeface="Roboto Medium"/>
            </a:endParaRPr>
          </a:p>
        </p:txBody>
      </p:sp>
      <p:cxnSp>
        <p:nvCxnSpPr>
          <p:cNvPr id="903" name="Shape 903"/>
          <p:cNvCxnSpPr>
            <a:stCxn id="902" idx="2"/>
            <a:endCxn id="880" idx="0"/>
          </p:cNvCxnSpPr>
          <p:nvPr/>
        </p:nvCxnSpPr>
        <p:spPr>
          <a:xfrm>
            <a:off x="5493650" y="2382989"/>
            <a:ext cx="0" cy="877800"/>
          </a:xfrm>
          <a:prstGeom prst="straightConnector1">
            <a:avLst/>
          </a:prstGeom>
          <a:noFill/>
          <a:ln cap="flat" cmpd="sng" w="9525">
            <a:solidFill>
              <a:srgbClr val="000000"/>
            </a:solidFill>
            <a:prstDash val="dash"/>
            <a:round/>
            <a:headEnd len="sm" w="sm" type="none"/>
            <a:tailEnd len="med" w="med" type="none"/>
          </a:ln>
        </p:spPr>
      </p:cxnSp>
      <p:sp>
        <p:nvSpPr>
          <p:cNvPr id="904" name="Shape 904"/>
          <p:cNvSpPr txBox="1"/>
          <p:nvPr/>
        </p:nvSpPr>
        <p:spPr>
          <a:xfrm>
            <a:off x="5472700" y="2511363"/>
            <a:ext cx="1059900" cy="3687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lang="en" sz="1000">
                <a:latin typeface="Roboto"/>
                <a:ea typeface="Roboto"/>
                <a:cs typeface="Roboto"/>
                <a:sym typeface="Roboto"/>
              </a:rPr>
              <a:t>Traffic routing rules</a:t>
            </a:r>
            <a:endParaRPr sz="1000">
              <a:solidFill>
                <a:srgbClr val="000000"/>
              </a:solidFill>
              <a:latin typeface="Roboto"/>
              <a:ea typeface="Roboto"/>
              <a:cs typeface="Roboto"/>
              <a:sym typeface="Roboto"/>
            </a:endParaRPr>
          </a:p>
        </p:txBody>
      </p:sp>
      <p:sp>
        <p:nvSpPr>
          <p:cNvPr id="905" name="Shape 905"/>
          <p:cNvSpPr txBox="1"/>
          <p:nvPr/>
        </p:nvSpPr>
        <p:spPr>
          <a:xfrm>
            <a:off x="6781475" y="2468800"/>
            <a:ext cx="457200" cy="2622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lang="en" sz="1000">
                <a:latin typeface="Roboto"/>
                <a:ea typeface="Roboto"/>
                <a:cs typeface="Roboto"/>
                <a:sym typeface="Roboto"/>
              </a:rPr>
              <a:t>99%</a:t>
            </a:r>
            <a:endParaRPr sz="1000">
              <a:solidFill>
                <a:srgbClr val="000000"/>
              </a:solidFill>
              <a:latin typeface="Roboto"/>
              <a:ea typeface="Roboto"/>
              <a:cs typeface="Roboto"/>
              <a:sym typeface="Roboto"/>
            </a:endParaRPr>
          </a:p>
        </p:txBody>
      </p:sp>
      <p:sp>
        <p:nvSpPr>
          <p:cNvPr id="906" name="Shape 906"/>
          <p:cNvSpPr txBox="1"/>
          <p:nvPr/>
        </p:nvSpPr>
        <p:spPr>
          <a:xfrm>
            <a:off x="6829800" y="3432275"/>
            <a:ext cx="457200" cy="2622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lang="en" sz="1000">
                <a:latin typeface="Roboto"/>
                <a:ea typeface="Roboto"/>
                <a:cs typeface="Roboto"/>
                <a:sym typeface="Roboto"/>
              </a:rPr>
              <a:t>1%</a:t>
            </a:r>
            <a:endParaRPr sz="1000">
              <a:solidFill>
                <a:srgbClr val="000000"/>
              </a:solidFill>
              <a:latin typeface="Roboto"/>
              <a:ea typeface="Roboto"/>
              <a:cs typeface="Roboto"/>
              <a:sym typeface="Roboto"/>
            </a:endParaRPr>
          </a:p>
        </p:txBody>
      </p:sp>
      <p:sp>
        <p:nvSpPr>
          <p:cNvPr id="907" name="Shape 907"/>
          <p:cNvSpPr/>
          <p:nvPr/>
        </p:nvSpPr>
        <p:spPr>
          <a:xfrm>
            <a:off x="5096575" y="1844100"/>
            <a:ext cx="824700" cy="2241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Rules API</a:t>
            </a:r>
            <a:endParaRPr sz="1000">
              <a:latin typeface="Roboto"/>
              <a:ea typeface="Roboto"/>
              <a:cs typeface="Roboto"/>
              <a:sym typeface="Roboto"/>
            </a:endParaRPr>
          </a:p>
        </p:txBody>
      </p:sp>
      <p:sp>
        <p:nvSpPr>
          <p:cNvPr id="908" name="Shape 908"/>
          <p:cNvSpPr txBox="1"/>
          <p:nvPr/>
        </p:nvSpPr>
        <p:spPr>
          <a:xfrm>
            <a:off x="5018875" y="2113550"/>
            <a:ext cx="980100" cy="224100"/>
          </a:xfrm>
          <a:prstGeom prst="rect">
            <a:avLst/>
          </a:prstGeom>
          <a:noFill/>
          <a:ln>
            <a:noFill/>
          </a:ln>
        </p:spPr>
        <p:txBody>
          <a:bodyPr anchorCtr="0" anchor="t" bIns="37775" lIns="75575" spcFirstLastPara="1" rIns="75575" wrap="square" tIns="37775">
            <a:noAutofit/>
          </a:bodyPr>
          <a:lstStyle/>
          <a:p>
            <a:pPr indent="0" lvl="0" marL="0" marR="0" rtl="0" algn="ctr">
              <a:spcBef>
                <a:spcPts val="0"/>
              </a:spcBef>
              <a:spcAft>
                <a:spcPts val="0"/>
              </a:spcAft>
              <a:buNone/>
            </a:pPr>
            <a:r>
              <a:rPr lang="en" sz="1000">
                <a:latin typeface="Roboto"/>
                <a:ea typeface="Roboto"/>
                <a:cs typeface="Roboto"/>
                <a:sym typeface="Roboto"/>
              </a:rPr>
              <a:t>Pilot</a:t>
            </a:r>
            <a:endParaRPr sz="1000">
              <a:solidFill>
                <a:srgbClr val="000000"/>
              </a:solidFill>
              <a:latin typeface="Roboto"/>
              <a:ea typeface="Roboto"/>
              <a:cs typeface="Roboto"/>
              <a:sym typeface="Roboto"/>
            </a:endParaRPr>
          </a:p>
        </p:txBody>
      </p:sp>
      <p:grpSp>
        <p:nvGrpSpPr>
          <p:cNvPr id="909" name="Shape 909"/>
          <p:cNvGrpSpPr/>
          <p:nvPr/>
        </p:nvGrpSpPr>
        <p:grpSpPr>
          <a:xfrm>
            <a:off x="5257515" y="987361"/>
            <a:ext cx="502800" cy="502800"/>
            <a:chOff x="433514" y="2354433"/>
            <a:chExt cx="502800" cy="502800"/>
          </a:xfrm>
        </p:grpSpPr>
        <p:sp>
          <p:nvSpPr>
            <p:cNvPr id="910" name="Shape 910"/>
            <p:cNvSpPr/>
            <p:nvPr/>
          </p:nvSpPr>
          <p:spPr>
            <a:xfrm>
              <a:off x="433514" y="2354433"/>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id="911" name="Shape 911"/>
            <p:cNvPicPr preferRelativeResize="0"/>
            <p:nvPr/>
          </p:nvPicPr>
          <p:blipFill rotWithShape="1">
            <a:blip r:embed="rId3">
              <a:alphaModFix/>
            </a:blip>
            <a:srcRect b="0" l="0" r="0" t="0"/>
            <a:stretch/>
          </p:blipFill>
          <p:spPr>
            <a:xfrm>
              <a:off x="470090" y="2391009"/>
              <a:ext cx="429900" cy="429900"/>
            </a:xfrm>
            <a:prstGeom prst="rect">
              <a:avLst/>
            </a:prstGeom>
            <a:noFill/>
            <a:ln>
              <a:noFill/>
            </a:ln>
          </p:spPr>
        </p:pic>
      </p:grpSp>
      <p:cxnSp>
        <p:nvCxnSpPr>
          <p:cNvPr id="912" name="Shape 912"/>
          <p:cNvCxnSpPr>
            <a:stCxn id="911" idx="2"/>
            <a:endCxn id="907" idx="0"/>
          </p:cNvCxnSpPr>
          <p:nvPr/>
        </p:nvCxnSpPr>
        <p:spPr>
          <a:xfrm>
            <a:off x="5509041" y="1453837"/>
            <a:ext cx="0" cy="390300"/>
          </a:xfrm>
          <a:prstGeom prst="straightConnector1">
            <a:avLst/>
          </a:prstGeom>
          <a:noFill/>
          <a:ln cap="flat" cmpd="sng" w="28575">
            <a:solidFill>
              <a:srgbClr val="F1C232"/>
            </a:solidFill>
            <a:prstDash val="solid"/>
            <a:round/>
            <a:headEnd len="sm" w="sm" type="none"/>
            <a:tailEnd len="med" w="med" type="none"/>
          </a:ln>
        </p:spPr>
      </p:cxnSp>
      <p:sp>
        <p:nvSpPr>
          <p:cNvPr id="913" name="Shape 913"/>
          <p:cNvSpPr txBox="1"/>
          <p:nvPr/>
        </p:nvSpPr>
        <p:spPr>
          <a:xfrm>
            <a:off x="311700" y="4008475"/>
            <a:ext cx="5002800" cy="5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Traffic control is decoupled from infrastructure scaling</a:t>
            </a:r>
            <a:endParaRPr>
              <a:latin typeface="Roboto"/>
              <a:ea typeface="Roboto"/>
              <a:cs typeface="Roboto"/>
              <a:sym typeface="Roboto"/>
            </a:endParaRPr>
          </a:p>
        </p:txBody>
      </p:sp>
      <p:sp>
        <p:nvSpPr>
          <p:cNvPr id="914" name="Shape 914"/>
          <p:cNvSpPr txBox="1"/>
          <p:nvPr>
            <p:ph idx="4294967295" type="body"/>
          </p:nvPr>
        </p:nvSpPr>
        <p:spPr>
          <a:xfrm>
            <a:off x="311700" y="1157075"/>
            <a:ext cx="4357200" cy="2793300"/>
          </a:xfrm>
          <a:prstGeom prst="rect">
            <a:avLst/>
          </a:prstGeom>
          <a:solidFill>
            <a:srgbClr val="F3F3F3"/>
          </a:solidFill>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200">
                <a:latin typeface="Consolas"/>
                <a:ea typeface="Consolas"/>
                <a:cs typeface="Consolas"/>
                <a:sym typeface="Consolas"/>
              </a:rPr>
              <a:t>// A simple traffic splitting rule</a:t>
            </a:r>
            <a:endParaRPr sz="1200">
              <a:latin typeface="Consolas"/>
              <a:ea typeface="Consolas"/>
              <a:cs typeface="Consolas"/>
              <a:sym typeface="Consolas"/>
            </a:endParaRPr>
          </a:p>
          <a:p>
            <a:pPr indent="0" lvl="0" marL="0" rtl="0">
              <a:lnSpc>
                <a:spcPct val="100000"/>
              </a:lnSpc>
              <a:spcBef>
                <a:spcPts val="1600"/>
              </a:spcBef>
              <a:spcAft>
                <a:spcPts val="0"/>
              </a:spcAft>
              <a:buNone/>
            </a:pPr>
            <a:r>
              <a:rPr b="1" lang="en" sz="1200">
                <a:latin typeface="Consolas"/>
                <a:ea typeface="Consolas"/>
                <a:cs typeface="Consolas"/>
                <a:sym typeface="Consolas"/>
              </a:rPr>
              <a:t>destination</a:t>
            </a:r>
            <a:r>
              <a:rPr lang="en" sz="1200">
                <a:latin typeface="Consolas"/>
                <a:ea typeface="Consolas"/>
                <a:cs typeface="Consolas"/>
                <a:sym typeface="Consolas"/>
              </a:rPr>
              <a:t>: serviceB.example.cluster.local</a:t>
            </a:r>
            <a:endParaRPr sz="1200">
              <a:latin typeface="Consolas"/>
              <a:ea typeface="Consolas"/>
              <a:cs typeface="Consolas"/>
              <a:sym typeface="Consolas"/>
            </a:endParaRPr>
          </a:p>
          <a:p>
            <a:pPr indent="0" lvl="0" marL="0" rtl="0">
              <a:lnSpc>
                <a:spcPct val="100000"/>
              </a:lnSpc>
              <a:spcBef>
                <a:spcPts val="0"/>
              </a:spcBef>
              <a:spcAft>
                <a:spcPts val="0"/>
              </a:spcAft>
              <a:buNone/>
            </a:pPr>
            <a:r>
              <a:rPr b="1" lang="en" sz="1200">
                <a:latin typeface="Consolas"/>
                <a:ea typeface="Consolas"/>
                <a:cs typeface="Consolas"/>
                <a:sym typeface="Consolas"/>
              </a:rPr>
              <a:t>match</a:t>
            </a:r>
            <a:r>
              <a:rPr lang="en" sz="1200">
                <a:latin typeface="Consolas"/>
                <a:ea typeface="Consolas"/>
                <a:cs typeface="Consolas"/>
                <a:sym typeface="Consolas"/>
              </a:rPr>
              <a:t>:</a:t>
            </a:r>
            <a:br>
              <a:rPr lang="en" sz="1200">
                <a:latin typeface="Consolas"/>
                <a:ea typeface="Consolas"/>
                <a:cs typeface="Consolas"/>
                <a:sym typeface="Consolas"/>
              </a:rPr>
            </a:br>
            <a:r>
              <a:rPr lang="en" sz="1200">
                <a:latin typeface="Consolas"/>
                <a:ea typeface="Consolas"/>
                <a:cs typeface="Consolas"/>
                <a:sym typeface="Consolas"/>
              </a:rPr>
              <a:t>  source: serviceA.example.cluster.local</a:t>
            </a:r>
            <a:br>
              <a:rPr lang="en" sz="1200">
                <a:latin typeface="Consolas"/>
                <a:ea typeface="Consolas"/>
                <a:cs typeface="Consolas"/>
                <a:sym typeface="Consolas"/>
              </a:rPr>
            </a:br>
            <a:r>
              <a:rPr b="1" lang="en" sz="1200">
                <a:latin typeface="Consolas"/>
                <a:ea typeface="Consolas"/>
                <a:cs typeface="Consolas"/>
                <a:sym typeface="Consolas"/>
              </a:rPr>
              <a:t>route</a:t>
            </a:r>
            <a:r>
              <a:rPr lang="en" sz="1200">
                <a:latin typeface="Consolas"/>
                <a:ea typeface="Consolas"/>
                <a:cs typeface="Consolas"/>
                <a:sym typeface="Consolas"/>
              </a:rPr>
              <a:t>:</a:t>
            </a:r>
            <a:br>
              <a:rPr lang="en" sz="1200">
                <a:latin typeface="Consolas"/>
                <a:ea typeface="Consolas"/>
                <a:cs typeface="Consolas"/>
                <a:sym typeface="Consolas"/>
              </a:rPr>
            </a:br>
            <a:r>
              <a:rPr lang="en" sz="1200">
                <a:latin typeface="Consolas"/>
                <a:ea typeface="Consolas"/>
                <a:cs typeface="Consolas"/>
                <a:sym typeface="Consolas"/>
              </a:rPr>
              <a:t>- tags:</a:t>
            </a:r>
            <a:br>
              <a:rPr lang="en" sz="1200">
                <a:latin typeface="Consolas"/>
                <a:ea typeface="Consolas"/>
                <a:cs typeface="Consolas"/>
                <a:sym typeface="Consolas"/>
              </a:rPr>
            </a:br>
            <a:r>
              <a:rPr lang="en" sz="1200">
                <a:latin typeface="Consolas"/>
                <a:ea typeface="Consolas"/>
                <a:cs typeface="Consolas"/>
                <a:sym typeface="Consolas"/>
              </a:rPr>
              <a:t>    version: v1.5</a:t>
            </a:r>
            <a:endParaRPr sz="1200">
              <a:latin typeface="Consolas"/>
              <a:ea typeface="Consolas"/>
              <a:cs typeface="Consolas"/>
              <a:sym typeface="Consolas"/>
            </a:endParaRPr>
          </a:p>
          <a:p>
            <a:pPr indent="0" lvl="0" marL="0" rtl="0">
              <a:lnSpc>
                <a:spcPct val="100000"/>
              </a:lnSpc>
              <a:spcBef>
                <a:spcPts val="0"/>
              </a:spcBef>
              <a:spcAft>
                <a:spcPts val="0"/>
              </a:spcAft>
              <a:buNone/>
            </a:pPr>
            <a:r>
              <a:rPr lang="en" sz="1200">
                <a:latin typeface="Consolas"/>
                <a:ea typeface="Consolas"/>
                <a:cs typeface="Consolas"/>
                <a:sym typeface="Consolas"/>
              </a:rPr>
              <a:t>    env: us-prod</a:t>
            </a:r>
            <a:endParaRPr sz="1200">
              <a:latin typeface="Consolas"/>
              <a:ea typeface="Consolas"/>
              <a:cs typeface="Consolas"/>
              <a:sym typeface="Consolas"/>
            </a:endParaRPr>
          </a:p>
          <a:p>
            <a:pPr indent="0" lvl="0" marL="0" rtl="0">
              <a:lnSpc>
                <a:spcPct val="115000"/>
              </a:lnSpc>
              <a:spcBef>
                <a:spcPts val="0"/>
              </a:spcBef>
              <a:spcAft>
                <a:spcPts val="0"/>
              </a:spcAft>
              <a:buNone/>
            </a:pPr>
            <a:r>
              <a:rPr lang="en" sz="1200">
                <a:latin typeface="Consolas"/>
                <a:ea typeface="Consolas"/>
                <a:cs typeface="Consolas"/>
                <a:sym typeface="Consolas"/>
              </a:rPr>
              <a:t>  weight: 99</a:t>
            </a:r>
            <a:endParaRPr sz="12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lang="en" sz="1200">
                <a:latin typeface="Consolas"/>
                <a:ea typeface="Consolas"/>
                <a:cs typeface="Consolas"/>
                <a:sym typeface="Consolas"/>
              </a:rPr>
              <a:t>- tags:</a:t>
            </a:r>
            <a:br>
              <a:rPr lang="en" sz="1200">
                <a:latin typeface="Consolas"/>
                <a:ea typeface="Consolas"/>
                <a:cs typeface="Consolas"/>
                <a:sym typeface="Consolas"/>
              </a:rPr>
            </a:br>
            <a:r>
              <a:rPr lang="en" sz="1200">
                <a:latin typeface="Consolas"/>
                <a:ea typeface="Consolas"/>
                <a:cs typeface="Consolas"/>
                <a:sym typeface="Consolas"/>
              </a:rPr>
              <a:t>    version: v2.0-alpha</a:t>
            </a:r>
            <a:endParaRPr sz="12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lang="en" sz="1200">
                <a:latin typeface="Consolas"/>
                <a:ea typeface="Consolas"/>
                <a:cs typeface="Consolas"/>
                <a:sym typeface="Consolas"/>
              </a:rPr>
              <a:t>    env: us-staging</a:t>
            </a:r>
            <a:endParaRPr sz="12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lang="en" sz="1200">
                <a:latin typeface="Consolas"/>
                <a:ea typeface="Consolas"/>
                <a:cs typeface="Consolas"/>
                <a:sym typeface="Consolas"/>
              </a:rPr>
              <a:t>  weight: 1</a:t>
            </a:r>
            <a:endParaRPr sz="1200">
              <a:latin typeface="Consolas"/>
              <a:ea typeface="Consolas"/>
              <a:cs typeface="Consolas"/>
              <a:sym typeface="Consolas"/>
            </a:endParaRPr>
          </a:p>
          <a:p>
            <a:pPr indent="0" lvl="0" marL="0" rtl="0">
              <a:lnSpc>
                <a:spcPct val="100000"/>
              </a:lnSpc>
              <a:spcBef>
                <a:spcPts val="0"/>
              </a:spcBef>
              <a:spcAft>
                <a:spcPts val="0"/>
              </a:spcAft>
              <a:buNone/>
            </a:pPr>
            <a:r>
              <a:t/>
            </a:r>
            <a:endParaRPr sz="1200">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8" name="Shape 918"/>
        <p:cNvGrpSpPr/>
        <p:nvPr/>
      </p:nvGrpSpPr>
      <p:grpSpPr>
        <a:xfrm>
          <a:off x="0" y="0"/>
          <a:ext cx="0" cy="0"/>
          <a:chOff x="0" y="0"/>
          <a:chExt cx="0" cy="0"/>
        </a:xfrm>
      </p:grpSpPr>
      <p:grpSp>
        <p:nvGrpSpPr>
          <p:cNvPr id="919" name="Shape 919"/>
          <p:cNvGrpSpPr/>
          <p:nvPr/>
        </p:nvGrpSpPr>
        <p:grpSpPr>
          <a:xfrm>
            <a:off x="5196215" y="736575"/>
            <a:ext cx="3117310" cy="1277099"/>
            <a:chOff x="5302025" y="331057"/>
            <a:chExt cx="3524375" cy="1530193"/>
          </a:xfrm>
        </p:grpSpPr>
        <p:sp>
          <p:nvSpPr>
            <p:cNvPr id="920" name="Shape 920"/>
            <p:cNvSpPr/>
            <p:nvPr/>
          </p:nvSpPr>
          <p:spPr>
            <a:xfrm rot="5400000">
              <a:off x="5594075" y="810125"/>
              <a:ext cx="498900" cy="10830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b="0" i="0" sz="1700" u="none" cap="none" strike="noStrike">
                <a:solidFill>
                  <a:srgbClr val="FFFFFF"/>
                </a:solidFill>
                <a:latin typeface="Calibri"/>
                <a:ea typeface="Calibri"/>
                <a:cs typeface="Calibri"/>
                <a:sym typeface="Calibri"/>
              </a:endParaRPr>
            </a:p>
          </p:txBody>
        </p:sp>
        <p:sp>
          <p:nvSpPr>
            <p:cNvPr id="921" name="Shape 921"/>
            <p:cNvSpPr txBox="1"/>
            <p:nvPr/>
          </p:nvSpPr>
          <p:spPr>
            <a:xfrm>
              <a:off x="5416125" y="1212220"/>
              <a:ext cx="839700" cy="262200"/>
            </a:xfrm>
            <a:prstGeom prst="rect">
              <a:avLst/>
            </a:prstGeom>
            <a:solidFill>
              <a:srgbClr val="D9EAD3"/>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rPr lang="en" sz="1000">
                  <a:latin typeface="Roboto Medium"/>
                  <a:ea typeface="Roboto Medium"/>
                  <a:cs typeface="Roboto Medium"/>
                  <a:sym typeface="Roboto Medium"/>
                </a:rPr>
                <a:t>svc</a:t>
              </a:r>
              <a:r>
                <a:rPr i="0" lang="en" sz="1000" u="none" cap="none" strike="noStrike">
                  <a:solidFill>
                    <a:srgbClr val="000000"/>
                  </a:solidFill>
                  <a:latin typeface="Roboto Medium"/>
                  <a:ea typeface="Roboto Medium"/>
                  <a:cs typeface="Roboto Medium"/>
                  <a:sym typeface="Roboto Medium"/>
                </a:rPr>
                <a:t>A</a:t>
              </a:r>
              <a:endParaRPr i="0" sz="1000" u="none" cap="none" strike="noStrike">
                <a:solidFill>
                  <a:srgbClr val="000000"/>
                </a:solidFill>
                <a:latin typeface="Roboto Medium"/>
                <a:ea typeface="Roboto Medium"/>
                <a:cs typeface="Roboto Medium"/>
                <a:sym typeface="Roboto Medium"/>
              </a:endParaRPr>
            </a:p>
          </p:txBody>
        </p:sp>
        <p:sp>
          <p:nvSpPr>
            <p:cNvPr id="922" name="Shape 922"/>
            <p:cNvSpPr txBox="1"/>
            <p:nvPr/>
          </p:nvSpPr>
          <p:spPr>
            <a:xfrm>
              <a:off x="5483187" y="1601426"/>
              <a:ext cx="901800" cy="2241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lang="en" sz="1000">
                  <a:solidFill>
                    <a:srgbClr val="000000"/>
                  </a:solidFill>
                  <a:latin typeface="Roboto Medium"/>
                  <a:ea typeface="Roboto Medium"/>
                  <a:cs typeface="Roboto Medium"/>
                  <a:sym typeface="Roboto Medium"/>
                </a:rPr>
                <a:t>Service A</a:t>
              </a:r>
              <a:endParaRPr sz="1000">
                <a:latin typeface="Roboto Medium"/>
                <a:ea typeface="Roboto Medium"/>
                <a:cs typeface="Roboto Medium"/>
                <a:sym typeface="Roboto Medium"/>
              </a:endParaRPr>
            </a:p>
          </p:txBody>
        </p:sp>
        <p:sp>
          <p:nvSpPr>
            <p:cNvPr id="923" name="Shape 923"/>
            <p:cNvSpPr/>
            <p:nvPr/>
          </p:nvSpPr>
          <p:spPr>
            <a:xfrm rot="5400000">
              <a:off x="7515100" y="549950"/>
              <a:ext cx="1321200" cy="1301400"/>
            </a:xfrm>
            <a:prstGeom prst="roundRect">
              <a:avLst>
                <a:gd fmla="val 16667" name="adj"/>
              </a:avLst>
            </a:prstGeom>
            <a:solidFill>
              <a:srgbClr val="BFBFBF"/>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sz="1700">
                <a:solidFill>
                  <a:srgbClr val="FFFFFF"/>
                </a:solidFill>
                <a:latin typeface="Calibri"/>
                <a:ea typeface="Calibri"/>
                <a:cs typeface="Calibri"/>
                <a:sym typeface="Calibri"/>
              </a:endParaRPr>
            </a:p>
          </p:txBody>
        </p:sp>
        <p:sp>
          <p:nvSpPr>
            <p:cNvPr id="924" name="Shape 924"/>
            <p:cNvSpPr/>
            <p:nvPr/>
          </p:nvSpPr>
          <p:spPr>
            <a:xfrm rot="5400000">
              <a:off x="7783275" y="632675"/>
              <a:ext cx="661200" cy="9894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sz="1700">
                <a:solidFill>
                  <a:srgbClr val="FFFFFF"/>
                </a:solidFill>
                <a:latin typeface="Calibri"/>
                <a:ea typeface="Calibri"/>
                <a:cs typeface="Calibri"/>
                <a:sym typeface="Calibri"/>
              </a:endParaRPr>
            </a:p>
          </p:txBody>
        </p:sp>
        <p:sp>
          <p:nvSpPr>
            <p:cNvPr id="925" name="Shape 925"/>
            <p:cNvSpPr/>
            <p:nvPr/>
          </p:nvSpPr>
          <p:spPr>
            <a:xfrm rot="5400000">
              <a:off x="7850025" y="826550"/>
              <a:ext cx="653700" cy="9987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sz="1700">
                <a:solidFill>
                  <a:srgbClr val="FFFFFF"/>
                </a:solidFill>
                <a:latin typeface="Calibri"/>
                <a:ea typeface="Calibri"/>
                <a:cs typeface="Calibri"/>
                <a:sym typeface="Calibri"/>
              </a:endParaRPr>
            </a:p>
          </p:txBody>
        </p:sp>
        <p:sp>
          <p:nvSpPr>
            <p:cNvPr id="926" name="Shape 926"/>
            <p:cNvSpPr/>
            <p:nvPr/>
          </p:nvSpPr>
          <p:spPr>
            <a:xfrm rot="5400000">
              <a:off x="7943425" y="1048850"/>
              <a:ext cx="590100" cy="9801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sz="1700">
                <a:solidFill>
                  <a:srgbClr val="FFFFFF"/>
                </a:solidFill>
                <a:latin typeface="Calibri"/>
                <a:ea typeface="Calibri"/>
                <a:cs typeface="Calibri"/>
                <a:sym typeface="Calibri"/>
              </a:endParaRPr>
            </a:p>
          </p:txBody>
        </p:sp>
        <p:sp>
          <p:nvSpPr>
            <p:cNvPr id="927" name="Shape 927"/>
            <p:cNvSpPr txBox="1"/>
            <p:nvPr/>
          </p:nvSpPr>
          <p:spPr>
            <a:xfrm>
              <a:off x="7790873" y="1462013"/>
              <a:ext cx="839700" cy="262200"/>
            </a:xfrm>
            <a:prstGeom prst="rect">
              <a:avLst/>
            </a:prstGeom>
            <a:solidFill>
              <a:srgbClr val="D9EAD3"/>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rPr lang="en" sz="1000">
                  <a:latin typeface="Roboto Medium"/>
                  <a:ea typeface="Roboto Medium"/>
                  <a:cs typeface="Roboto Medium"/>
                  <a:sym typeface="Roboto Medium"/>
                </a:rPr>
                <a:t>svc</a:t>
              </a:r>
              <a:r>
                <a:rPr lang="en" sz="1000">
                  <a:solidFill>
                    <a:srgbClr val="000000"/>
                  </a:solidFill>
                  <a:latin typeface="Roboto Medium"/>
                  <a:ea typeface="Roboto Medium"/>
                  <a:cs typeface="Roboto Medium"/>
                  <a:sym typeface="Roboto Medium"/>
                </a:rPr>
                <a:t>B</a:t>
              </a:r>
              <a:endParaRPr sz="1000">
                <a:solidFill>
                  <a:srgbClr val="000000"/>
                </a:solidFill>
                <a:latin typeface="Roboto Medium"/>
                <a:ea typeface="Roboto Medium"/>
                <a:cs typeface="Roboto Medium"/>
                <a:sym typeface="Roboto Medium"/>
              </a:endParaRPr>
            </a:p>
          </p:txBody>
        </p:sp>
        <p:sp>
          <p:nvSpPr>
            <p:cNvPr id="928" name="Shape 928"/>
            <p:cNvSpPr txBox="1"/>
            <p:nvPr/>
          </p:nvSpPr>
          <p:spPr>
            <a:xfrm>
              <a:off x="7805542" y="331057"/>
              <a:ext cx="901800" cy="2241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lang="en" sz="1000">
                  <a:solidFill>
                    <a:srgbClr val="000000"/>
                  </a:solidFill>
                  <a:latin typeface="Roboto Medium"/>
                  <a:ea typeface="Roboto Medium"/>
                  <a:cs typeface="Roboto Medium"/>
                  <a:sym typeface="Roboto Medium"/>
                </a:rPr>
                <a:t>Service B</a:t>
              </a:r>
              <a:endParaRPr sz="1000">
                <a:latin typeface="Roboto Medium"/>
                <a:ea typeface="Roboto Medium"/>
                <a:cs typeface="Roboto Medium"/>
                <a:sym typeface="Roboto Medium"/>
              </a:endParaRPr>
            </a:p>
          </p:txBody>
        </p:sp>
        <p:sp>
          <p:nvSpPr>
            <p:cNvPr id="929" name="Shape 929"/>
            <p:cNvSpPr txBox="1"/>
            <p:nvPr/>
          </p:nvSpPr>
          <p:spPr>
            <a:xfrm>
              <a:off x="7621765" y="559161"/>
              <a:ext cx="1204500" cy="2241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lang="en" sz="900">
                  <a:latin typeface="Roboto"/>
                  <a:ea typeface="Roboto"/>
                  <a:cs typeface="Roboto"/>
                  <a:sym typeface="Roboto"/>
                </a:rPr>
                <a:t>version: v1</a:t>
              </a:r>
              <a:endParaRPr sz="900">
                <a:latin typeface="Roboto"/>
                <a:ea typeface="Roboto"/>
                <a:cs typeface="Roboto"/>
                <a:sym typeface="Roboto"/>
              </a:endParaRPr>
            </a:p>
          </p:txBody>
        </p:sp>
        <p:sp>
          <p:nvSpPr>
            <p:cNvPr id="930" name="Shape 930"/>
            <p:cNvSpPr txBox="1"/>
            <p:nvPr/>
          </p:nvSpPr>
          <p:spPr>
            <a:xfrm>
              <a:off x="7933208" y="1202373"/>
              <a:ext cx="639300" cy="2241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lang="en" sz="900">
                  <a:latin typeface="Roboto Light"/>
                  <a:ea typeface="Roboto Light"/>
                  <a:cs typeface="Roboto Light"/>
                  <a:sym typeface="Roboto Light"/>
                </a:rPr>
                <a:t>Pod 3</a:t>
              </a:r>
              <a:endParaRPr sz="900">
                <a:latin typeface="Roboto Light"/>
                <a:ea typeface="Roboto Light"/>
                <a:cs typeface="Roboto Light"/>
                <a:sym typeface="Roboto Light"/>
              </a:endParaRPr>
            </a:p>
          </p:txBody>
        </p:sp>
        <p:sp>
          <p:nvSpPr>
            <p:cNvPr id="931" name="Shape 931"/>
            <p:cNvSpPr txBox="1"/>
            <p:nvPr/>
          </p:nvSpPr>
          <p:spPr>
            <a:xfrm>
              <a:off x="7931062" y="1010575"/>
              <a:ext cx="581400" cy="2241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lang="en" sz="900">
                  <a:latin typeface="Roboto Light"/>
                  <a:ea typeface="Roboto Light"/>
                  <a:cs typeface="Roboto Light"/>
                  <a:sym typeface="Roboto Light"/>
                </a:rPr>
                <a:t>Pod 2</a:t>
              </a:r>
              <a:endParaRPr sz="900">
                <a:latin typeface="Roboto Light"/>
                <a:ea typeface="Roboto Light"/>
                <a:cs typeface="Roboto Light"/>
                <a:sym typeface="Roboto Light"/>
              </a:endParaRPr>
            </a:p>
          </p:txBody>
        </p:sp>
        <p:sp>
          <p:nvSpPr>
            <p:cNvPr id="932" name="Shape 932"/>
            <p:cNvSpPr txBox="1"/>
            <p:nvPr/>
          </p:nvSpPr>
          <p:spPr>
            <a:xfrm>
              <a:off x="7873121" y="748623"/>
              <a:ext cx="639300" cy="2241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lang="en" sz="900">
                  <a:latin typeface="Roboto Light"/>
                  <a:ea typeface="Roboto Light"/>
                  <a:cs typeface="Roboto Light"/>
                  <a:sym typeface="Roboto Light"/>
                </a:rPr>
                <a:t>Pod 1</a:t>
              </a:r>
              <a:endParaRPr sz="900">
                <a:latin typeface="Roboto Light"/>
                <a:ea typeface="Roboto Light"/>
                <a:cs typeface="Roboto Light"/>
                <a:sym typeface="Roboto Light"/>
              </a:endParaRPr>
            </a:p>
          </p:txBody>
        </p:sp>
        <p:cxnSp>
          <p:nvCxnSpPr>
            <p:cNvPr id="933" name="Shape 933"/>
            <p:cNvCxnSpPr>
              <a:stCxn id="920" idx="0"/>
              <a:endCxn id="924" idx="2"/>
            </p:cNvCxnSpPr>
            <p:nvPr/>
          </p:nvCxnSpPr>
          <p:spPr>
            <a:xfrm flipH="1" rot="10800000">
              <a:off x="6385025" y="1127225"/>
              <a:ext cx="1234200" cy="224400"/>
            </a:xfrm>
            <a:prstGeom prst="straightConnector1">
              <a:avLst/>
            </a:prstGeom>
            <a:noFill/>
            <a:ln cap="flat" cmpd="sng" w="9525">
              <a:solidFill>
                <a:srgbClr val="4F81BD"/>
              </a:solidFill>
              <a:prstDash val="solid"/>
              <a:round/>
              <a:headEnd len="sm" w="sm" type="none"/>
              <a:tailEnd len="med" w="med" type="stealth"/>
            </a:ln>
          </p:spPr>
        </p:cxnSp>
        <p:cxnSp>
          <p:nvCxnSpPr>
            <p:cNvPr id="934" name="Shape 934"/>
            <p:cNvCxnSpPr>
              <a:stCxn id="920" idx="0"/>
              <a:endCxn id="925" idx="2"/>
            </p:cNvCxnSpPr>
            <p:nvPr/>
          </p:nvCxnSpPr>
          <p:spPr>
            <a:xfrm flipH="1" rot="10800000">
              <a:off x="6385025" y="1325825"/>
              <a:ext cx="1292700" cy="25800"/>
            </a:xfrm>
            <a:prstGeom prst="straightConnector1">
              <a:avLst/>
            </a:prstGeom>
            <a:noFill/>
            <a:ln cap="flat" cmpd="sng" w="9525">
              <a:solidFill>
                <a:srgbClr val="4F81BD"/>
              </a:solidFill>
              <a:prstDash val="solid"/>
              <a:round/>
              <a:headEnd len="sm" w="sm" type="none"/>
              <a:tailEnd len="med" w="med" type="stealth"/>
            </a:ln>
          </p:spPr>
        </p:cxnSp>
        <p:cxnSp>
          <p:nvCxnSpPr>
            <p:cNvPr id="935" name="Shape 935"/>
            <p:cNvCxnSpPr>
              <a:stCxn id="920" idx="0"/>
              <a:endCxn id="926" idx="2"/>
            </p:cNvCxnSpPr>
            <p:nvPr/>
          </p:nvCxnSpPr>
          <p:spPr>
            <a:xfrm>
              <a:off x="6385025" y="1351625"/>
              <a:ext cx="1363500" cy="187200"/>
            </a:xfrm>
            <a:prstGeom prst="straightConnector1">
              <a:avLst/>
            </a:prstGeom>
            <a:noFill/>
            <a:ln cap="flat" cmpd="sng" w="9525">
              <a:solidFill>
                <a:srgbClr val="4F81BD"/>
              </a:solidFill>
              <a:prstDash val="solid"/>
              <a:round/>
              <a:headEnd len="sm" w="sm" type="none"/>
              <a:tailEnd len="med" w="med" type="stealth"/>
            </a:ln>
          </p:spPr>
        </p:cxnSp>
      </p:grpSp>
      <p:sp>
        <p:nvSpPr>
          <p:cNvPr id="936" name="Shape 936"/>
          <p:cNvSpPr txBox="1"/>
          <p:nvPr/>
        </p:nvSpPr>
        <p:spPr>
          <a:xfrm>
            <a:off x="311650" y="3812775"/>
            <a:ext cx="44820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Content-based traffic steering</a:t>
            </a:r>
            <a:endParaRPr>
              <a:latin typeface="Roboto"/>
              <a:ea typeface="Roboto"/>
              <a:cs typeface="Roboto"/>
              <a:sym typeface="Roboto"/>
            </a:endParaRPr>
          </a:p>
        </p:txBody>
      </p:sp>
      <p:cxnSp>
        <p:nvCxnSpPr>
          <p:cNvPr id="937" name="Shape 937"/>
          <p:cNvCxnSpPr/>
          <p:nvPr/>
        </p:nvCxnSpPr>
        <p:spPr>
          <a:xfrm>
            <a:off x="5319600" y="2240088"/>
            <a:ext cx="3093900" cy="28200"/>
          </a:xfrm>
          <a:prstGeom prst="straightConnector1">
            <a:avLst/>
          </a:prstGeom>
          <a:noFill/>
          <a:ln cap="flat" cmpd="sng" w="9525">
            <a:solidFill>
              <a:srgbClr val="000000"/>
            </a:solidFill>
            <a:prstDash val="solid"/>
            <a:round/>
            <a:headEnd len="med" w="med" type="none"/>
            <a:tailEnd len="med" w="med" type="none"/>
          </a:ln>
        </p:spPr>
      </p:cxnSp>
      <p:grpSp>
        <p:nvGrpSpPr>
          <p:cNvPr id="938" name="Shape 938"/>
          <p:cNvGrpSpPr/>
          <p:nvPr/>
        </p:nvGrpSpPr>
        <p:grpSpPr>
          <a:xfrm>
            <a:off x="5079230" y="2496200"/>
            <a:ext cx="3383237" cy="2307952"/>
            <a:chOff x="5006400" y="2054678"/>
            <a:chExt cx="3973733" cy="2596997"/>
          </a:xfrm>
        </p:grpSpPr>
        <p:sp>
          <p:nvSpPr>
            <p:cNvPr id="939" name="Shape 939"/>
            <p:cNvSpPr/>
            <p:nvPr/>
          </p:nvSpPr>
          <p:spPr>
            <a:xfrm rot="5400000">
              <a:off x="7444900" y="2399538"/>
              <a:ext cx="1134900" cy="8934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sz="1700">
                <a:solidFill>
                  <a:srgbClr val="FFFFFF"/>
                </a:solidFill>
                <a:latin typeface="Calibri"/>
                <a:ea typeface="Calibri"/>
                <a:cs typeface="Calibri"/>
                <a:sym typeface="Calibri"/>
              </a:endParaRPr>
            </a:p>
          </p:txBody>
        </p:sp>
        <p:sp>
          <p:nvSpPr>
            <p:cNvPr id="940" name="Shape 940"/>
            <p:cNvSpPr/>
            <p:nvPr/>
          </p:nvSpPr>
          <p:spPr>
            <a:xfrm rot="5400000">
              <a:off x="5298450" y="2762350"/>
              <a:ext cx="498900" cy="10830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b="0" i="0" sz="1700" u="none" cap="none" strike="noStrike">
                <a:solidFill>
                  <a:srgbClr val="FFFFFF"/>
                </a:solidFill>
                <a:latin typeface="Calibri"/>
                <a:ea typeface="Calibri"/>
                <a:cs typeface="Calibri"/>
                <a:sym typeface="Calibri"/>
              </a:endParaRPr>
            </a:p>
          </p:txBody>
        </p:sp>
        <p:sp>
          <p:nvSpPr>
            <p:cNvPr id="941" name="Shape 941"/>
            <p:cNvSpPr txBox="1"/>
            <p:nvPr/>
          </p:nvSpPr>
          <p:spPr>
            <a:xfrm>
              <a:off x="5120500" y="3164445"/>
              <a:ext cx="839700" cy="262200"/>
            </a:xfrm>
            <a:prstGeom prst="rect">
              <a:avLst/>
            </a:prstGeom>
            <a:solidFill>
              <a:srgbClr val="D9EAD3"/>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rPr lang="en" sz="1000">
                  <a:latin typeface="Roboto Medium"/>
                  <a:ea typeface="Roboto Medium"/>
                  <a:cs typeface="Roboto Medium"/>
                  <a:sym typeface="Roboto Medium"/>
                </a:rPr>
                <a:t>svc</a:t>
              </a:r>
              <a:r>
                <a:rPr i="0" lang="en" sz="1000" u="none" cap="none" strike="noStrike">
                  <a:solidFill>
                    <a:srgbClr val="000000"/>
                  </a:solidFill>
                  <a:latin typeface="Roboto Medium"/>
                  <a:ea typeface="Roboto Medium"/>
                  <a:cs typeface="Roboto Medium"/>
                  <a:sym typeface="Roboto Medium"/>
                </a:rPr>
                <a:t>A</a:t>
              </a:r>
              <a:endParaRPr i="0" sz="1000" u="none" cap="none" strike="noStrike">
                <a:solidFill>
                  <a:srgbClr val="000000"/>
                </a:solidFill>
                <a:latin typeface="Roboto Medium"/>
                <a:ea typeface="Roboto Medium"/>
                <a:cs typeface="Roboto Medium"/>
                <a:sym typeface="Roboto Medium"/>
              </a:endParaRPr>
            </a:p>
          </p:txBody>
        </p:sp>
        <p:sp>
          <p:nvSpPr>
            <p:cNvPr id="942" name="Shape 942"/>
            <p:cNvSpPr txBox="1"/>
            <p:nvPr/>
          </p:nvSpPr>
          <p:spPr>
            <a:xfrm>
              <a:off x="5187535" y="3553637"/>
              <a:ext cx="839700" cy="2241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lang="en" sz="1000">
                  <a:solidFill>
                    <a:srgbClr val="000000"/>
                  </a:solidFill>
                  <a:latin typeface="Roboto Medium"/>
                  <a:ea typeface="Roboto Medium"/>
                  <a:cs typeface="Roboto Medium"/>
                  <a:sym typeface="Roboto Medium"/>
                </a:rPr>
                <a:t>Service A</a:t>
              </a:r>
              <a:endParaRPr sz="1000">
                <a:latin typeface="Roboto Medium"/>
                <a:ea typeface="Roboto Medium"/>
                <a:cs typeface="Roboto Medium"/>
                <a:sym typeface="Roboto Medium"/>
              </a:endParaRPr>
            </a:p>
          </p:txBody>
        </p:sp>
        <p:sp>
          <p:nvSpPr>
            <p:cNvPr id="943" name="Shape 943"/>
            <p:cNvSpPr/>
            <p:nvPr/>
          </p:nvSpPr>
          <p:spPr>
            <a:xfrm rot="5400000">
              <a:off x="7048100" y="2749675"/>
              <a:ext cx="2388000" cy="1416000"/>
            </a:xfrm>
            <a:prstGeom prst="roundRect">
              <a:avLst>
                <a:gd fmla="val 16667" name="adj"/>
              </a:avLst>
            </a:prstGeom>
            <a:solidFill>
              <a:srgbClr val="BFBFBF"/>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sz="1700">
                <a:solidFill>
                  <a:srgbClr val="FFFFFF"/>
                </a:solidFill>
                <a:latin typeface="Calibri"/>
                <a:ea typeface="Calibri"/>
                <a:cs typeface="Calibri"/>
                <a:sym typeface="Calibri"/>
              </a:endParaRPr>
            </a:p>
          </p:txBody>
        </p:sp>
        <p:sp>
          <p:nvSpPr>
            <p:cNvPr id="944" name="Shape 944"/>
            <p:cNvSpPr/>
            <p:nvPr/>
          </p:nvSpPr>
          <p:spPr>
            <a:xfrm rot="5400000">
              <a:off x="7792450" y="2356300"/>
              <a:ext cx="661200" cy="9894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sz="1700">
                <a:solidFill>
                  <a:srgbClr val="FFFFFF"/>
                </a:solidFill>
                <a:latin typeface="Calibri"/>
                <a:ea typeface="Calibri"/>
                <a:cs typeface="Calibri"/>
                <a:sym typeface="Calibri"/>
              </a:endParaRPr>
            </a:p>
          </p:txBody>
        </p:sp>
        <p:sp>
          <p:nvSpPr>
            <p:cNvPr id="945" name="Shape 945"/>
            <p:cNvSpPr/>
            <p:nvPr/>
          </p:nvSpPr>
          <p:spPr>
            <a:xfrm rot="5400000">
              <a:off x="7859200" y="2550175"/>
              <a:ext cx="653700" cy="9987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sz="1700">
                <a:solidFill>
                  <a:srgbClr val="FFFFFF"/>
                </a:solidFill>
                <a:latin typeface="Calibri"/>
                <a:ea typeface="Calibri"/>
                <a:cs typeface="Calibri"/>
                <a:sym typeface="Calibri"/>
              </a:endParaRPr>
            </a:p>
          </p:txBody>
        </p:sp>
        <p:sp>
          <p:nvSpPr>
            <p:cNvPr id="946" name="Shape 946"/>
            <p:cNvSpPr/>
            <p:nvPr/>
          </p:nvSpPr>
          <p:spPr>
            <a:xfrm rot="5400000">
              <a:off x="7947325" y="2729925"/>
              <a:ext cx="590100" cy="9801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sz="1700">
                <a:solidFill>
                  <a:srgbClr val="FFFFFF"/>
                </a:solidFill>
                <a:latin typeface="Calibri"/>
                <a:ea typeface="Calibri"/>
                <a:cs typeface="Calibri"/>
                <a:sym typeface="Calibri"/>
              </a:endParaRPr>
            </a:p>
          </p:txBody>
        </p:sp>
        <p:sp>
          <p:nvSpPr>
            <p:cNvPr id="947" name="Shape 947"/>
            <p:cNvSpPr txBox="1"/>
            <p:nvPr/>
          </p:nvSpPr>
          <p:spPr>
            <a:xfrm>
              <a:off x="7847673" y="3151487"/>
              <a:ext cx="839700" cy="262200"/>
            </a:xfrm>
            <a:prstGeom prst="rect">
              <a:avLst/>
            </a:prstGeom>
            <a:solidFill>
              <a:srgbClr val="D9EAD3"/>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rPr lang="en" sz="1000">
                  <a:latin typeface="Roboto Medium"/>
                  <a:ea typeface="Roboto Medium"/>
                  <a:cs typeface="Roboto Medium"/>
                  <a:sym typeface="Roboto Medium"/>
                </a:rPr>
                <a:t>svc</a:t>
              </a:r>
              <a:r>
                <a:rPr lang="en" sz="1000">
                  <a:solidFill>
                    <a:srgbClr val="000000"/>
                  </a:solidFill>
                  <a:latin typeface="Roboto Medium"/>
                  <a:ea typeface="Roboto Medium"/>
                  <a:cs typeface="Roboto Medium"/>
                  <a:sym typeface="Roboto Medium"/>
                </a:rPr>
                <a:t>B</a:t>
              </a:r>
              <a:endParaRPr sz="1000">
                <a:solidFill>
                  <a:srgbClr val="000000"/>
                </a:solidFill>
                <a:latin typeface="Roboto Medium"/>
                <a:ea typeface="Roboto Medium"/>
                <a:cs typeface="Roboto Medium"/>
                <a:sym typeface="Roboto Medium"/>
              </a:endParaRPr>
            </a:p>
          </p:txBody>
        </p:sp>
        <p:sp>
          <p:nvSpPr>
            <p:cNvPr id="948" name="Shape 948"/>
            <p:cNvSpPr txBox="1"/>
            <p:nvPr/>
          </p:nvSpPr>
          <p:spPr>
            <a:xfrm>
              <a:off x="7814709" y="2054678"/>
              <a:ext cx="893400" cy="2241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lang="en" sz="1000">
                  <a:solidFill>
                    <a:srgbClr val="000000"/>
                  </a:solidFill>
                  <a:latin typeface="Roboto Medium"/>
                  <a:ea typeface="Roboto Medium"/>
                  <a:cs typeface="Roboto Medium"/>
                  <a:sym typeface="Roboto Medium"/>
                </a:rPr>
                <a:t>Service B</a:t>
              </a:r>
              <a:endParaRPr sz="1000">
                <a:latin typeface="Roboto Medium"/>
                <a:ea typeface="Roboto Medium"/>
                <a:cs typeface="Roboto Medium"/>
                <a:sym typeface="Roboto Medium"/>
              </a:endParaRPr>
            </a:p>
          </p:txBody>
        </p:sp>
        <p:sp>
          <p:nvSpPr>
            <p:cNvPr id="949" name="Shape 949"/>
            <p:cNvSpPr txBox="1"/>
            <p:nvPr/>
          </p:nvSpPr>
          <p:spPr>
            <a:xfrm>
              <a:off x="7630954" y="2316915"/>
              <a:ext cx="1132500" cy="2241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lang="en" sz="900">
                  <a:latin typeface="Roboto"/>
                  <a:ea typeface="Roboto"/>
                  <a:cs typeface="Roboto"/>
                  <a:sym typeface="Roboto"/>
                </a:rPr>
                <a:t>version: v1</a:t>
              </a:r>
              <a:endParaRPr sz="900">
                <a:latin typeface="Roboto"/>
                <a:ea typeface="Roboto"/>
                <a:cs typeface="Roboto"/>
                <a:sym typeface="Roboto"/>
              </a:endParaRPr>
            </a:p>
          </p:txBody>
        </p:sp>
        <p:cxnSp>
          <p:nvCxnSpPr>
            <p:cNvPr id="950" name="Shape 950"/>
            <p:cNvCxnSpPr>
              <a:stCxn id="940" idx="0"/>
            </p:cNvCxnSpPr>
            <p:nvPr/>
          </p:nvCxnSpPr>
          <p:spPr>
            <a:xfrm>
              <a:off x="6089400" y="3303850"/>
              <a:ext cx="1634100" cy="655500"/>
            </a:xfrm>
            <a:prstGeom prst="straightConnector1">
              <a:avLst/>
            </a:prstGeom>
            <a:noFill/>
            <a:ln cap="flat" cmpd="sng" w="9525">
              <a:solidFill>
                <a:srgbClr val="4F81BD"/>
              </a:solidFill>
              <a:prstDash val="solid"/>
              <a:round/>
              <a:headEnd len="sm" w="sm" type="none"/>
              <a:tailEnd len="med" w="med" type="stealth"/>
            </a:ln>
          </p:spPr>
        </p:cxnSp>
        <p:sp>
          <p:nvSpPr>
            <p:cNvPr id="951" name="Shape 951"/>
            <p:cNvSpPr txBox="1"/>
            <p:nvPr/>
          </p:nvSpPr>
          <p:spPr>
            <a:xfrm>
              <a:off x="7976741" y="2906962"/>
              <a:ext cx="676800" cy="2241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lang="en" sz="900">
                  <a:latin typeface="Roboto Light"/>
                  <a:ea typeface="Roboto Light"/>
                  <a:cs typeface="Roboto Light"/>
                  <a:sym typeface="Roboto Light"/>
                </a:rPr>
                <a:t>Pod 3</a:t>
              </a:r>
              <a:endParaRPr sz="900">
                <a:latin typeface="Roboto Light"/>
                <a:ea typeface="Roboto Light"/>
                <a:cs typeface="Roboto Light"/>
                <a:sym typeface="Roboto Light"/>
              </a:endParaRPr>
            </a:p>
          </p:txBody>
        </p:sp>
        <p:sp>
          <p:nvSpPr>
            <p:cNvPr id="952" name="Shape 952"/>
            <p:cNvSpPr txBox="1"/>
            <p:nvPr/>
          </p:nvSpPr>
          <p:spPr>
            <a:xfrm>
              <a:off x="7940233" y="2734209"/>
              <a:ext cx="676800" cy="2241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lang="en" sz="900">
                  <a:latin typeface="Roboto Light"/>
                  <a:ea typeface="Roboto Light"/>
                  <a:cs typeface="Roboto Light"/>
                  <a:sym typeface="Roboto Light"/>
                </a:rPr>
                <a:t>Pod 2</a:t>
              </a:r>
              <a:endParaRPr sz="900">
                <a:latin typeface="Roboto Light"/>
                <a:ea typeface="Roboto Light"/>
                <a:cs typeface="Roboto Light"/>
                <a:sym typeface="Roboto Light"/>
              </a:endParaRPr>
            </a:p>
          </p:txBody>
        </p:sp>
        <p:sp>
          <p:nvSpPr>
            <p:cNvPr id="953" name="Shape 953"/>
            <p:cNvSpPr txBox="1"/>
            <p:nvPr/>
          </p:nvSpPr>
          <p:spPr>
            <a:xfrm>
              <a:off x="7882306" y="2472254"/>
              <a:ext cx="676800" cy="2241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lang="en" sz="900">
                  <a:latin typeface="Roboto Light"/>
                  <a:ea typeface="Roboto Light"/>
                  <a:cs typeface="Roboto Light"/>
                  <a:sym typeface="Roboto Light"/>
                </a:rPr>
                <a:t>Pod 1</a:t>
              </a:r>
              <a:endParaRPr sz="900">
                <a:latin typeface="Roboto Light"/>
                <a:ea typeface="Roboto Light"/>
                <a:cs typeface="Roboto Light"/>
                <a:sym typeface="Roboto Light"/>
              </a:endParaRPr>
            </a:p>
          </p:txBody>
        </p:sp>
        <p:cxnSp>
          <p:nvCxnSpPr>
            <p:cNvPr id="954" name="Shape 954"/>
            <p:cNvCxnSpPr>
              <a:stCxn id="940" idx="0"/>
              <a:endCxn id="944" idx="2"/>
            </p:cNvCxnSpPr>
            <p:nvPr/>
          </p:nvCxnSpPr>
          <p:spPr>
            <a:xfrm flipH="1" rot="10800000">
              <a:off x="6089400" y="2851150"/>
              <a:ext cx="1539000" cy="452700"/>
            </a:xfrm>
            <a:prstGeom prst="straightConnector1">
              <a:avLst/>
            </a:prstGeom>
            <a:noFill/>
            <a:ln cap="flat" cmpd="sng" w="9525">
              <a:solidFill>
                <a:srgbClr val="4F81BD"/>
              </a:solidFill>
              <a:prstDash val="solid"/>
              <a:round/>
              <a:headEnd len="sm" w="sm" type="none"/>
              <a:tailEnd len="med" w="med" type="stealth"/>
            </a:ln>
          </p:spPr>
        </p:cxnSp>
        <p:cxnSp>
          <p:nvCxnSpPr>
            <p:cNvPr id="955" name="Shape 955"/>
            <p:cNvCxnSpPr>
              <a:stCxn id="940" idx="0"/>
              <a:endCxn id="945" idx="2"/>
            </p:cNvCxnSpPr>
            <p:nvPr/>
          </p:nvCxnSpPr>
          <p:spPr>
            <a:xfrm flipH="1" rot="10800000">
              <a:off x="6089400" y="3049750"/>
              <a:ext cx="1597200" cy="254100"/>
            </a:xfrm>
            <a:prstGeom prst="straightConnector1">
              <a:avLst/>
            </a:prstGeom>
            <a:noFill/>
            <a:ln cap="flat" cmpd="sng" w="9525">
              <a:solidFill>
                <a:srgbClr val="4F81BD"/>
              </a:solidFill>
              <a:prstDash val="solid"/>
              <a:round/>
              <a:headEnd len="sm" w="sm" type="none"/>
              <a:tailEnd len="med" w="med" type="stealth"/>
            </a:ln>
          </p:spPr>
        </p:cxnSp>
        <p:cxnSp>
          <p:nvCxnSpPr>
            <p:cNvPr id="956" name="Shape 956"/>
            <p:cNvCxnSpPr>
              <a:stCxn id="940" idx="0"/>
              <a:endCxn id="946" idx="2"/>
            </p:cNvCxnSpPr>
            <p:nvPr/>
          </p:nvCxnSpPr>
          <p:spPr>
            <a:xfrm flipH="1" rot="10800000">
              <a:off x="6089400" y="3220150"/>
              <a:ext cx="1662900" cy="83700"/>
            </a:xfrm>
            <a:prstGeom prst="straightConnector1">
              <a:avLst/>
            </a:prstGeom>
            <a:noFill/>
            <a:ln cap="flat" cmpd="sng" w="9525">
              <a:solidFill>
                <a:srgbClr val="4F81BD"/>
              </a:solidFill>
              <a:prstDash val="solid"/>
              <a:round/>
              <a:headEnd len="sm" w="sm" type="none"/>
              <a:tailEnd len="med" w="med" type="stealth"/>
            </a:ln>
          </p:spPr>
        </p:cxnSp>
        <p:sp>
          <p:nvSpPr>
            <p:cNvPr id="957" name="Shape 957"/>
            <p:cNvSpPr txBox="1"/>
            <p:nvPr/>
          </p:nvSpPr>
          <p:spPr>
            <a:xfrm rot="-1202977">
              <a:off x="6126169" y="2787289"/>
              <a:ext cx="1700241" cy="224166"/>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lang="en" sz="900">
                  <a:latin typeface="Roboto Light"/>
                  <a:ea typeface="Roboto Light"/>
                  <a:cs typeface="Roboto Light"/>
                  <a:sym typeface="Roboto Light"/>
                </a:rPr>
                <a:t>User-agent: *Android*</a:t>
              </a:r>
              <a:endParaRPr sz="900">
                <a:solidFill>
                  <a:srgbClr val="000000"/>
                </a:solidFill>
                <a:latin typeface="Roboto Light"/>
                <a:ea typeface="Roboto Light"/>
                <a:cs typeface="Roboto Light"/>
                <a:sym typeface="Roboto Light"/>
              </a:endParaRPr>
            </a:p>
          </p:txBody>
        </p:sp>
        <p:sp>
          <p:nvSpPr>
            <p:cNvPr id="958" name="Shape 958"/>
            <p:cNvSpPr/>
            <p:nvPr/>
          </p:nvSpPr>
          <p:spPr>
            <a:xfrm rot="5400000">
              <a:off x="8014400" y="3664169"/>
              <a:ext cx="601500" cy="9801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sz="1700">
                <a:solidFill>
                  <a:srgbClr val="FFFFFF"/>
                </a:solidFill>
                <a:latin typeface="Calibri"/>
                <a:ea typeface="Calibri"/>
                <a:cs typeface="Calibri"/>
                <a:sym typeface="Calibri"/>
              </a:endParaRPr>
            </a:p>
          </p:txBody>
        </p:sp>
        <p:sp>
          <p:nvSpPr>
            <p:cNvPr id="959" name="Shape 959"/>
            <p:cNvSpPr txBox="1"/>
            <p:nvPr/>
          </p:nvSpPr>
          <p:spPr>
            <a:xfrm>
              <a:off x="7923748" y="4096687"/>
              <a:ext cx="839700" cy="262200"/>
            </a:xfrm>
            <a:prstGeom prst="rect">
              <a:avLst/>
            </a:prstGeom>
            <a:solidFill>
              <a:srgbClr val="6AA84F"/>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rPr lang="en" sz="1000">
                  <a:latin typeface="Roboto Medium"/>
                  <a:ea typeface="Roboto Medium"/>
                  <a:cs typeface="Roboto Medium"/>
                  <a:sym typeface="Roboto Medium"/>
                </a:rPr>
                <a:t>svc</a:t>
              </a:r>
              <a:r>
                <a:rPr lang="en" sz="1000">
                  <a:solidFill>
                    <a:srgbClr val="000000"/>
                  </a:solidFill>
                  <a:latin typeface="Roboto Medium"/>
                  <a:ea typeface="Roboto Medium"/>
                  <a:cs typeface="Roboto Medium"/>
                  <a:sym typeface="Roboto Medium"/>
                </a:rPr>
                <a:t>B</a:t>
              </a:r>
              <a:r>
                <a:rPr lang="en" sz="1000">
                  <a:latin typeface="Roboto Medium"/>
                  <a:ea typeface="Roboto Medium"/>
                  <a:cs typeface="Roboto Medium"/>
                  <a:sym typeface="Roboto Medium"/>
                </a:rPr>
                <a:t>’</a:t>
              </a:r>
              <a:endParaRPr sz="1000">
                <a:solidFill>
                  <a:srgbClr val="000000"/>
                </a:solidFill>
                <a:latin typeface="Roboto Medium"/>
                <a:ea typeface="Roboto Medium"/>
                <a:cs typeface="Roboto Medium"/>
                <a:sym typeface="Roboto Medium"/>
              </a:endParaRPr>
            </a:p>
          </p:txBody>
        </p:sp>
        <p:sp>
          <p:nvSpPr>
            <p:cNvPr id="960" name="Shape 960"/>
            <p:cNvSpPr txBox="1"/>
            <p:nvPr/>
          </p:nvSpPr>
          <p:spPr>
            <a:xfrm>
              <a:off x="7744733" y="4422940"/>
              <a:ext cx="1235400" cy="1920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lang="en" sz="900">
                  <a:latin typeface="Roboto"/>
                  <a:ea typeface="Roboto"/>
                  <a:cs typeface="Roboto"/>
                  <a:sym typeface="Roboto"/>
                </a:rPr>
                <a:t>version: canary</a:t>
              </a:r>
              <a:endParaRPr sz="900">
                <a:latin typeface="Roboto"/>
                <a:ea typeface="Roboto"/>
                <a:cs typeface="Roboto"/>
                <a:sym typeface="Roboto"/>
              </a:endParaRPr>
            </a:p>
          </p:txBody>
        </p:sp>
        <p:sp>
          <p:nvSpPr>
            <p:cNvPr id="961" name="Shape 961"/>
            <p:cNvSpPr txBox="1"/>
            <p:nvPr/>
          </p:nvSpPr>
          <p:spPr>
            <a:xfrm>
              <a:off x="8077683" y="3858689"/>
              <a:ext cx="676800" cy="2241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lang="en" sz="900">
                  <a:latin typeface="Roboto Light"/>
                  <a:ea typeface="Roboto Light"/>
                  <a:cs typeface="Roboto Light"/>
                  <a:sym typeface="Roboto Light"/>
                </a:rPr>
                <a:t>Pod 4</a:t>
              </a:r>
              <a:endParaRPr sz="900">
                <a:latin typeface="Roboto Light"/>
                <a:ea typeface="Roboto Light"/>
                <a:cs typeface="Roboto Light"/>
                <a:sym typeface="Roboto Light"/>
              </a:endParaRPr>
            </a:p>
          </p:txBody>
        </p:sp>
        <p:sp>
          <p:nvSpPr>
            <p:cNvPr id="962" name="Shape 962"/>
            <p:cNvSpPr txBox="1"/>
            <p:nvPr/>
          </p:nvSpPr>
          <p:spPr>
            <a:xfrm rot="1216982">
              <a:off x="6164851" y="3644793"/>
              <a:ext cx="1488499" cy="224195"/>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lang="en" sz="900">
                  <a:latin typeface="Roboto Light"/>
                  <a:ea typeface="Roboto Light"/>
                  <a:cs typeface="Roboto Light"/>
                  <a:sym typeface="Roboto Light"/>
                </a:rPr>
                <a:t>User-agent: *iPhone*</a:t>
              </a:r>
              <a:endParaRPr sz="900">
                <a:solidFill>
                  <a:srgbClr val="000000"/>
                </a:solidFill>
                <a:latin typeface="Roboto Light"/>
                <a:ea typeface="Roboto Light"/>
                <a:cs typeface="Roboto Light"/>
                <a:sym typeface="Roboto Light"/>
              </a:endParaRPr>
            </a:p>
          </p:txBody>
        </p:sp>
      </p:grpSp>
      <p:sp>
        <p:nvSpPr>
          <p:cNvPr id="963" name="Shape 963"/>
          <p:cNvSpPr txBox="1"/>
          <p:nvPr>
            <p:ph idx="4294967295" type="body"/>
          </p:nvPr>
        </p:nvSpPr>
        <p:spPr>
          <a:xfrm>
            <a:off x="311650" y="1161575"/>
            <a:ext cx="4357200" cy="2500200"/>
          </a:xfrm>
          <a:prstGeom prst="rect">
            <a:avLst/>
          </a:prstGeom>
          <a:solidFill>
            <a:srgbClr val="F3F3F3"/>
          </a:solidFill>
        </p:spPr>
        <p:txBody>
          <a:bodyPr anchorCtr="0" anchor="t" bIns="91425" lIns="91425" spcFirstLastPara="1" rIns="91425" wrap="square" tIns="91425">
            <a:noAutofit/>
          </a:bodyPr>
          <a:lstStyle/>
          <a:p>
            <a:pPr indent="0" lvl="0" marL="0" rtl="0">
              <a:spcBef>
                <a:spcPts val="0"/>
              </a:spcBef>
              <a:spcAft>
                <a:spcPts val="0"/>
              </a:spcAft>
              <a:buNone/>
            </a:pPr>
            <a:r>
              <a:rPr lang="en" sz="1200">
                <a:latin typeface="Consolas"/>
                <a:ea typeface="Consolas"/>
                <a:cs typeface="Consolas"/>
                <a:sym typeface="Consolas"/>
              </a:rPr>
              <a:t>// Content-based traffic steering rule</a:t>
            </a:r>
            <a:endParaRPr sz="1200">
              <a:latin typeface="Consolas"/>
              <a:ea typeface="Consolas"/>
              <a:cs typeface="Consolas"/>
              <a:sym typeface="Consolas"/>
            </a:endParaRPr>
          </a:p>
          <a:p>
            <a:pPr indent="0" lvl="0" marL="0" rtl="0">
              <a:spcBef>
                <a:spcPts val="1600"/>
              </a:spcBef>
              <a:spcAft>
                <a:spcPts val="1600"/>
              </a:spcAft>
              <a:buNone/>
            </a:pPr>
            <a:r>
              <a:rPr b="1" lang="en" sz="1200">
                <a:latin typeface="Consolas"/>
                <a:ea typeface="Consolas"/>
                <a:cs typeface="Consolas"/>
                <a:sym typeface="Consolas"/>
              </a:rPr>
              <a:t>destination</a:t>
            </a:r>
            <a:r>
              <a:rPr lang="en" sz="1200">
                <a:latin typeface="Consolas"/>
                <a:ea typeface="Consolas"/>
                <a:cs typeface="Consolas"/>
                <a:sym typeface="Consolas"/>
              </a:rPr>
              <a:t>: serviceB.example.cluster.local</a:t>
            </a:r>
            <a:br>
              <a:rPr lang="en" sz="1200">
                <a:latin typeface="Consolas"/>
                <a:ea typeface="Consolas"/>
                <a:cs typeface="Consolas"/>
                <a:sym typeface="Consolas"/>
              </a:rPr>
            </a:br>
            <a:r>
              <a:rPr b="1" lang="en" sz="1200">
                <a:latin typeface="Consolas"/>
                <a:ea typeface="Consolas"/>
                <a:cs typeface="Consolas"/>
                <a:sym typeface="Consolas"/>
              </a:rPr>
              <a:t>match</a:t>
            </a:r>
            <a:r>
              <a:rPr lang="en" sz="1200">
                <a:latin typeface="Consolas"/>
                <a:ea typeface="Consolas"/>
                <a:cs typeface="Consolas"/>
                <a:sym typeface="Consolas"/>
              </a:rPr>
              <a:t>:</a:t>
            </a:r>
            <a:br>
              <a:rPr lang="en" sz="1200">
                <a:latin typeface="Consolas"/>
                <a:ea typeface="Consolas"/>
                <a:cs typeface="Consolas"/>
                <a:sym typeface="Consolas"/>
              </a:rPr>
            </a:br>
            <a:r>
              <a:rPr lang="en" sz="1200">
                <a:latin typeface="Consolas"/>
                <a:ea typeface="Consolas"/>
                <a:cs typeface="Consolas"/>
                <a:sym typeface="Consolas"/>
              </a:rPr>
              <a:t>  httpHeaders:</a:t>
            </a:r>
            <a:br>
              <a:rPr lang="en" sz="1200">
                <a:latin typeface="Consolas"/>
                <a:ea typeface="Consolas"/>
                <a:cs typeface="Consolas"/>
                <a:sym typeface="Consolas"/>
              </a:rPr>
            </a:br>
            <a:r>
              <a:rPr lang="en" sz="1200">
                <a:latin typeface="Consolas"/>
                <a:ea typeface="Consolas"/>
                <a:cs typeface="Consolas"/>
                <a:sym typeface="Consolas"/>
              </a:rPr>
              <a:t>    user-agent:</a:t>
            </a:r>
            <a:br>
              <a:rPr lang="en" sz="1200">
                <a:latin typeface="Consolas"/>
                <a:ea typeface="Consolas"/>
                <a:cs typeface="Consolas"/>
                <a:sym typeface="Consolas"/>
              </a:rPr>
            </a:br>
            <a:r>
              <a:rPr lang="en" sz="1200">
                <a:latin typeface="Consolas"/>
                <a:ea typeface="Consolas"/>
                <a:cs typeface="Consolas"/>
                <a:sym typeface="Consolas"/>
              </a:rPr>
              <a:t>      regex: ^(.*?;)?(iPhone)(;.*)?$</a:t>
            </a:r>
            <a:br>
              <a:rPr lang="en" sz="1200">
                <a:latin typeface="Consolas"/>
                <a:ea typeface="Consolas"/>
                <a:cs typeface="Consolas"/>
                <a:sym typeface="Consolas"/>
              </a:rPr>
            </a:br>
            <a:r>
              <a:rPr b="1" lang="en" sz="1200">
                <a:latin typeface="Consolas"/>
                <a:ea typeface="Consolas"/>
                <a:cs typeface="Consolas"/>
                <a:sym typeface="Consolas"/>
              </a:rPr>
              <a:t>precedence</a:t>
            </a:r>
            <a:r>
              <a:rPr lang="en" sz="1200">
                <a:latin typeface="Consolas"/>
                <a:ea typeface="Consolas"/>
                <a:cs typeface="Consolas"/>
                <a:sym typeface="Consolas"/>
              </a:rPr>
              <a:t>: 2</a:t>
            </a:r>
            <a:br>
              <a:rPr lang="en" sz="1200">
                <a:latin typeface="Consolas"/>
                <a:ea typeface="Consolas"/>
                <a:cs typeface="Consolas"/>
                <a:sym typeface="Consolas"/>
              </a:rPr>
            </a:br>
            <a:r>
              <a:rPr b="1" lang="en" sz="1200">
                <a:latin typeface="Consolas"/>
                <a:ea typeface="Consolas"/>
                <a:cs typeface="Consolas"/>
                <a:sym typeface="Consolas"/>
              </a:rPr>
              <a:t>route</a:t>
            </a:r>
            <a:r>
              <a:rPr lang="en" sz="1200">
                <a:latin typeface="Consolas"/>
                <a:ea typeface="Consolas"/>
                <a:cs typeface="Consolas"/>
                <a:sym typeface="Consolas"/>
              </a:rPr>
              <a:t>:</a:t>
            </a:r>
            <a:br>
              <a:rPr lang="en" sz="1200">
                <a:latin typeface="Consolas"/>
                <a:ea typeface="Consolas"/>
                <a:cs typeface="Consolas"/>
                <a:sym typeface="Consolas"/>
              </a:rPr>
            </a:br>
            <a:r>
              <a:rPr lang="en" sz="1200">
                <a:latin typeface="Consolas"/>
                <a:ea typeface="Consolas"/>
                <a:cs typeface="Consolas"/>
                <a:sym typeface="Consolas"/>
              </a:rPr>
              <a:t>- tags:</a:t>
            </a:r>
            <a:br>
              <a:rPr lang="en" sz="1200">
                <a:latin typeface="Consolas"/>
                <a:ea typeface="Consolas"/>
                <a:cs typeface="Consolas"/>
                <a:sym typeface="Consolas"/>
              </a:rPr>
            </a:br>
            <a:r>
              <a:rPr lang="en" sz="1200">
                <a:latin typeface="Consolas"/>
                <a:ea typeface="Consolas"/>
                <a:cs typeface="Consolas"/>
                <a:sym typeface="Consolas"/>
              </a:rPr>
              <a:t>    version: canary</a:t>
            </a:r>
            <a:endParaRPr sz="1200">
              <a:latin typeface="Consolas"/>
              <a:ea typeface="Consolas"/>
              <a:cs typeface="Consolas"/>
              <a:sym typeface="Consolas"/>
            </a:endParaRPr>
          </a:p>
        </p:txBody>
      </p:sp>
      <p:sp>
        <p:nvSpPr>
          <p:cNvPr id="964" name="Shape 96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Traffic Steering</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8" name="Shape 968"/>
        <p:cNvGrpSpPr/>
        <p:nvPr/>
      </p:nvGrpSpPr>
      <p:grpSpPr>
        <a:xfrm>
          <a:off x="0" y="0"/>
          <a:ext cx="0" cy="0"/>
          <a:chOff x="0" y="0"/>
          <a:chExt cx="0" cy="0"/>
        </a:xfrm>
      </p:grpSpPr>
      <p:sp>
        <p:nvSpPr>
          <p:cNvPr id="969" name="Shape 96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000"/>
              <a:t>Istio Rules Configuration</a:t>
            </a:r>
            <a:endParaRPr sz="3000"/>
          </a:p>
        </p:txBody>
      </p:sp>
      <p:sp>
        <p:nvSpPr>
          <p:cNvPr id="970" name="Shape 970"/>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434343"/>
              </a:buClr>
              <a:buSzPts val="1800"/>
              <a:buChar char="●"/>
            </a:pPr>
            <a:r>
              <a:rPr lang="en" sz="1800">
                <a:solidFill>
                  <a:srgbClr val="434343"/>
                </a:solidFill>
              </a:rPr>
              <a:t>Route Rules - Defines how requests are routed within the service mesh</a:t>
            </a:r>
            <a:endParaRPr sz="1800">
              <a:solidFill>
                <a:srgbClr val="434343"/>
              </a:solidFill>
            </a:endParaRPr>
          </a:p>
          <a:p>
            <a:pPr indent="-342900" lvl="0" marL="457200" rtl="0">
              <a:spcBef>
                <a:spcPts val="0"/>
              </a:spcBef>
              <a:spcAft>
                <a:spcPts val="0"/>
              </a:spcAft>
              <a:buClr>
                <a:srgbClr val="434343"/>
              </a:buClr>
              <a:buSzPts val="1800"/>
              <a:buChar char="●"/>
            </a:pPr>
            <a:r>
              <a:rPr lang="en" sz="1800">
                <a:solidFill>
                  <a:srgbClr val="434343"/>
                </a:solidFill>
              </a:rPr>
              <a:t>Destination Policies  - Routing related policies for a service, i.e. load balancing algorithm or circuit breaker</a:t>
            </a:r>
            <a:endParaRPr sz="1800">
              <a:solidFill>
                <a:srgbClr val="434343"/>
              </a:solidFill>
            </a:endParaRPr>
          </a:p>
          <a:p>
            <a:pPr indent="-342900" lvl="0" marL="457200" rtl="0">
              <a:spcBef>
                <a:spcPts val="0"/>
              </a:spcBef>
              <a:spcAft>
                <a:spcPts val="0"/>
              </a:spcAft>
              <a:buClr>
                <a:srgbClr val="434343"/>
              </a:buClr>
              <a:buSzPts val="1800"/>
              <a:buChar char="●"/>
            </a:pPr>
            <a:r>
              <a:rPr lang="en" sz="1800">
                <a:solidFill>
                  <a:srgbClr val="434343"/>
                </a:solidFill>
              </a:rPr>
              <a:t>Egress Rules</a:t>
            </a:r>
            <a:endParaRPr sz="1800">
              <a:solidFill>
                <a:srgbClr val="434343"/>
              </a:solidFill>
            </a:endParaRPr>
          </a:p>
        </p:txBody>
      </p:sp>
      <p:sp>
        <p:nvSpPr>
          <p:cNvPr id="971" name="Shape 971"/>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5" name="Shape 975"/>
        <p:cNvGrpSpPr/>
        <p:nvPr/>
      </p:nvGrpSpPr>
      <p:grpSpPr>
        <a:xfrm>
          <a:off x="0" y="0"/>
          <a:ext cx="0" cy="0"/>
          <a:chOff x="0" y="0"/>
          <a:chExt cx="0" cy="0"/>
        </a:xfrm>
      </p:grpSpPr>
      <p:sp>
        <p:nvSpPr>
          <p:cNvPr id="976" name="Shape 97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000"/>
              <a:t>Route Rules</a:t>
            </a:r>
            <a:endParaRPr sz="3000"/>
          </a:p>
        </p:txBody>
      </p:sp>
      <p:sp>
        <p:nvSpPr>
          <p:cNvPr id="977" name="Shape 977"/>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434343"/>
              </a:buClr>
              <a:buSzPts val="1800"/>
              <a:buChar char="●"/>
            </a:pPr>
            <a:r>
              <a:rPr lang="en" sz="1800">
                <a:solidFill>
                  <a:srgbClr val="434343"/>
                </a:solidFill>
              </a:rPr>
              <a:t>Qualify Rules by Destination - Name of Service</a:t>
            </a:r>
            <a:endParaRPr sz="1800">
              <a:solidFill>
                <a:srgbClr val="434343"/>
              </a:solidFill>
            </a:endParaRPr>
          </a:p>
          <a:p>
            <a:pPr indent="-342900" lvl="0" marL="457200" rtl="0">
              <a:spcBef>
                <a:spcPts val="0"/>
              </a:spcBef>
              <a:spcAft>
                <a:spcPts val="0"/>
              </a:spcAft>
              <a:buClr>
                <a:srgbClr val="434343"/>
              </a:buClr>
              <a:buSzPts val="1800"/>
              <a:buChar char="●"/>
            </a:pPr>
            <a:r>
              <a:rPr lang="en" sz="1800">
                <a:solidFill>
                  <a:srgbClr val="434343"/>
                </a:solidFill>
              </a:rPr>
              <a:t>Qualify rules by source/headers</a:t>
            </a:r>
            <a:endParaRPr sz="1800">
              <a:solidFill>
                <a:srgbClr val="434343"/>
              </a:solidFill>
            </a:endParaRPr>
          </a:p>
          <a:p>
            <a:pPr indent="-342900" lvl="1" marL="914400" rtl="0">
              <a:spcBef>
                <a:spcPts val="0"/>
              </a:spcBef>
              <a:spcAft>
                <a:spcPts val="0"/>
              </a:spcAft>
              <a:buClr>
                <a:srgbClr val="434343"/>
              </a:buClr>
              <a:buSzPts val="1800"/>
              <a:buChar char="○"/>
            </a:pPr>
            <a:r>
              <a:rPr lang="en" sz="1800">
                <a:solidFill>
                  <a:srgbClr val="434343"/>
                </a:solidFill>
              </a:rPr>
              <a:t>Match rule to a specific caller</a:t>
            </a:r>
            <a:endParaRPr sz="1800">
              <a:solidFill>
                <a:srgbClr val="434343"/>
              </a:solidFill>
            </a:endParaRPr>
          </a:p>
          <a:p>
            <a:pPr indent="-342900" lvl="1" marL="914400" rtl="0">
              <a:spcBef>
                <a:spcPts val="0"/>
              </a:spcBef>
              <a:spcAft>
                <a:spcPts val="0"/>
              </a:spcAft>
              <a:buClr>
                <a:srgbClr val="434343"/>
              </a:buClr>
              <a:buSzPts val="1800"/>
              <a:buChar char="○"/>
            </a:pPr>
            <a:r>
              <a:rPr lang="en" sz="1800">
                <a:solidFill>
                  <a:srgbClr val="434343"/>
                </a:solidFill>
              </a:rPr>
              <a:t>Restrict to a specific version of the caller</a:t>
            </a:r>
            <a:endParaRPr sz="1800">
              <a:solidFill>
                <a:srgbClr val="434343"/>
              </a:solidFill>
            </a:endParaRPr>
          </a:p>
          <a:p>
            <a:pPr indent="-342900" lvl="1" marL="914400" rtl="0">
              <a:spcBef>
                <a:spcPts val="0"/>
              </a:spcBef>
              <a:spcAft>
                <a:spcPts val="0"/>
              </a:spcAft>
              <a:buClr>
                <a:srgbClr val="434343"/>
              </a:buClr>
              <a:buSzPts val="1800"/>
              <a:buChar char="○"/>
            </a:pPr>
            <a:r>
              <a:rPr lang="en" sz="1800">
                <a:solidFill>
                  <a:srgbClr val="434343"/>
                </a:solidFill>
              </a:rPr>
              <a:t>Match rule to HTTP Header Values</a:t>
            </a:r>
            <a:endParaRPr sz="1800">
              <a:solidFill>
                <a:srgbClr val="434343"/>
              </a:solidFill>
            </a:endParaRPr>
          </a:p>
          <a:p>
            <a:pPr indent="0" lvl="0" marL="0" rtl="0">
              <a:spcBef>
                <a:spcPts val="1600"/>
              </a:spcBef>
              <a:spcAft>
                <a:spcPts val="1600"/>
              </a:spcAft>
              <a:buNone/>
            </a:pPr>
            <a:r>
              <a:t/>
            </a:r>
            <a:endParaRPr sz="1800">
              <a:solidFill>
                <a:srgbClr val="434343"/>
              </a:solidFill>
            </a:endParaRPr>
          </a:p>
        </p:txBody>
      </p:sp>
      <p:sp>
        <p:nvSpPr>
          <p:cNvPr id="978" name="Shape 978"/>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434343"/>
              </a:buClr>
              <a:buSzPts val="1800"/>
              <a:buChar char="●"/>
            </a:pPr>
            <a:r>
              <a:rPr lang="en" sz="1800">
                <a:solidFill>
                  <a:srgbClr val="434343"/>
                </a:solidFill>
              </a:rPr>
              <a:t>Split traffic between service versions - see route-rule-80-20.yaml</a:t>
            </a:r>
            <a:endParaRPr sz="1800">
              <a:solidFill>
                <a:srgbClr val="434343"/>
              </a:solidFill>
            </a:endParaRPr>
          </a:p>
          <a:p>
            <a:pPr indent="-342900" lvl="0" marL="457200" rtl="0">
              <a:spcBef>
                <a:spcPts val="0"/>
              </a:spcBef>
              <a:spcAft>
                <a:spcPts val="0"/>
              </a:spcAft>
              <a:buClr>
                <a:srgbClr val="434343"/>
              </a:buClr>
              <a:buSzPts val="1800"/>
              <a:buChar char="●"/>
            </a:pPr>
            <a:r>
              <a:rPr lang="en" sz="1800">
                <a:solidFill>
                  <a:srgbClr val="434343"/>
                </a:solidFill>
              </a:rPr>
              <a:t>Timeouts and retries - see route-rule-retry.yaml</a:t>
            </a:r>
            <a:endParaRPr sz="1800">
              <a:solidFill>
                <a:srgbClr val="434343"/>
              </a:solidFill>
            </a:endParaRPr>
          </a:p>
          <a:p>
            <a:pPr indent="-342900" lvl="0" marL="457200" rtl="0">
              <a:spcBef>
                <a:spcPts val="0"/>
              </a:spcBef>
              <a:spcAft>
                <a:spcPts val="0"/>
              </a:spcAft>
              <a:buClr>
                <a:srgbClr val="434343"/>
              </a:buClr>
              <a:buSzPts val="1800"/>
              <a:buChar char="●"/>
            </a:pPr>
            <a:r>
              <a:rPr lang="en" sz="1800">
                <a:solidFill>
                  <a:srgbClr val="434343"/>
                </a:solidFill>
              </a:rPr>
              <a:t>Injecting Faults - see route-rule-delay-guestbook.yaml</a:t>
            </a:r>
            <a:endParaRPr sz="1800">
              <a:solidFill>
                <a:srgbClr val="434343"/>
              </a:solidFill>
            </a:endParaRPr>
          </a:p>
          <a:p>
            <a:pPr indent="-342900" lvl="0" marL="457200" rtl="0">
              <a:spcBef>
                <a:spcPts val="0"/>
              </a:spcBef>
              <a:spcAft>
                <a:spcPts val="0"/>
              </a:spcAft>
              <a:buClr>
                <a:srgbClr val="434343"/>
              </a:buClr>
              <a:buSzPts val="1800"/>
              <a:buChar char="●"/>
            </a:pPr>
            <a:r>
              <a:rPr lang="en" sz="1800">
                <a:solidFill>
                  <a:srgbClr val="434343"/>
                </a:solidFill>
              </a:rPr>
              <a:t>Rules have precedence - Rules with higher precedence values are evaluated first.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2" name="Shape 982"/>
        <p:cNvGrpSpPr/>
        <p:nvPr/>
      </p:nvGrpSpPr>
      <p:grpSpPr>
        <a:xfrm>
          <a:off x="0" y="0"/>
          <a:ext cx="0" cy="0"/>
          <a:chOff x="0" y="0"/>
          <a:chExt cx="0" cy="0"/>
        </a:xfrm>
      </p:grpSpPr>
      <p:sp>
        <p:nvSpPr>
          <p:cNvPr id="983" name="Shape 98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000"/>
              <a:t>Route Discovery Service (RDS)</a:t>
            </a:r>
            <a:endParaRPr sz="3000"/>
          </a:p>
        </p:txBody>
      </p:sp>
      <p:sp>
        <p:nvSpPr>
          <p:cNvPr id="984" name="Shape 98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434343"/>
              </a:buClr>
              <a:buSzPts val="1800"/>
              <a:buChar char="●"/>
            </a:pPr>
            <a:r>
              <a:rPr lang="en">
                <a:solidFill>
                  <a:srgbClr val="434343"/>
                </a:solidFill>
              </a:rPr>
              <a:t>Istio-proxy sidecars keep a representation of the configured, “discoverable” services and clusters.</a:t>
            </a:r>
            <a:endParaRPr>
              <a:solidFill>
                <a:srgbClr val="434343"/>
              </a:solidFill>
            </a:endParaRPr>
          </a:p>
          <a:p>
            <a:pPr indent="-342900" lvl="0" marL="457200" rtl="0">
              <a:spcBef>
                <a:spcPts val="0"/>
              </a:spcBef>
              <a:spcAft>
                <a:spcPts val="0"/>
              </a:spcAft>
              <a:buClr>
                <a:srgbClr val="434343"/>
              </a:buClr>
              <a:buSzPts val="1800"/>
              <a:buChar char="●"/>
            </a:pPr>
            <a:r>
              <a:rPr lang="en">
                <a:solidFill>
                  <a:srgbClr val="434343"/>
                </a:solidFill>
              </a:rPr>
              <a:t>Services registered with RDS API available by querying the Istio Proxy</a:t>
            </a:r>
            <a:endParaRPr>
              <a:solidFill>
                <a:srgbClr val="434343"/>
              </a:solidFill>
            </a:endParaRPr>
          </a:p>
          <a:p>
            <a:pPr indent="0" lvl="0" marL="0" rtl="0">
              <a:spcBef>
                <a:spcPts val="1600"/>
              </a:spcBef>
              <a:spcAft>
                <a:spcPts val="0"/>
              </a:spcAft>
              <a:buNone/>
            </a:pPr>
            <a:r>
              <a:t/>
            </a:r>
            <a:endParaRPr>
              <a:solidFill>
                <a:srgbClr val="434343"/>
              </a:solidFill>
            </a:endParaRPr>
          </a:p>
          <a:p>
            <a:pPr indent="0" lvl="0" marL="0" rtl="0">
              <a:spcBef>
                <a:spcPts val="1600"/>
              </a:spcBef>
              <a:spcAft>
                <a:spcPts val="0"/>
              </a:spcAft>
              <a:buNone/>
            </a:pPr>
            <a:r>
              <a:rPr lang="en">
                <a:solidFill>
                  <a:srgbClr val="434343"/>
                </a:solidFill>
              </a:rPr>
              <a:t>kubectl port-forward helloworld-service-v1-fd94c8576-5ttqc 15000:15000</a:t>
            </a:r>
            <a:endParaRPr>
              <a:solidFill>
                <a:srgbClr val="434343"/>
              </a:solidFill>
            </a:endParaRPr>
          </a:p>
          <a:p>
            <a:pPr indent="0" lvl="0" marL="0" rtl="0">
              <a:spcBef>
                <a:spcPts val="1600"/>
              </a:spcBef>
              <a:spcAft>
                <a:spcPts val="1600"/>
              </a:spcAft>
              <a:buNone/>
            </a:pPr>
            <a:r>
              <a:rPr lang="en">
                <a:solidFill>
                  <a:srgbClr val="434343"/>
                </a:solidFill>
              </a:rPr>
              <a:t>curl localhost:15000/routes</a:t>
            </a:r>
            <a:endParaRPr>
              <a:solidFill>
                <a:srgbClr val="43434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838200" y="1285800"/>
            <a:ext cx="5334000" cy="1914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000"/>
              <a:t>We bring up a new version, flip all traffic to it, and if there’s something wrong we roll the whole thing back.</a:t>
            </a:r>
            <a:endParaRPr sz="3000"/>
          </a:p>
        </p:txBody>
      </p:sp>
      <p:sp>
        <p:nvSpPr>
          <p:cNvPr id="138" name="Shape 138"/>
          <p:cNvSpPr txBox="1"/>
          <p:nvPr>
            <p:ph idx="1" type="subTitle"/>
          </p:nvPr>
        </p:nvSpPr>
        <p:spPr>
          <a:xfrm>
            <a:off x="2362200" y="3352800"/>
            <a:ext cx="3810000" cy="504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FFFFFF"/>
                </a:solidFill>
              </a:rPr>
              <a:t>Kubernetes user</a:t>
            </a:r>
            <a:endParaRPr>
              <a:solidFill>
                <a:srgbClr val="FFFFFF"/>
              </a:solidFill>
            </a:endParaRPr>
          </a:p>
          <a:p>
            <a:pPr indent="0" lvl="0" marL="0" rtl="0">
              <a:spcBef>
                <a:spcPts val="1600"/>
              </a:spcBef>
              <a:spcAft>
                <a:spcPts val="16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8" name="Shape 988"/>
        <p:cNvGrpSpPr/>
        <p:nvPr/>
      </p:nvGrpSpPr>
      <p:grpSpPr>
        <a:xfrm>
          <a:off x="0" y="0"/>
          <a:ext cx="0" cy="0"/>
          <a:chOff x="0" y="0"/>
          <a:chExt cx="0" cy="0"/>
        </a:xfrm>
      </p:grpSpPr>
      <p:sp>
        <p:nvSpPr>
          <p:cNvPr id="989" name="Shape 989"/>
          <p:cNvSpPr txBox="1"/>
          <p:nvPr>
            <p:ph idx="1" type="body"/>
          </p:nvPr>
        </p:nvSpPr>
        <p:spPr>
          <a:xfrm>
            <a:off x="388610" y="1306445"/>
            <a:ext cx="8366700" cy="3394500"/>
          </a:xfrm>
          <a:prstGeom prst="rect">
            <a:avLst/>
          </a:prstGeom>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sz="2400">
              <a:latin typeface="Roboto"/>
              <a:ea typeface="Roboto"/>
              <a:cs typeface="Roboto"/>
              <a:sym typeface="Roboto"/>
            </a:endParaRPr>
          </a:p>
          <a:p>
            <a:pPr indent="-381000" lvl="0" marL="457200" rtl="0">
              <a:lnSpc>
                <a:spcPct val="150000"/>
              </a:lnSpc>
              <a:spcBef>
                <a:spcPts val="1600"/>
              </a:spcBef>
              <a:spcAft>
                <a:spcPts val="0"/>
              </a:spcAft>
              <a:buSzPts val="2400"/>
              <a:buFont typeface="Roboto"/>
              <a:buChar char="•"/>
            </a:pPr>
            <a:r>
              <a:rPr lang="en" sz="2400">
                <a:latin typeface="Roboto"/>
                <a:ea typeface="Roboto"/>
                <a:cs typeface="Roboto"/>
                <a:sym typeface="Roboto"/>
              </a:rPr>
              <a:t>Exercise 10 - Request Routing and Canary Testing</a:t>
            </a:r>
            <a:endParaRPr sz="2400">
              <a:latin typeface="Roboto"/>
              <a:ea typeface="Roboto"/>
              <a:cs typeface="Roboto"/>
              <a:sym typeface="Roboto"/>
            </a:endParaRPr>
          </a:p>
          <a:p>
            <a:pPr indent="-381000" lvl="0" marL="457200" rtl="0">
              <a:lnSpc>
                <a:spcPct val="150000"/>
              </a:lnSpc>
              <a:spcBef>
                <a:spcPts val="0"/>
              </a:spcBef>
              <a:spcAft>
                <a:spcPts val="0"/>
              </a:spcAft>
              <a:buSzPts val="2400"/>
              <a:buFont typeface="Roboto"/>
              <a:buChar char="•"/>
            </a:pPr>
            <a:r>
              <a:rPr lang="en" sz="2400">
                <a:latin typeface="Roboto"/>
                <a:ea typeface="Roboto"/>
                <a:cs typeface="Roboto"/>
                <a:sym typeface="Roboto"/>
              </a:rPr>
              <a:t>Exercise 11 - Service Isolation Using Mixer</a:t>
            </a:r>
            <a:endParaRPr sz="2400">
              <a:latin typeface="Roboto"/>
              <a:ea typeface="Roboto"/>
              <a:cs typeface="Roboto"/>
              <a:sym typeface="Roboto"/>
            </a:endParaRPr>
          </a:p>
        </p:txBody>
      </p:sp>
      <p:sp>
        <p:nvSpPr>
          <p:cNvPr id="990" name="Shape 990"/>
          <p:cNvSpPr txBox="1"/>
          <p:nvPr>
            <p:ph type="ctrTitle"/>
          </p:nvPr>
        </p:nvSpPr>
        <p:spPr>
          <a:xfrm>
            <a:off x="388600" y="245400"/>
            <a:ext cx="8069400" cy="1002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rgbClr val="FFFFFF"/>
                </a:solidFill>
                <a:latin typeface="Roboto"/>
                <a:ea typeface="Roboto"/>
                <a:cs typeface="Roboto"/>
                <a:sym typeface="Roboto"/>
              </a:rPr>
              <a:t>Exercise 10 &amp; 11</a:t>
            </a:r>
            <a:endParaRPr sz="3600">
              <a:solidFill>
                <a:srgbClr val="FFFFFF"/>
              </a:solidFill>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94" name="Shape 994"/>
        <p:cNvGrpSpPr/>
        <p:nvPr/>
      </p:nvGrpSpPr>
      <p:grpSpPr>
        <a:xfrm>
          <a:off x="0" y="0"/>
          <a:ext cx="0" cy="0"/>
          <a:chOff x="0" y="0"/>
          <a:chExt cx="0" cy="0"/>
        </a:xfrm>
      </p:grpSpPr>
      <p:sp>
        <p:nvSpPr>
          <p:cNvPr id="995" name="Shape 99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000">
                <a:solidFill>
                  <a:srgbClr val="FFFFFF"/>
                </a:solidFill>
              </a:rPr>
              <a:t>Resiliency</a:t>
            </a:r>
            <a:endParaRPr sz="3000">
              <a:solidFill>
                <a:srgbClr val="FFFFFF"/>
              </a:solidFill>
            </a:endParaRPr>
          </a:p>
        </p:txBody>
      </p:sp>
      <p:sp>
        <p:nvSpPr>
          <p:cNvPr id="996" name="Shape 996"/>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None/>
            </a:pPr>
            <a:r>
              <a:rPr lang="en" sz="1800">
                <a:solidFill>
                  <a:srgbClr val="434343"/>
                </a:solidFill>
              </a:rPr>
              <a:t>Istio adds fault tolerance to your application without any changes to code</a:t>
            </a:r>
            <a:endParaRPr sz="1800">
              <a:solidFill>
                <a:srgbClr val="434343"/>
              </a:solidFill>
            </a:endParaRPr>
          </a:p>
          <a:p>
            <a:pPr indent="0" lvl="0" marL="457200" rtl="0">
              <a:spcBef>
                <a:spcPts val="0"/>
              </a:spcBef>
              <a:spcAft>
                <a:spcPts val="1600"/>
              </a:spcAft>
              <a:buNone/>
            </a:pPr>
            <a:r>
              <a:t/>
            </a:r>
            <a:endParaRPr sz="1800">
              <a:solidFill>
                <a:srgbClr val="434343"/>
              </a:solidFill>
            </a:endParaRPr>
          </a:p>
        </p:txBody>
      </p:sp>
      <p:sp>
        <p:nvSpPr>
          <p:cNvPr id="997" name="Shape 997"/>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434343"/>
                </a:solidFill>
              </a:rPr>
              <a:t>Resilience features</a:t>
            </a:r>
            <a:endParaRPr sz="1800">
              <a:solidFill>
                <a:srgbClr val="434343"/>
              </a:solidFill>
            </a:endParaRPr>
          </a:p>
          <a:p>
            <a:pPr indent="-342900" lvl="0" marL="457200" rtl="0">
              <a:spcBef>
                <a:spcPts val="0"/>
              </a:spcBef>
              <a:spcAft>
                <a:spcPts val="0"/>
              </a:spcAft>
              <a:buClr>
                <a:srgbClr val="434343"/>
              </a:buClr>
              <a:buSzPts val="1800"/>
              <a:buFont typeface="Roboto Light"/>
              <a:buChar char="●"/>
            </a:pPr>
            <a:r>
              <a:rPr lang="en" sz="1800">
                <a:solidFill>
                  <a:srgbClr val="434343"/>
                </a:solidFill>
                <a:latin typeface="Roboto Light"/>
                <a:ea typeface="Roboto Light"/>
                <a:cs typeface="Roboto Light"/>
                <a:sym typeface="Roboto Light"/>
              </a:rPr>
              <a:t>Timeouts</a:t>
            </a:r>
            <a:endParaRPr sz="1800">
              <a:solidFill>
                <a:srgbClr val="434343"/>
              </a:solidFill>
              <a:latin typeface="Roboto Light"/>
              <a:ea typeface="Roboto Light"/>
              <a:cs typeface="Roboto Light"/>
              <a:sym typeface="Roboto Light"/>
            </a:endParaRPr>
          </a:p>
          <a:p>
            <a:pPr indent="-342900" lvl="0" marL="457200" rtl="0">
              <a:spcBef>
                <a:spcPts val="0"/>
              </a:spcBef>
              <a:spcAft>
                <a:spcPts val="0"/>
              </a:spcAft>
              <a:buClr>
                <a:srgbClr val="434343"/>
              </a:buClr>
              <a:buSzPts val="1800"/>
              <a:buFont typeface="Roboto Light"/>
              <a:buChar char="●"/>
            </a:pPr>
            <a:r>
              <a:rPr lang="en" sz="1800">
                <a:solidFill>
                  <a:srgbClr val="434343"/>
                </a:solidFill>
                <a:latin typeface="Roboto Light"/>
                <a:ea typeface="Roboto Light"/>
                <a:cs typeface="Roboto Light"/>
                <a:sym typeface="Roboto Light"/>
              </a:rPr>
              <a:t>Retries with timeout budget</a:t>
            </a:r>
            <a:endParaRPr sz="1800">
              <a:solidFill>
                <a:srgbClr val="434343"/>
              </a:solidFill>
              <a:latin typeface="Roboto Light"/>
              <a:ea typeface="Roboto Light"/>
              <a:cs typeface="Roboto Light"/>
              <a:sym typeface="Roboto Light"/>
            </a:endParaRPr>
          </a:p>
          <a:p>
            <a:pPr indent="-342900" lvl="0" marL="457200" rtl="0">
              <a:spcBef>
                <a:spcPts val="0"/>
              </a:spcBef>
              <a:spcAft>
                <a:spcPts val="0"/>
              </a:spcAft>
              <a:buClr>
                <a:srgbClr val="434343"/>
              </a:buClr>
              <a:buSzPts val="1800"/>
              <a:buFont typeface="Roboto Light"/>
              <a:buChar char="●"/>
            </a:pPr>
            <a:r>
              <a:rPr lang="en" sz="1800">
                <a:solidFill>
                  <a:srgbClr val="434343"/>
                </a:solidFill>
                <a:latin typeface="Roboto Light"/>
                <a:ea typeface="Roboto Light"/>
                <a:cs typeface="Roboto Light"/>
                <a:sym typeface="Roboto Light"/>
              </a:rPr>
              <a:t>Circuit breakers</a:t>
            </a:r>
            <a:endParaRPr sz="1800">
              <a:solidFill>
                <a:srgbClr val="434343"/>
              </a:solidFill>
              <a:latin typeface="Roboto Light"/>
              <a:ea typeface="Roboto Light"/>
              <a:cs typeface="Roboto Light"/>
              <a:sym typeface="Roboto Light"/>
            </a:endParaRPr>
          </a:p>
          <a:p>
            <a:pPr indent="-342900" lvl="0" marL="457200" rtl="0">
              <a:spcBef>
                <a:spcPts val="0"/>
              </a:spcBef>
              <a:spcAft>
                <a:spcPts val="0"/>
              </a:spcAft>
              <a:buClr>
                <a:srgbClr val="434343"/>
              </a:buClr>
              <a:buSzPts val="1800"/>
              <a:buFont typeface="Roboto Light"/>
              <a:buChar char="●"/>
            </a:pPr>
            <a:r>
              <a:rPr lang="en" sz="1800">
                <a:solidFill>
                  <a:srgbClr val="434343"/>
                </a:solidFill>
                <a:latin typeface="Roboto Light"/>
                <a:ea typeface="Roboto Light"/>
                <a:cs typeface="Roboto Light"/>
                <a:sym typeface="Roboto Light"/>
              </a:rPr>
              <a:t>Health checks</a:t>
            </a:r>
            <a:endParaRPr sz="1800">
              <a:solidFill>
                <a:srgbClr val="434343"/>
              </a:solidFill>
              <a:latin typeface="Roboto Light"/>
              <a:ea typeface="Roboto Light"/>
              <a:cs typeface="Roboto Light"/>
              <a:sym typeface="Roboto Light"/>
            </a:endParaRPr>
          </a:p>
          <a:p>
            <a:pPr indent="-342900" lvl="0" marL="457200" rtl="0">
              <a:spcBef>
                <a:spcPts val="0"/>
              </a:spcBef>
              <a:spcAft>
                <a:spcPts val="0"/>
              </a:spcAft>
              <a:buClr>
                <a:srgbClr val="434343"/>
              </a:buClr>
              <a:buSzPts val="1800"/>
              <a:buFont typeface="Roboto Light"/>
              <a:buChar char="●"/>
            </a:pPr>
            <a:r>
              <a:rPr lang="en" sz="1800">
                <a:solidFill>
                  <a:srgbClr val="434343"/>
                </a:solidFill>
                <a:latin typeface="Roboto Light"/>
                <a:ea typeface="Roboto Light"/>
                <a:cs typeface="Roboto Light"/>
                <a:sym typeface="Roboto Light"/>
              </a:rPr>
              <a:t>AZ-aware load balancing w/ automatic failover</a:t>
            </a:r>
            <a:endParaRPr sz="1800">
              <a:solidFill>
                <a:srgbClr val="434343"/>
              </a:solidFill>
              <a:latin typeface="Roboto Light"/>
              <a:ea typeface="Roboto Light"/>
              <a:cs typeface="Roboto Light"/>
              <a:sym typeface="Roboto Light"/>
            </a:endParaRPr>
          </a:p>
          <a:p>
            <a:pPr indent="-342900" lvl="0" marL="457200" rtl="0">
              <a:spcBef>
                <a:spcPts val="0"/>
              </a:spcBef>
              <a:spcAft>
                <a:spcPts val="0"/>
              </a:spcAft>
              <a:buClr>
                <a:srgbClr val="434343"/>
              </a:buClr>
              <a:buSzPts val="1800"/>
              <a:buFont typeface="Roboto Light"/>
              <a:buChar char="●"/>
            </a:pPr>
            <a:r>
              <a:rPr lang="en" sz="1800">
                <a:solidFill>
                  <a:srgbClr val="434343"/>
                </a:solidFill>
                <a:latin typeface="Roboto Light"/>
                <a:ea typeface="Roboto Light"/>
                <a:cs typeface="Roboto Light"/>
                <a:sym typeface="Roboto Light"/>
              </a:rPr>
              <a:t>Control connection pool size and request load</a:t>
            </a:r>
            <a:endParaRPr sz="1800">
              <a:solidFill>
                <a:srgbClr val="434343"/>
              </a:solidFill>
              <a:latin typeface="Roboto Light"/>
              <a:ea typeface="Roboto Light"/>
              <a:cs typeface="Roboto Light"/>
              <a:sym typeface="Roboto Light"/>
            </a:endParaRPr>
          </a:p>
          <a:p>
            <a:pPr indent="-342900" lvl="0" marL="457200" rtl="0">
              <a:spcBef>
                <a:spcPts val="0"/>
              </a:spcBef>
              <a:spcAft>
                <a:spcPts val="0"/>
              </a:spcAft>
              <a:buClr>
                <a:srgbClr val="434343"/>
              </a:buClr>
              <a:buSzPts val="1800"/>
              <a:buFont typeface="Roboto Light"/>
              <a:buChar char="●"/>
            </a:pPr>
            <a:r>
              <a:rPr lang="en" sz="1800">
                <a:solidFill>
                  <a:srgbClr val="434343"/>
                </a:solidFill>
                <a:latin typeface="Roboto Light"/>
                <a:ea typeface="Roboto Light"/>
                <a:cs typeface="Roboto Light"/>
                <a:sym typeface="Roboto Light"/>
              </a:rPr>
              <a:t>Systematic fault injection</a:t>
            </a:r>
            <a:endParaRPr sz="1800">
              <a:solidFill>
                <a:srgbClr val="434343"/>
              </a:solidFill>
              <a:latin typeface="Roboto Light"/>
              <a:ea typeface="Roboto Light"/>
              <a:cs typeface="Roboto Light"/>
              <a:sym typeface="Roboto Light"/>
            </a:endParaRPr>
          </a:p>
          <a:p>
            <a:pPr indent="0" lvl="0" marL="0">
              <a:spcBef>
                <a:spcPts val="0"/>
              </a:spcBef>
              <a:spcAft>
                <a:spcPts val="1600"/>
              </a:spcAft>
              <a:buNone/>
            </a:pPr>
            <a:r>
              <a:t/>
            </a:r>
            <a:endParaRPr sz="1800">
              <a:solidFill>
                <a:srgbClr val="434343"/>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01" name="Shape 1001"/>
        <p:cNvGrpSpPr/>
        <p:nvPr/>
      </p:nvGrpSpPr>
      <p:grpSpPr>
        <a:xfrm>
          <a:off x="0" y="0"/>
          <a:ext cx="0" cy="0"/>
          <a:chOff x="0" y="0"/>
          <a:chExt cx="0" cy="0"/>
        </a:xfrm>
      </p:grpSpPr>
      <p:sp>
        <p:nvSpPr>
          <p:cNvPr id="1002" name="Shape 100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000">
                <a:solidFill>
                  <a:srgbClr val="FFFFFF"/>
                </a:solidFill>
              </a:rPr>
              <a:t>Circuit Breaking</a:t>
            </a:r>
            <a:endParaRPr sz="3000">
              <a:solidFill>
                <a:srgbClr val="FFFFFF"/>
              </a:solidFill>
            </a:endParaRPr>
          </a:p>
        </p:txBody>
      </p:sp>
      <p:sp>
        <p:nvSpPr>
          <p:cNvPr id="1003" name="Shape 1003"/>
          <p:cNvSpPr txBox="1"/>
          <p:nvPr>
            <p:ph idx="1" type="body"/>
          </p:nvPr>
        </p:nvSpPr>
        <p:spPr>
          <a:xfrm>
            <a:off x="471900" y="1919075"/>
            <a:ext cx="8222100" cy="2710200"/>
          </a:xfrm>
          <a:prstGeom prst="rect">
            <a:avLst/>
          </a:prstGeom>
          <a:solidFill>
            <a:srgbClr val="F3F3F3"/>
          </a:solidFill>
        </p:spPr>
        <p:txBody>
          <a:bodyPr anchorCtr="0" anchor="t" bIns="91425" lIns="91425" spcFirstLastPara="1" rIns="91425" wrap="square" tIns="91425">
            <a:noAutofit/>
          </a:bodyPr>
          <a:lstStyle/>
          <a:p>
            <a:pPr indent="0" lvl="0" marL="0" rtl="0">
              <a:lnSpc>
                <a:spcPct val="100000"/>
              </a:lnSpc>
              <a:spcBef>
                <a:spcPts val="0"/>
              </a:spcBef>
              <a:spcAft>
                <a:spcPts val="1600"/>
              </a:spcAft>
              <a:buNone/>
            </a:pPr>
            <a:r>
              <a:rPr b="1" lang="en" sz="1500">
                <a:solidFill>
                  <a:srgbClr val="434343"/>
                </a:solidFill>
                <a:latin typeface="Consolas"/>
                <a:ea typeface="Consolas"/>
                <a:cs typeface="Consolas"/>
                <a:sym typeface="Consolas"/>
              </a:rPr>
              <a:t>destination</a:t>
            </a:r>
            <a:r>
              <a:rPr lang="en" sz="1500">
                <a:solidFill>
                  <a:srgbClr val="434343"/>
                </a:solidFill>
                <a:latin typeface="Consolas"/>
                <a:ea typeface="Consolas"/>
                <a:cs typeface="Consolas"/>
                <a:sym typeface="Consolas"/>
              </a:rPr>
              <a:t>: serviceB.example.cluster.local</a:t>
            </a:r>
            <a:br>
              <a:rPr lang="en" sz="1500">
                <a:solidFill>
                  <a:srgbClr val="434343"/>
                </a:solidFill>
                <a:latin typeface="Consolas"/>
                <a:ea typeface="Consolas"/>
                <a:cs typeface="Consolas"/>
                <a:sym typeface="Consolas"/>
              </a:rPr>
            </a:br>
            <a:r>
              <a:rPr b="1" lang="en" sz="1500">
                <a:solidFill>
                  <a:srgbClr val="434343"/>
                </a:solidFill>
                <a:latin typeface="Consolas"/>
                <a:ea typeface="Consolas"/>
                <a:cs typeface="Consolas"/>
                <a:sym typeface="Consolas"/>
              </a:rPr>
              <a:t>policy</a:t>
            </a:r>
            <a:r>
              <a:rPr lang="en" sz="1500">
                <a:solidFill>
                  <a:srgbClr val="434343"/>
                </a:solidFill>
                <a:latin typeface="Consolas"/>
                <a:ea typeface="Consolas"/>
                <a:cs typeface="Consolas"/>
                <a:sym typeface="Consolas"/>
              </a:rPr>
              <a:t>:</a:t>
            </a:r>
            <a:br>
              <a:rPr lang="en" sz="1500">
                <a:solidFill>
                  <a:srgbClr val="434343"/>
                </a:solidFill>
                <a:latin typeface="Consolas"/>
                <a:ea typeface="Consolas"/>
                <a:cs typeface="Consolas"/>
                <a:sym typeface="Consolas"/>
              </a:rPr>
            </a:br>
            <a:r>
              <a:rPr lang="en" sz="1500">
                <a:solidFill>
                  <a:srgbClr val="434343"/>
                </a:solidFill>
                <a:latin typeface="Consolas"/>
                <a:ea typeface="Consolas"/>
                <a:cs typeface="Consolas"/>
                <a:sym typeface="Consolas"/>
              </a:rPr>
              <a:t>- tags:</a:t>
            </a:r>
            <a:br>
              <a:rPr lang="en" sz="1500">
                <a:solidFill>
                  <a:srgbClr val="434343"/>
                </a:solidFill>
                <a:latin typeface="Consolas"/>
                <a:ea typeface="Consolas"/>
                <a:cs typeface="Consolas"/>
                <a:sym typeface="Consolas"/>
              </a:rPr>
            </a:br>
            <a:r>
              <a:rPr lang="en" sz="1500">
                <a:solidFill>
                  <a:srgbClr val="434343"/>
                </a:solidFill>
                <a:latin typeface="Consolas"/>
                <a:ea typeface="Consolas"/>
                <a:cs typeface="Consolas"/>
                <a:sym typeface="Consolas"/>
              </a:rPr>
              <a:t>    version: v1</a:t>
            </a:r>
            <a:br>
              <a:rPr lang="en" sz="1500">
                <a:solidFill>
                  <a:srgbClr val="434343"/>
                </a:solidFill>
                <a:latin typeface="Consolas"/>
                <a:ea typeface="Consolas"/>
                <a:cs typeface="Consolas"/>
                <a:sym typeface="Consolas"/>
              </a:rPr>
            </a:br>
            <a:r>
              <a:rPr lang="en" sz="1500">
                <a:solidFill>
                  <a:srgbClr val="434343"/>
                </a:solidFill>
                <a:latin typeface="Consolas"/>
                <a:ea typeface="Consolas"/>
                <a:cs typeface="Consolas"/>
                <a:sym typeface="Consolas"/>
              </a:rPr>
              <a:t>  circuitBreaker:</a:t>
            </a:r>
            <a:br>
              <a:rPr lang="en" sz="1500">
                <a:solidFill>
                  <a:srgbClr val="434343"/>
                </a:solidFill>
                <a:latin typeface="Consolas"/>
                <a:ea typeface="Consolas"/>
                <a:cs typeface="Consolas"/>
                <a:sym typeface="Consolas"/>
              </a:rPr>
            </a:br>
            <a:r>
              <a:rPr lang="en" sz="1500">
                <a:solidFill>
                  <a:srgbClr val="434343"/>
                </a:solidFill>
                <a:latin typeface="Consolas"/>
                <a:ea typeface="Consolas"/>
                <a:cs typeface="Consolas"/>
                <a:sym typeface="Consolas"/>
              </a:rPr>
              <a:t>    simpleCb:</a:t>
            </a:r>
            <a:br>
              <a:rPr lang="en" sz="1500">
                <a:solidFill>
                  <a:srgbClr val="434343"/>
                </a:solidFill>
                <a:latin typeface="Consolas"/>
                <a:ea typeface="Consolas"/>
                <a:cs typeface="Consolas"/>
                <a:sym typeface="Consolas"/>
              </a:rPr>
            </a:br>
            <a:r>
              <a:rPr lang="en" sz="1500">
                <a:solidFill>
                  <a:srgbClr val="434343"/>
                </a:solidFill>
                <a:latin typeface="Consolas"/>
                <a:ea typeface="Consolas"/>
                <a:cs typeface="Consolas"/>
                <a:sym typeface="Consolas"/>
              </a:rPr>
              <a:t>      maxConnections: 100</a:t>
            </a:r>
            <a:br>
              <a:rPr lang="en" sz="1500">
                <a:solidFill>
                  <a:srgbClr val="434343"/>
                </a:solidFill>
                <a:latin typeface="Consolas"/>
                <a:ea typeface="Consolas"/>
                <a:cs typeface="Consolas"/>
                <a:sym typeface="Consolas"/>
              </a:rPr>
            </a:br>
            <a:r>
              <a:rPr lang="en" sz="1500">
                <a:solidFill>
                  <a:srgbClr val="434343"/>
                </a:solidFill>
                <a:latin typeface="Consolas"/>
                <a:ea typeface="Consolas"/>
                <a:cs typeface="Consolas"/>
                <a:sym typeface="Consolas"/>
              </a:rPr>
              <a:t>      httpMaxRequests: 1000</a:t>
            </a:r>
            <a:br>
              <a:rPr lang="en" sz="1500">
                <a:solidFill>
                  <a:srgbClr val="434343"/>
                </a:solidFill>
                <a:latin typeface="Consolas"/>
                <a:ea typeface="Consolas"/>
                <a:cs typeface="Consolas"/>
                <a:sym typeface="Consolas"/>
              </a:rPr>
            </a:br>
            <a:r>
              <a:rPr lang="en" sz="1500">
                <a:solidFill>
                  <a:srgbClr val="434343"/>
                </a:solidFill>
                <a:latin typeface="Consolas"/>
                <a:ea typeface="Consolas"/>
                <a:cs typeface="Consolas"/>
                <a:sym typeface="Consolas"/>
              </a:rPr>
              <a:t>      httpMaxRequestsPerConnection: 10</a:t>
            </a:r>
            <a:br>
              <a:rPr lang="en" sz="1500">
                <a:solidFill>
                  <a:srgbClr val="434343"/>
                </a:solidFill>
                <a:latin typeface="Consolas"/>
                <a:ea typeface="Consolas"/>
                <a:cs typeface="Consolas"/>
                <a:sym typeface="Consolas"/>
              </a:rPr>
            </a:br>
            <a:r>
              <a:rPr lang="en" sz="1500">
                <a:solidFill>
                  <a:srgbClr val="434343"/>
                </a:solidFill>
                <a:latin typeface="Consolas"/>
                <a:ea typeface="Consolas"/>
                <a:cs typeface="Consolas"/>
                <a:sym typeface="Consolas"/>
              </a:rPr>
              <a:t>      httpConsecutiveErrors: 7</a:t>
            </a:r>
            <a:br>
              <a:rPr lang="en" sz="1500">
                <a:solidFill>
                  <a:srgbClr val="434343"/>
                </a:solidFill>
                <a:latin typeface="Consolas"/>
                <a:ea typeface="Consolas"/>
                <a:cs typeface="Consolas"/>
                <a:sym typeface="Consolas"/>
              </a:rPr>
            </a:br>
            <a:r>
              <a:rPr lang="en" sz="1500">
                <a:solidFill>
                  <a:srgbClr val="434343"/>
                </a:solidFill>
                <a:latin typeface="Consolas"/>
                <a:ea typeface="Consolas"/>
                <a:cs typeface="Consolas"/>
                <a:sym typeface="Consolas"/>
              </a:rPr>
              <a:t>      sleepWindow: 15m</a:t>
            </a:r>
            <a:br>
              <a:rPr lang="en" sz="1500">
                <a:solidFill>
                  <a:srgbClr val="434343"/>
                </a:solidFill>
                <a:latin typeface="Consolas"/>
                <a:ea typeface="Consolas"/>
                <a:cs typeface="Consolas"/>
                <a:sym typeface="Consolas"/>
              </a:rPr>
            </a:br>
            <a:r>
              <a:rPr lang="en" sz="1500">
                <a:solidFill>
                  <a:srgbClr val="434343"/>
                </a:solidFill>
                <a:latin typeface="Consolas"/>
                <a:ea typeface="Consolas"/>
                <a:cs typeface="Consolas"/>
                <a:sym typeface="Consolas"/>
              </a:rPr>
              <a:t>      httpDetectionInterval: 5m</a:t>
            </a:r>
            <a:br>
              <a:rPr lang="en" sz="1500">
                <a:solidFill>
                  <a:srgbClr val="434343"/>
                </a:solidFill>
                <a:latin typeface="Consolas"/>
                <a:ea typeface="Consolas"/>
                <a:cs typeface="Consolas"/>
                <a:sym typeface="Consolas"/>
              </a:rPr>
            </a:br>
            <a:endParaRPr sz="1500">
              <a:solidFill>
                <a:srgbClr val="434343"/>
              </a:solidFill>
              <a:latin typeface="Consolas"/>
              <a:ea typeface="Consolas"/>
              <a:cs typeface="Consolas"/>
              <a:sym typeface="Consola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07" name="Shape 1007"/>
        <p:cNvGrpSpPr/>
        <p:nvPr/>
      </p:nvGrpSpPr>
      <p:grpSpPr>
        <a:xfrm>
          <a:off x="0" y="0"/>
          <a:ext cx="0" cy="0"/>
          <a:chOff x="0" y="0"/>
          <a:chExt cx="0" cy="0"/>
        </a:xfrm>
      </p:grpSpPr>
      <p:sp>
        <p:nvSpPr>
          <p:cNvPr id="1008" name="Shape 100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000">
                <a:solidFill>
                  <a:srgbClr val="FFFFFF"/>
                </a:solidFill>
              </a:rPr>
              <a:t>HTTP Timeout</a:t>
            </a:r>
            <a:endParaRPr sz="3000">
              <a:solidFill>
                <a:srgbClr val="FFFFFF"/>
              </a:solidFill>
            </a:endParaRPr>
          </a:p>
        </p:txBody>
      </p:sp>
      <p:sp>
        <p:nvSpPr>
          <p:cNvPr id="1009" name="Shape 1009"/>
          <p:cNvSpPr txBox="1"/>
          <p:nvPr>
            <p:ph idx="1" type="body"/>
          </p:nvPr>
        </p:nvSpPr>
        <p:spPr>
          <a:xfrm>
            <a:off x="471900" y="1919075"/>
            <a:ext cx="8222100" cy="2710200"/>
          </a:xfrm>
          <a:prstGeom prst="rect">
            <a:avLst/>
          </a:prstGeom>
          <a:solidFill>
            <a:srgbClr val="F3F3F3"/>
          </a:solidFill>
        </p:spPr>
        <p:txBody>
          <a:bodyPr anchorCtr="0" anchor="t" bIns="91425" lIns="91425" spcFirstLastPara="1" rIns="91425" wrap="square" tIns="91425">
            <a:noAutofit/>
          </a:bodyPr>
          <a:lstStyle/>
          <a:p>
            <a:pPr indent="0" lvl="0" marL="0" rtl="0">
              <a:lnSpc>
                <a:spcPct val="100000"/>
              </a:lnSpc>
              <a:spcBef>
                <a:spcPts val="0"/>
              </a:spcBef>
              <a:spcAft>
                <a:spcPts val="0"/>
              </a:spcAft>
              <a:buClr>
                <a:schemeClr val="dk1"/>
              </a:buClr>
              <a:buSzPts val="1100"/>
              <a:buFont typeface="Arial"/>
              <a:buNone/>
            </a:pPr>
            <a:r>
              <a:rPr lang="en" sz="1500">
                <a:solidFill>
                  <a:srgbClr val="434343"/>
                </a:solidFill>
                <a:latin typeface="Consolas"/>
                <a:ea typeface="Consolas"/>
                <a:cs typeface="Consolas"/>
                <a:sym typeface="Consolas"/>
              </a:rPr>
              <a:t>metadata:</a:t>
            </a:r>
            <a:endParaRPr sz="1500">
              <a:solidFill>
                <a:srgbClr val="434343"/>
              </a:solidFill>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lang="en" sz="1500">
                <a:solidFill>
                  <a:srgbClr val="434343"/>
                </a:solidFill>
                <a:latin typeface="Consolas"/>
                <a:ea typeface="Consolas"/>
                <a:cs typeface="Consolas"/>
                <a:sym typeface="Consolas"/>
              </a:rPr>
              <a:t>  name: my-rule</a:t>
            </a:r>
            <a:endParaRPr sz="1500">
              <a:solidFill>
                <a:srgbClr val="434343"/>
              </a:solidFill>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lang="en" sz="1500">
                <a:solidFill>
                  <a:srgbClr val="434343"/>
                </a:solidFill>
                <a:latin typeface="Consolas"/>
                <a:ea typeface="Consolas"/>
                <a:cs typeface="Consolas"/>
                <a:sym typeface="Consolas"/>
              </a:rPr>
              <a:t>  namespace: default</a:t>
            </a:r>
            <a:endParaRPr sz="1500">
              <a:solidFill>
                <a:srgbClr val="434343"/>
              </a:solidFill>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lang="en" sz="1500">
                <a:solidFill>
                  <a:srgbClr val="434343"/>
                </a:solidFill>
                <a:latin typeface="Consolas"/>
                <a:ea typeface="Consolas"/>
                <a:cs typeface="Consolas"/>
                <a:sym typeface="Consolas"/>
              </a:rPr>
              <a:t>spec:</a:t>
            </a:r>
            <a:endParaRPr sz="1500">
              <a:solidFill>
                <a:srgbClr val="434343"/>
              </a:solidFill>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lang="en" sz="1500">
                <a:solidFill>
                  <a:srgbClr val="434343"/>
                </a:solidFill>
                <a:latin typeface="Consolas"/>
                <a:ea typeface="Consolas"/>
                <a:cs typeface="Consolas"/>
                <a:sym typeface="Consolas"/>
              </a:rPr>
              <a:t>  destination:</a:t>
            </a:r>
            <a:endParaRPr sz="1500">
              <a:solidFill>
                <a:srgbClr val="434343"/>
              </a:solidFill>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lang="en" sz="1500">
                <a:solidFill>
                  <a:srgbClr val="434343"/>
                </a:solidFill>
                <a:latin typeface="Consolas"/>
                <a:ea typeface="Consolas"/>
                <a:cs typeface="Consolas"/>
                <a:sym typeface="Consolas"/>
              </a:rPr>
              <a:t>    name: ratings</a:t>
            </a:r>
            <a:endParaRPr sz="1500">
              <a:solidFill>
                <a:srgbClr val="434343"/>
              </a:solidFill>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lang="en" sz="1500">
                <a:solidFill>
                  <a:srgbClr val="434343"/>
                </a:solidFill>
                <a:latin typeface="Consolas"/>
                <a:ea typeface="Consolas"/>
                <a:cs typeface="Consolas"/>
                <a:sym typeface="Consolas"/>
              </a:rPr>
              <a:t>  route:</a:t>
            </a:r>
            <a:endParaRPr sz="1500">
              <a:solidFill>
                <a:srgbClr val="434343"/>
              </a:solidFill>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lang="en" sz="1500">
                <a:solidFill>
                  <a:srgbClr val="434343"/>
                </a:solidFill>
                <a:latin typeface="Consolas"/>
                <a:ea typeface="Consolas"/>
                <a:cs typeface="Consolas"/>
                <a:sym typeface="Consolas"/>
              </a:rPr>
              <a:t>  - labels:</a:t>
            </a:r>
            <a:endParaRPr sz="1500">
              <a:solidFill>
                <a:srgbClr val="434343"/>
              </a:solidFill>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lang="en" sz="1500">
                <a:solidFill>
                  <a:srgbClr val="434343"/>
                </a:solidFill>
                <a:latin typeface="Consolas"/>
                <a:ea typeface="Consolas"/>
                <a:cs typeface="Consolas"/>
                <a:sym typeface="Consolas"/>
              </a:rPr>
              <a:t>      version: v1</a:t>
            </a:r>
            <a:endParaRPr sz="1500">
              <a:solidFill>
                <a:srgbClr val="434343"/>
              </a:solidFill>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lang="en" sz="1500">
                <a:solidFill>
                  <a:srgbClr val="434343"/>
                </a:solidFill>
                <a:latin typeface="Consolas"/>
                <a:ea typeface="Consolas"/>
                <a:cs typeface="Consolas"/>
                <a:sym typeface="Consolas"/>
              </a:rPr>
              <a:t>  httpReqTimeout:</a:t>
            </a:r>
            <a:endParaRPr sz="1500">
              <a:solidFill>
                <a:srgbClr val="434343"/>
              </a:solidFill>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lang="en" sz="1500">
                <a:solidFill>
                  <a:srgbClr val="434343"/>
                </a:solidFill>
                <a:latin typeface="Consolas"/>
                <a:ea typeface="Consolas"/>
                <a:cs typeface="Consolas"/>
                <a:sym typeface="Consolas"/>
              </a:rPr>
              <a:t>    simpleTimeout:</a:t>
            </a:r>
            <a:endParaRPr sz="15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lang="en" sz="1500">
                <a:solidFill>
                  <a:srgbClr val="434343"/>
                </a:solidFill>
                <a:latin typeface="Consolas"/>
                <a:ea typeface="Consolas"/>
                <a:cs typeface="Consolas"/>
                <a:sym typeface="Consolas"/>
              </a:rPr>
              <a:t>      timeout: 10s</a:t>
            </a:r>
            <a:endParaRPr sz="1500">
              <a:solidFill>
                <a:srgbClr val="434343"/>
              </a:solidFill>
              <a:latin typeface="Consolas"/>
              <a:ea typeface="Consolas"/>
              <a:cs typeface="Consolas"/>
              <a:sym typeface="Consola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13" name="Shape 1013"/>
        <p:cNvGrpSpPr/>
        <p:nvPr/>
      </p:nvGrpSpPr>
      <p:grpSpPr>
        <a:xfrm>
          <a:off x="0" y="0"/>
          <a:ext cx="0" cy="0"/>
          <a:chOff x="0" y="0"/>
          <a:chExt cx="0" cy="0"/>
        </a:xfrm>
      </p:grpSpPr>
      <p:sp>
        <p:nvSpPr>
          <p:cNvPr id="1014" name="Shape 10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000">
                <a:solidFill>
                  <a:srgbClr val="FFFFFF"/>
                </a:solidFill>
              </a:rPr>
              <a:t>HTTP Retry</a:t>
            </a:r>
            <a:endParaRPr sz="3000">
              <a:solidFill>
                <a:srgbClr val="FFFFFF"/>
              </a:solidFill>
            </a:endParaRPr>
          </a:p>
        </p:txBody>
      </p:sp>
      <p:sp>
        <p:nvSpPr>
          <p:cNvPr id="1015" name="Shape 1015"/>
          <p:cNvSpPr txBox="1"/>
          <p:nvPr>
            <p:ph idx="1" type="body"/>
          </p:nvPr>
        </p:nvSpPr>
        <p:spPr>
          <a:xfrm>
            <a:off x="471900" y="1919075"/>
            <a:ext cx="8222100" cy="2710200"/>
          </a:xfrm>
          <a:prstGeom prst="rect">
            <a:avLst/>
          </a:prstGeom>
          <a:solidFill>
            <a:srgbClr val="F3F3F3"/>
          </a:solidFill>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500">
                <a:solidFill>
                  <a:srgbClr val="434343"/>
                </a:solidFill>
                <a:latin typeface="Consolas"/>
                <a:ea typeface="Consolas"/>
                <a:cs typeface="Consolas"/>
                <a:sym typeface="Consolas"/>
              </a:rPr>
              <a:t>metadata:</a:t>
            </a:r>
            <a:endParaRPr sz="15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lang="en" sz="1500">
                <a:solidFill>
                  <a:srgbClr val="434343"/>
                </a:solidFill>
                <a:latin typeface="Consolas"/>
                <a:ea typeface="Consolas"/>
                <a:cs typeface="Consolas"/>
                <a:sym typeface="Consolas"/>
              </a:rPr>
              <a:t>  name: my-rule</a:t>
            </a:r>
            <a:endParaRPr sz="15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lang="en" sz="1500">
                <a:solidFill>
                  <a:srgbClr val="434343"/>
                </a:solidFill>
                <a:latin typeface="Consolas"/>
                <a:ea typeface="Consolas"/>
                <a:cs typeface="Consolas"/>
                <a:sym typeface="Consolas"/>
              </a:rPr>
              <a:t>  namespace: default</a:t>
            </a:r>
            <a:endParaRPr sz="15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lang="en" sz="1500">
                <a:solidFill>
                  <a:srgbClr val="434343"/>
                </a:solidFill>
                <a:latin typeface="Consolas"/>
                <a:ea typeface="Consolas"/>
                <a:cs typeface="Consolas"/>
                <a:sym typeface="Consolas"/>
              </a:rPr>
              <a:t>spec:</a:t>
            </a:r>
            <a:endParaRPr sz="15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lang="en" sz="1500">
                <a:solidFill>
                  <a:srgbClr val="434343"/>
                </a:solidFill>
                <a:latin typeface="Consolas"/>
                <a:ea typeface="Consolas"/>
                <a:cs typeface="Consolas"/>
                <a:sym typeface="Consolas"/>
              </a:rPr>
              <a:t>  destination:</a:t>
            </a:r>
            <a:endParaRPr sz="15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lang="en" sz="1500">
                <a:solidFill>
                  <a:srgbClr val="434343"/>
                </a:solidFill>
                <a:latin typeface="Consolas"/>
                <a:ea typeface="Consolas"/>
                <a:cs typeface="Consolas"/>
                <a:sym typeface="Consolas"/>
              </a:rPr>
              <a:t>    name: ratings</a:t>
            </a:r>
            <a:endParaRPr sz="15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lang="en" sz="1500">
                <a:solidFill>
                  <a:srgbClr val="434343"/>
                </a:solidFill>
                <a:latin typeface="Consolas"/>
                <a:ea typeface="Consolas"/>
                <a:cs typeface="Consolas"/>
                <a:sym typeface="Consolas"/>
              </a:rPr>
              <a:t>  route:</a:t>
            </a:r>
            <a:endParaRPr sz="15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lang="en" sz="1500">
                <a:solidFill>
                  <a:srgbClr val="434343"/>
                </a:solidFill>
                <a:latin typeface="Consolas"/>
                <a:ea typeface="Consolas"/>
                <a:cs typeface="Consolas"/>
                <a:sym typeface="Consolas"/>
              </a:rPr>
              <a:t>  - labels:</a:t>
            </a:r>
            <a:endParaRPr sz="15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lang="en" sz="1500">
                <a:solidFill>
                  <a:srgbClr val="434343"/>
                </a:solidFill>
                <a:latin typeface="Consolas"/>
                <a:ea typeface="Consolas"/>
                <a:cs typeface="Consolas"/>
                <a:sym typeface="Consolas"/>
              </a:rPr>
              <a:t>      version: v1</a:t>
            </a:r>
            <a:endParaRPr sz="15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lang="en" sz="1500">
                <a:solidFill>
                  <a:srgbClr val="434343"/>
                </a:solidFill>
                <a:latin typeface="Consolas"/>
                <a:ea typeface="Consolas"/>
                <a:cs typeface="Consolas"/>
                <a:sym typeface="Consolas"/>
              </a:rPr>
              <a:t>  httpReqRetries:</a:t>
            </a:r>
            <a:endParaRPr sz="15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lang="en" sz="1500">
                <a:solidFill>
                  <a:srgbClr val="434343"/>
                </a:solidFill>
                <a:latin typeface="Consolas"/>
                <a:ea typeface="Consolas"/>
                <a:cs typeface="Consolas"/>
                <a:sym typeface="Consolas"/>
              </a:rPr>
              <a:t>    simpleRetry:</a:t>
            </a:r>
            <a:endParaRPr sz="15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lang="en" sz="1500">
                <a:solidFill>
                  <a:srgbClr val="434343"/>
                </a:solidFill>
                <a:latin typeface="Consolas"/>
                <a:ea typeface="Consolas"/>
                <a:cs typeface="Consolas"/>
                <a:sym typeface="Consolas"/>
              </a:rPr>
              <a:t>      attempts: 3</a:t>
            </a:r>
            <a:endParaRPr sz="15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lang="en" sz="1500">
                <a:solidFill>
                  <a:srgbClr val="434343"/>
                </a:solidFill>
                <a:latin typeface="Consolas"/>
                <a:ea typeface="Consolas"/>
                <a:cs typeface="Consolas"/>
                <a:sym typeface="Consolas"/>
              </a:rPr>
              <a:t>      perTryTimeout: 2s</a:t>
            </a:r>
            <a:endParaRPr sz="15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t/>
            </a:r>
            <a:endParaRPr sz="1500">
              <a:solidFill>
                <a:srgbClr val="434343"/>
              </a:solidFill>
              <a:latin typeface="Consolas"/>
              <a:ea typeface="Consolas"/>
              <a:cs typeface="Consolas"/>
              <a:sym typeface="Consola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19" name="Shape 1019"/>
        <p:cNvGrpSpPr/>
        <p:nvPr/>
      </p:nvGrpSpPr>
      <p:grpSpPr>
        <a:xfrm>
          <a:off x="0" y="0"/>
          <a:ext cx="0" cy="0"/>
          <a:chOff x="0" y="0"/>
          <a:chExt cx="0" cy="0"/>
        </a:xfrm>
      </p:grpSpPr>
      <p:sp>
        <p:nvSpPr>
          <p:cNvPr id="1020" name="Shape 102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Rate Limits</a:t>
            </a:r>
            <a:endParaRPr/>
          </a:p>
        </p:txBody>
      </p:sp>
      <p:sp>
        <p:nvSpPr>
          <p:cNvPr id="1021" name="Shape 1021"/>
          <p:cNvSpPr txBox="1"/>
          <p:nvPr>
            <p:ph idx="4294967295" type="body"/>
          </p:nvPr>
        </p:nvSpPr>
        <p:spPr>
          <a:xfrm>
            <a:off x="253675" y="749375"/>
            <a:ext cx="3695700" cy="3974700"/>
          </a:xfrm>
          <a:prstGeom prst="rect">
            <a:avLst/>
          </a:prstGeom>
          <a:solidFill>
            <a:srgbClr val="F3F3F3"/>
          </a:solidFill>
        </p:spPr>
        <p:txBody>
          <a:bodyPr anchorCtr="0" anchor="t" bIns="91425" lIns="91425" spcFirstLastPara="1" rIns="91425" wrap="square" tIns="91425">
            <a:noAutofit/>
          </a:bodyPr>
          <a:lstStyle/>
          <a:p>
            <a:pPr indent="0" lvl="0" marL="0" rtl="0">
              <a:lnSpc>
                <a:spcPct val="100000"/>
              </a:lnSpc>
              <a:spcBef>
                <a:spcPts val="0"/>
              </a:spcBef>
              <a:spcAft>
                <a:spcPts val="0"/>
              </a:spcAft>
              <a:buClr>
                <a:schemeClr val="dk1"/>
              </a:buClr>
              <a:buSzPts val="1100"/>
              <a:buFont typeface="Arial"/>
              <a:buNone/>
            </a:pPr>
            <a:r>
              <a:rPr b="1" lang="en" sz="1200">
                <a:solidFill>
                  <a:srgbClr val="434343"/>
                </a:solidFill>
                <a:latin typeface="Consolas"/>
                <a:ea typeface="Consolas"/>
                <a:cs typeface="Consolas"/>
                <a:sym typeface="Consolas"/>
              </a:rPr>
              <a:t>apiVersion: config.istio.io/v1alpha2</a:t>
            </a:r>
            <a:endParaRPr b="1" sz="1200">
              <a:solidFill>
                <a:srgbClr val="434343"/>
              </a:solidFill>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200">
                <a:solidFill>
                  <a:srgbClr val="434343"/>
                </a:solidFill>
                <a:latin typeface="Consolas"/>
                <a:ea typeface="Consolas"/>
                <a:cs typeface="Consolas"/>
                <a:sym typeface="Consolas"/>
              </a:rPr>
              <a:t>kind: memquota</a:t>
            </a:r>
            <a:endParaRPr b="1" sz="12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200">
                <a:solidFill>
                  <a:srgbClr val="434343"/>
                </a:solidFill>
                <a:latin typeface="Consolas"/>
                <a:ea typeface="Consolas"/>
                <a:cs typeface="Consolas"/>
                <a:sym typeface="Consolas"/>
              </a:rPr>
              <a:t>metadata:</a:t>
            </a:r>
            <a:endParaRPr b="1" sz="1200">
              <a:solidFill>
                <a:srgbClr val="434343"/>
              </a:solidFill>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200">
                <a:solidFill>
                  <a:srgbClr val="434343"/>
                </a:solidFill>
                <a:latin typeface="Consolas"/>
                <a:ea typeface="Consolas"/>
                <a:cs typeface="Consolas"/>
                <a:sym typeface="Consolas"/>
              </a:rPr>
              <a:t>  name: handler</a:t>
            </a:r>
            <a:endParaRPr b="1" sz="1200">
              <a:solidFill>
                <a:srgbClr val="434343"/>
              </a:solidFill>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200">
                <a:solidFill>
                  <a:srgbClr val="434343"/>
                </a:solidFill>
                <a:latin typeface="Consolas"/>
                <a:ea typeface="Consolas"/>
                <a:cs typeface="Consolas"/>
                <a:sym typeface="Consolas"/>
              </a:rPr>
              <a:t>spec:</a:t>
            </a:r>
            <a:endParaRPr b="1" sz="1200">
              <a:solidFill>
                <a:srgbClr val="434343"/>
              </a:solidFill>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200">
                <a:solidFill>
                  <a:srgbClr val="434343"/>
                </a:solidFill>
                <a:latin typeface="Consolas"/>
                <a:ea typeface="Consolas"/>
                <a:cs typeface="Consolas"/>
                <a:sym typeface="Consolas"/>
              </a:rPr>
              <a:t>  quotas:</a:t>
            </a:r>
            <a:endParaRPr b="1" sz="1200">
              <a:solidFill>
                <a:srgbClr val="434343"/>
              </a:solidFill>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200">
                <a:solidFill>
                  <a:srgbClr val="434343"/>
                </a:solidFill>
                <a:latin typeface="Consolas"/>
                <a:ea typeface="Consolas"/>
                <a:cs typeface="Consolas"/>
                <a:sym typeface="Consolas"/>
              </a:rPr>
              <a:t>  - name: requestcount.quota.istio-system</a:t>
            </a:r>
            <a:endParaRPr b="1" sz="1200">
              <a:solidFill>
                <a:srgbClr val="434343"/>
              </a:solidFill>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200">
                <a:solidFill>
                  <a:srgbClr val="434343"/>
                </a:solidFill>
                <a:latin typeface="Consolas"/>
                <a:ea typeface="Consolas"/>
                <a:cs typeface="Consolas"/>
                <a:sym typeface="Consolas"/>
              </a:rPr>
              <a:t>    maxAmount: 5000</a:t>
            </a:r>
            <a:endParaRPr b="1" sz="1200">
              <a:solidFill>
                <a:srgbClr val="434343"/>
              </a:solidFill>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200">
                <a:solidFill>
                  <a:srgbClr val="434343"/>
                </a:solidFill>
                <a:latin typeface="Consolas"/>
                <a:ea typeface="Consolas"/>
                <a:cs typeface="Consolas"/>
                <a:sym typeface="Consolas"/>
              </a:rPr>
              <a:t>    validDuration: 1s</a:t>
            </a:r>
            <a:endParaRPr b="1" sz="1200">
              <a:solidFill>
                <a:srgbClr val="434343"/>
              </a:solidFill>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200">
                <a:solidFill>
                  <a:srgbClr val="434343"/>
                </a:solidFill>
                <a:latin typeface="Consolas"/>
                <a:ea typeface="Consolas"/>
                <a:cs typeface="Consolas"/>
                <a:sym typeface="Consolas"/>
              </a:rPr>
              <a:t>    overrides:</a:t>
            </a:r>
            <a:endParaRPr b="1" sz="1200">
              <a:solidFill>
                <a:srgbClr val="434343"/>
              </a:solidFill>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200">
                <a:solidFill>
                  <a:srgbClr val="434343"/>
                </a:solidFill>
                <a:latin typeface="Consolas"/>
                <a:ea typeface="Consolas"/>
                <a:cs typeface="Consolas"/>
                <a:sym typeface="Consolas"/>
              </a:rPr>
              <a:t>    - dimensions:</a:t>
            </a:r>
            <a:endParaRPr b="1" sz="1200">
              <a:solidFill>
                <a:srgbClr val="434343"/>
              </a:solidFill>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200">
                <a:solidFill>
                  <a:srgbClr val="434343"/>
                </a:solidFill>
                <a:latin typeface="Consolas"/>
                <a:ea typeface="Consolas"/>
                <a:cs typeface="Consolas"/>
                <a:sym typeface="Consolas"/>
              </a:rPr>
              <a:t>        destination: ratings</a:t>
            </a:r>
            <a:endParaRPr b="1" sz="1200">
              <a:solidFill>
                <a:srgbClr val="434343"/>
              </a:solidFill>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200">
                <a:solidFill>
                  <a:srgbClr val="434343"/>
                </a:solidFill>
                <a:latin typeface="Consolas"/>
                <a:ea typeface="Consolas"/>
                <a:cs typeface="Consolas"/>
                <a:sym typeface="Consolas"/>
              </a:rPr>
              <a:t>        source: reviews</a:t>
            </a:r>
            <a:endParaRPr b="1" sz="1200">
              <a:solidFill>
                <a:srgbClr val="434343"/>
              </a:solidFill>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200">
                <a:solidFill>
                  <a:srgbClr val="434343"/>
                </a:solidFill>
                <a:latin typeface="Consolas"/>
                <a:ea typeface="Consolas"/>
                <a:cs typeface="Consolas"/>
                <a:sym typeface="Consolas"/>
              </a:rPr>
              <a:t>        sourceVersion: v2</a:t>
            </a:r>
            <a:endParaRPr b="1" sz="1200">
              <a:solidFill>
                <a:srgbClr val="434343"/>
              </a:solidFill>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200">
                <a:solidFill>
                  <a:srgbClr val="434343"/>
                </a:solidFill>
                <a:latin typeface="Consolas"/>
                <a:ea typeface="Consolas"/>
                <a:cs typeface="Consolas"/>
                <a:sym typeface="Consolas"/>
              </a:rPr>
              <a:t>      maxAmount: 1</a:t>
            </a:r>
            <a:endParaRPr b="1" sz="12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200">
                <a:solidFill>
                  <a:srgbClr val="434343"/>
                </a:solidFill>
                <a:latin typeface="Consolas"/>
                <a:ea typeface="Consolas"/>
                <a:cs typeface="Consolas"/>
                <a:sym typeface="Consolas"/>
              </a:rPr>
              <a:t>      validDuration: 1s</a:t>
            </a:r>
            <a:endParaRPr b="1" sz="1200">
              <a:solidFill>
                <a:srgbClr val="434343"/>
              </a:solidFill>
              <a:latin typeface="Consolas"/>
              <a:ea typeface="Consolas"/>
              <a:cs typeface="Consolas"/>
              <a:sym typeface="Consolas"/>
            </a:endParaRPr>
          </a:p>
        </p:txBody>
      </p:sp>
      <p:sp>
        <p:nvSpPr>
          <p:cNvPr id="1022" name="Shape 1022"/>
          <p:cNvSpPr txBox="1"/>
          <p:nvPr>
            <p:ph idx="4294967295" type="body"/>
          </p:nvPr>
        </p:nvSpPr>
        <p:spPr>
          <a:xfrm>
            <a:off x="4108125" y="714650"/>
            <a:ext cx="4517100" cy="4092900"/>
          </a:xfrm>
          <a:prstGeom prst="rect">
            <a:avLst/>
          </a:prstGeom>
          <a:solidFill>
            <a:srgbClr val="F3F3F3"/>
          </a:solidFill>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apiVersion: config.istio.io/v1alpha2</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kind: quota</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metadata:</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  name: requestcount</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  namespace: istio-system</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spec:</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  dimensions:</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    source: source.labels["app"] | source.service | "unknown"</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    sourceVersion: source.labels["version"] | "unknown"</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    destination: destination.labels["app"] | destination.service | "unknown"</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    destinationVersion: destination.labels["version"] | "unknown"</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apiVersion: config.istio.io/v1alpha2</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kind: rule</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metadata:</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  name: quota</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  namespace: istio-system</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spec:</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  actions:</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  - handler: handler.memquota</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    instances:</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    - requestcount.quota</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t/>
            </a:r>
            <a:endParaRPr b="1" sz="1100">
              <a:solidFill>
                <a:srgbClr val="434343"/>
              </a:solidFill>
              <a:latin typeface="Consolas"/>
              <a:ea typeface="Consolas"/>
              <a:cs typeface="Consolas"/>
              <a:sym typeface="Consola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26" name="Shape 1026"/>
        <p:cNvGrpSpPr/>
        <p:nvPr/>
      </p:nvGrpSpPr>
      <p:grpSpPr>
        <a:xfrm>
          <a:off x="0" y="0"/>
          <a:ext cx="0" cy="0"/>
          <a:chOff x="0" y="0"/>
          <a:chExt cx="0" cy="0"/>
        </a:xfrm>
      </p:grpSpPr>
      <p:sp>
        <p:nvSpPr>
          <p:cNvPr id="1027" name="Shape 10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000">
                <a:solidFill>
                  <a:srgbClr val="FFFFFF"/>
                </a:solidFill>
              </a:rPr>
              <a:t>Resiliency Testing</a:t>
            </a:r>
            <a:endParaRPr sz="3000">
              <a:solidFill>
                <a:srgbClr val="FFFFFF"/>
              </a:solidFill>
            </a:endParaRPr>
          </a:p>
        </p:txBody>
      </p:sp>
      <p:sp>
        <p:nvSpPr>
          <p:cNvPr id="1028" name="Shape 1028"/>
          <p:cNvSpPr txBox="1"/>
          <p:nvPr>
            <p:ph idx="1" type="body"/>
          </p:nvPr>
        </p:nvSpPr>
        <p:spPr>
          <a:xfrm>
            <a:off x="471900" y="1766675"/>
            <a:ext cx="8222100" cy="2710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None/>
            </a:pPr>
            <a:r>
              <a:rPr lang="en" sz="1800">
                <a:solidFill>
                  <a:srgbClr val="434343"/>
                </a:solidFill>
              </a:rPr>
              <a:t>Systematic fault injection to identify weaknesses in failure recovery policies</a:t>
            </a:r>
            <a:endParaRPr sz="1800">
              <a:solidFill>
                <a:srgbClr val="434343"/>
              </a:solidFill>
            </a:endParaRPr>
          </a:p>
          <a:p>
            <a:pPr indent="-330200" lvl="1" marL="457200" rtl="0">
              <a:spcBef>
                <a:spcPts val="0"/>
              </a:spcBef>
              <a:spcAft>
                <a:spcPts val="0"/>
              </a:spcAft>
              <a:buClr>
                <a:srgbClr val="434343"/>
              </a:buClr>
              <a:buSzPts val="1600"/>
              <a:buChar char="○"/>
            </a:pPr>
            <a:r>
              <a:rPr lang="en" sz="1600">
                <a:solidFill>
                  <a:srgbClr val="434343"/>
                </a:solidFill>
              </a:rPr>
              <a:t>HTTP/gRPC error codes </a:t>
            </a:r>
            <a:endParaRPr sz="1600">
              <a:solidFill>
                <a:srgbClr val="434343"/>
              </a:solidFill>
            </a:endParaRPr>
          </a:p>
          <a:p>
            <a:pPr indent="-330200" lvl="1" marL="457200" rtl="0">
              <a:spcBef>
                <a:spcPts val="0"/>
              </a:spcBef>
              <a:spcAft>
                <a:spcPts val="0"/>
              </a:spcAft>
              <a:buClr>
                <a:srgbClr val="434343"/>
              </a:buClr>
              <a:buSzPts val="1600"/>
              <a:buChar char="○"/>
            </a:pPr>
            <a:r>
              <a:rPr lang="en" sz="1600">
                <a:solidFill>
                  <a:srgbClr val="434343"/>
                </a:solidFill>
              </a:rPr>
              <a:t>Delay injection</a:t>
            </a:r>
            <a:endParaRPr sz="1600">
              <a:solidFill>
                <a:srgbClr val="434343"/>
              </a:solidFill>
            </a:endParaRPr>
          </a:p>
          <a:p>
            <a:pPr indent="0" lvl="0" marL="0" rtl="0">
              <a:spcBef>
                <a:spcPts val="1600"/>
              </a:spcBef>
              <a:spcAft>
                <a:spcPts val="0"/>
              </a:spcAft>
              <a:buNone/>
            </a:pPr>
            <a:r>
              <a:t/>
            </a:r>
            <a:endParaRPr sz="1600">
              <a:solidFill>
                <a:srgbClr val="434343"/>
              </a:solidFill>
            </a:endParaRPr>
          </a:p>
          <a:p>
            <a:pPr indent="0" lvl="0" marL="0" rtl="0">
              <a:spcBef>
                <a:spcPts val="1600"/>
              </a:spcBef>
              <a:spcAft>
                <a:spcPts val="1600"/>
              </a:spcAft>
              <a:buNone/>
            </a:pPr>
            <a:r>
              <a:t/>
            </a:r>
            <a:endParaRPr sz="1300">
              <a:solidFill>
                <a:srgbClr val="434343"/>
              </a:solidFill>
            </a:endParaRPr>
          </a:p>
        </p:txBody>
      </p:sp>
      <p:grpSp>
        <p:nvGrpSpPr>
          <p:cNvPr id="1029" name="Shape 1029"/>
          <p:cNvGrpSpPr/>
          <p:nvPr/>
        </p:nvGrpSpPr>
        <p:grpSpPr>
          <a:xfrm>
            <a:off x="1368962" y="2965375"/>
            <a:ext cx="6406076" cy="1662675"/>
            <a:chOff x="1368962" y="2965375"/>
            <a:chExt cx="6406076" cy="1662675"/>
          </a:xfrm>
        </p:grpSpPr>
        <p:sp>
          <p:nvSpPr>
            <p:cNvPr id="1030" name="Shape 1030"/>
            <p:cNvSpPr/>
            <p:nvPr/>
          </p:nvSpPr>
          <p:spPr>
            <a:xfrm rot="5400000">
              <a:off x="1304762" y="3093075"/>
              <a:ext cx="1374900" cy="1246500"/>
            </a:xfrm>
            <a:prstGeom prst="roundRect">
              <a:avLst>
                <a:gd fmla="val 16667" name="adj"/>
              </a:avLst>
            </a:prstGeom>
            <a:solidFill>
              <a:srgbClr val="BFBFBF"/>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b="0" i="0" sz="1700" u="none" cap="none" strike="noStrike">
                <a:solidFill>
                  <a:srgbClr val="FFFFFF"/>
                </a:solidFill>
                <a:latin typeface="Calibri"/>
                <a:ea typeface="Calibri"/>
                <a:cs typeface="Calibri"/>
                <a:sym typeface="Calibri"/>
              </a:endParaRPr>
            </a:p>
          </p:txBody>
        </p:sp>
        <p:sp>
          <p:nvSpPr>
            <p:cNvPr id="1031" name="Shape 1031"/>
            <p:cNvSpPr/>
            <p:nvPr/>
          </p:nvSpPr>
          <p:spPr>
            <a:xfrm rot="5400000">
              <a:off x="1439037" y="3187700"/>
              <a:ext cx="1174800" cy="10488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b="0" i="0" sz="1700" u="none" cap="none" strike="noStrike">
                <a:solidFill>
                  <a:srgbClr val="FFFFFF"/>
                </a:solidFill>
                <a:latin typeface="Calibri"/>
                <a:ea typeface="Calibri"/>
                <a:cs typeface="Calibri"/>
                <a:sym typeface="Calibri"/>
              </a:endParaRPr>
            </a:p>
          </p:txBody>
        </p:sp>
        <p:sp>
          <p:nvSpPr>
            <p:cNvPr id="1032" name="Shape 1032"/>
            <p:cNvSpPr/>
            <p:nvPr/>
          </p:nvSpPr>
          <p:spPr>
            <a:xfrm rot="5400000">
              <a:off x="1374412" y="3268100"/>
              <a:ext cx="1117500" cy="10224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b="0" i="0" sz="1700" u="none" cap="none" strike="noStrike">
                <a:solidFill>
                  <a:srgbClr val="FFFFFF"/>
                </a:solidFill>
                <a:latin typeface="Calibri"/>
                <a:ea typeface="Calibri"/>
                <a:cs typeface="Calibri"/>
                <a:sym typeface="Calibri"/>
              </a:endParaRPr>
            </a:p>
          </p:txBody>
        </p:sp>
        <p:sp>
          <p:nvSpPr>
            <p:cNvPr id="1033" name="Shape 1033"/>
            <p:cNvSpPr txBox="1"/>
            <p:nvPr/>
          </p:nvSpPr>
          <p:spPr>
            <a:xfrm>
              <a:off x="1471889" y="3948645"/>
              <a:ext cx="839700" cy="262200"/>
            </a:xfrm>
            <a:prstGeom prst="rect">
              <a:avLst/>
            </a:prstGeom>
            <a:solidFill>
              <a:srgbClr val="D9EAD3"/>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rPr lang="en" sz="1000">
                  <a:latin typeface="Roboto Medium"/>
                  <a:ea typeface="Roboto Medium"/>
                  <a:cs typeface="Roboto Medium"/>
                  <a:sym typeface="Roboto Medium"/>
                </a:rPr>
                <a:t>svc</a:t>
              </a:r>
              <a:r>
                <a:rPr i="0" lang="en" sz="1000" u="none" cap="none" strike="noStrike">
                  <a:solidFill>
                    <a:srgbClr val="000000"/>
                  </a:solidFill>
                  <a:latin typeface="Roboto Medium"/>
                  <a:ea typeface="Roboto Medium"/>
                  <a:cs typeface="Roboto Medium"/>
                  <a:sym typeface="Roboto Medium"/>
                </a:rPr>
                <a:t>A</a:t>
              </a:r>
              <a:endParaRPr i="0" sz="1000" u="none" cap="none" strike="noStrike">
                <a:solidFill>
                  <a:srgbClr val="000000"/>
                </a:solidFill>
                <a:latin typeface="Roboto Medium"/>
                <a:ea typeface="Roboto Medium"/>
                <a:cs typeface="Roboto Medium"/>
                <a:sym typeface="Roboto Medium"/>
              </a:endParaRPr>
            </a:p>
          </p:txBody>
        </p:sp>
        <p:sp>
          <p:nvSpPr>
            <p:cNvPr id="1034" name="Shape 1034"/>
            <p:cNvSpPr txBox="1"/>
            <p:nvPr/>
          </p:nvSpPr>
          <p:spPr>
            <a:xfrm>
              <a:off x="1470249" y="3309350"/>
              <a:ext cx="824700" cy="270600"/>
            </a:xfrm>
            <a:prstGeom prst="rect">
              <a:avLst/>
            </a:prstGeom>
            <a:solidFill>
              <a:srgbClr val="CFE2F3"/>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rPr lang="en" sz="1000">
                  <a:latin typeface="Roboto Medium"/>
                  <a:ea typeface="Roboto Medium"/>
                  <a:cs typeface="Roboto Medium"/>
                  <a:sym typeface="Roboto Medium"/>
                </a:rPr>
                <a:t>Proxy</a:t>
              </a:r>
              <a:endParaRPr i="0" sz="1000" u="none" cap="none" strike="noStrike">
                <a:solidFill>
                  <a:srgbClr val="000000"/>
                </a:solidFill>
                <a:latin typeface="Roboto Medium"/>
                <a:ea typeface="Roboto Medium"/>
                <a:cs typeface="Roboto Medium"/>
                <a:sym typeface="Roboto Medium"/>
              </a:endParaRPr>
            </a:p>
          </p:txBody>
        </p:sp>
        <p:cxnSp>
          <p:nvCxnSpPr>
            <p:cNvPr id="1035" name="Shape 1035"/>
            <p:cNvCxnSpPr>
              <a:stCxn id="1034" idx="2"/>
              <a:endCxn id="1033" idx="0"/>
            </p:cNvCxnSpPr>
            <p:nvPr/>
          </p:nvCxnSpPr>
          <p:spPr>
            <a:xfrm>
              <a:off x="1882599" y="3579950"/>
              <a:ext cx="9000" cy="368700"/>
            </a:xfrm>
            <a:prstGeom prst="straightConnector1">
              <a:avLst/>
            </a:prstGeom>
            <a:noFill/>
            <a:ln cap="flat" cmpd="sng" w="9525">
              <a:solidFill>
                <a:srgbClr val="4F81BD"/>
              </a:solidFill>
              <a:prstDash val="solid"/>
              <a:round/>
              <a:headEnd len="med" w="med" type="stealth"/>
              <a:tailEnd len="med" w="med" type="stealth"/>
            </a:ln>
          </p:spPr>
        </p:cxnSp>
        <p:sp>
          <p:nvSpPr>
            <p:cNvPr id="1036" name="Shape 1036"/>
            <p:cNvSpPr txBox="1"/>
            <p:nvPr/>
          </p:nvSpPr>
          <p:spPr>
            <a:xfrm>
              <a:off x="1537134" y="4403950"/>
              <a:ext cx="690900" cy="2241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lang="en" sz="1000">
                  <a:solidFill>
                    <a:srgbClr val="000000"/>
                  </a:solidFill>
                  <a:latin typeface="Roboto Medium"/>
                  <a:ea typeface="Roboto Medium"/>
                  <a:cs typeface="Roboto Medium"/>
                  <a:sym typeface="Roboto Medium"/>
                </a:rPr>
                <a:t>Service A</a:t>
              </a:r>
              <a:endParaRPr sz="1000">
                <a:latin typeface="Roboto Medium"/>
                <a:ea typeface="Roboto Medium"/>
                <a:cs typeface="Roboto Medium"/>
                <a:sym typeface="Roboto Medium"/>
              </a:endParaRPr>
            </a:p>
          </p:txBody>
        </p:sp>
        <p:sp>
          <p:nvSpPr>
            <p:cNvPr id="1037" name="Shape 1037"/>
            <p:cNvSpPr/>
            <p:nvPr/>
          </p:nvSpPr>
          <p:spPr>
            <a:xfrm rot="5400000">
              <a:off x="3765288" y="3121725"/>
              <a:ext cx="1389000" cy="1203300"/>
            </a:xfrm>
            <a:prstGeom prst="roundRect">
              <a:avLst>
                <a:gd fmla="val 16667" name="adj"/>
              </a:avLst>
            </a:prstGeom>
            <a:solidFill>
              <a:srgbClr val="BFBFBF"/>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sz="1700">
                <a:solidFill>
                  <a:srgbClr val="FFFFFF"/>
                </a:solidFill>
                <a:latin typeface="Calibri"/>
                <a:ea typeface="Calibri"/>
                <a:cs typeface="Calibri"/>
                <a:sym typeface="Calibri"/>
              </a:endParaRPr>
            </a:p>
          </p:txBody>
        </p:sp>
        <p:sp>
          <p:nvSpPr>
            <p:cNvPr id="1038" name="Shape 1038"/>
            <p:cNvSpPr/>
            <p:nvPr/>
          </p:nvSpPr>
          <p:spPr>
            <a:xfrm rot="5400000">
              <a:off x="3842387" y="3204350"/>
              <a:ext cx="1179000" cy="9984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sz="1700">
                <a:solidFill>
                  <a:srgbClr val="FFFFFF"/>
                </a:solidFill>
                <a:latin typeface="Calibri"/>
                <a:ea typeface="Calibri"/>
                <a:cs typeface="Calibri"/>
                <a:sym typeface="Calibri"/>
              </a:endParaRPr>
            </a:p>
          </p:txBody>
        </p:sp>
        <p:sp>
          <p:nvSpPr>
            <p:cNvPr id="1039" name="Shape 1039"/>
            <p:cNvSpPr/>
            <p:nvPr/>
          </p:nvSpPr>
          <p:spPr>
            <a:xfrm rot="5400000">
              <a:off x="3954288" y="3262700"/>
              <a:ext cx="1106700" cy="9798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sz="1700">
                <a:solidFill>
                  <a:srgbClr val="FFFFFF"/>
                </a:solidFill>
                <a:latin typeface="Calibri"/>
                <a:ea typeface="Calibri"/>
                <a:cs typeface="Calibri"/>
                <a:sym typeface="Calibri"/>
              </a:endParaRPr>
            </a:p>
          </p:txBody>
        </p:sp>
        <p:sp>
          <p:nvSpPr>
            <p:cNvPr id="1040" name="Shape 1040"/>
            <p:cNvSpPr txBox="1"/>
            <p:nvPr/>
          </p:nvSpPr>
          <p:spPr>
            <a:xfrm>
              <a:off x="4093361" y="3942250"/>
              <a:ext cx="839700" cy="262200"/>
            </a:xfrm>
            <a:prstGeom prst="rect">
              <a:avLst/>
            </a:prstGeom>
            <a:solidFill>
              <a:srgbClr val="D9EAD3"/>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rPr lang="en" sz="1000">
                  <a:latin typeface="Roboto Medium"/>
                  <a:ea typeface="Roboto Medium"/>
                  <a:cs typeface="Roboto Medium"/>
                  <a:sym typeface="Roboto Medium"/>
                </a:rPr>
                <a:t>svc</a:t>
              </a:r>
              <a:r>
                <a:rPr lang="en" sz="1000">
                  <a:solidFill>
                    <a:srgbClr val="000000"/>
                  </a:solidFill>
                  <a:latin typeface="Roboto Medium"/>
                  <a:ea typeface="Roboto Medium"/>
                  <a:cs typeface="Roboto Medium"/>
                  <a:sym typeface="Roboto Medium"/>
                </a:rPr>
                <a:t>B</a:t>
              </a:r>
              <a:endParaRPr sz="1000">
                <a:solidFill>
                  <a:srgbClr val="000000"/>
                </a:solidFill>
                <a:latin typeface="Roboto Medium"/>
                <a:ea typeface="Roboto Medium"/>
                <a:cs typeface="Roboto Medium"/>
                <a:sym typeface="Roboto Medium"/>
              </a:endParaRPr>
            </a:p>
          </p:txBody>
        </p:sp>
        <p:sp>
          <p:nvSpPr>
            <p:cNvPr id="1041" name="Shape 1041"/>
            <p:cNvSpPr txBox="1"/>
            <p:nvPr/>
          </p:nvSpPr>
          <p:spPr>
            <a:xfrm>
              <a:off x="4091630" y="3302939"/>
              <a:ext cx="824700" cy="270600"/>
            </a:xfrm>
            <a:prstGeom prst="rect">
              <a:avLst/>
            </a:prstGeom>
            <a:solidFill>
              <a:srgbClr val="CFE2F3"/>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rPr lang="en" sz="1000">
                  <a:latin typeface="Roboto Medium"/>
                  <a:ea typeface="Roboto Medium"/>
                  <a:cs typeface="Roboto Medium"/>
                  <a:sym typeface="Roboto Medium"/>
                </a:rPr>
                <a:t>Proxy</a:t>
              </a:r>
              <a:endParaRPr sz="1000">
                <a:solidFill>
                  <a:srgbClr val="000000"/>
                </a:solidFill>
                <a:latin typeface="Roboto Medium"/>
                <a:ea typeface="Roboto Medium"/>
                <a:cs typeface="Roboto Medium"/>
                <a:sym typeface="Roboto Medium"/>
              </a:endParaRPr>
            </a:p>
          </p:txBody>
        </p:sp>
        <p:cxnSp>
          <p:nvCxnSpPr>
            <p:cNvPr id="1042" name="Shape 1042"/>
            <p:cNvCxnSpPr>
              <a:stCxn id="1041" idx="2"/>
            </p:cNvCxnSpPr>
            <p:nvPr/>
          </p:nvCxnSpPr>
          <p:spPr>
            <a:xfrm>
              <a:off x="4503980" y="3573539"/>
              <a:ext cx="5700" cy="345000"/>
            </a:xfrm>
            <a:prstGeom prst="straightConnector1">
              <a:avLst/>
            </a:prstGeom>
            <a:noFill/>
            <a:ln cap="flat" cmpd="sng" w="9525">
              <a:solidFill>
                <a:srgbClr val="4F81BD"/>
              </a:solidFill>
              <a:prstDash val="solid"/>
              <a:round/>
              <a:headEnd len="med" w="med" type="stealth"/>
              <a:tailEnd len="med" w="med" type="stealth"/>
            </a:ln>
          </p:spPr>
        </p:cxnSp>
        <p:cxnSp>
          <p:nvCxnSpPr>
            <p:cNvPr id="1043" name="Shape 1043"/>
            <p:cNvCxnSpPr>
              <a:stCxn id="1034" idx="3"/>
              <a:endCxn id="1041" idx="1"/>
            </p:cNvCxnSpPr>
            <p:nvPr/>
          </p:nvCxnSpPr>
          <p:spPr>
            <a:xfrm flipH="1" rot="10800000">
              <a:off x="2294949" y="3438350"/>
              <a:ext cx="1796700" cy="6300"/>
            </a:xfrm>
            <a:prstGeom prst="straightConnector1">
              <a:avLst/>
            </a:prstGeom>
            <a:noFill/>
            <a:ln cap="flat" cmpd="sng" w="9525">
              <a:solidFill>
                <a:srgbClr val="4F81BD"/>
              </a:solidFill>
              <a:prstDash val="solid"/>
              <a:round/>
              <a:headEnd len="sm" w="sm" type="none"/>
              <a:tailEnd len="med" w="med" type="stealth"/>
            </a:ln>
          </p:spPr>
        </p:cxnSp>
        <p:sp>
          <p:nvSpPr>
            <p:cNvPr id="1044" name="Shape 1044"/>
            <p:cNvSpPr txBox="1"/>
            <p:nvPr/>
          </p:nvSpPr>
          <p:spPr>
            <a:xfrm>
              <a:off x="4145111" y="4392317"/>
              <a:ext cx="690900" cy="2241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lang="en" sz="1000">
                  <a:solidFill>
                    <a:srgbClr val="000000"/>
                  </a:solidFill>
                  <a:latin typeface="Roboto Medium"/>
                  <a:ea typeface="Roboto Medium"/>
                  <a:cs typeface="Roboto Medium"/>
                  <a:sym typeface="Roboto Medium"/>
                </a:rPr>
                <a:t>Service B</a:t>
              </a:r>
              <a:endParaRPr sz="1000">
                <a:latin typeface="Roboto Medium"/>
                <a:ea typeface="Roboto Medium"/>
                <a:cs typeface="Roboto Medium"/>
                <a:sym typeface="Roboto Medium"/>
              </a:endParaRPr>
            </a:p>
          </p:txBody>
        </p:sp>
        <p:sp>
          <p:nvSpPr>
            <p:cNvPr id="1045" name="Shape 1045"/>
            <p:cNvSpPr/>
            <p:nvPr/>
          </p:nvSpPr>
          <p:spPr>
            <a:xfrm rot="5400000">
              <a:off x="6454588" y="3040651"/>
              <a:ext cx="1384500" cy="1256400"/>
            </a:xfrm>
            <a:prstGeom prst="roundRect">
              <a:avLst>
                <a:gd fmla="val 16667" name="adj"/>
              </a:avLst>
            </a:prstGeom>
            <a:solidFill>
              <a:srgbClr val="BFBFBF"/>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sz="1700">
                <a:solidFill>
                  <a:srgbClr val="FFFFFF"/>
                </a:solidFill>
                <a:latin typeface="Calibri"/>
                <a:ea typeface="Calibri"/>
                <a:cs typeface="Calibri"/>
                <a:sym typeface="Calibri"/>
              </a:endParaRPr>
            </a:p>
          </p:txBody>
        </p:sp>
        <p:sp>
          <p:nvSpPr>
            <p:cNvPr id="1046" name="Shape 1046"/>
            <p:cNvSpPr/>
            <p:nvPr/>
          </p:nvSpPr>
          <p:spPr>
            <a:xfrm rot="5400000">
              <a:off x="6506413" y="3159126"/>
              <a:ext cx="1210800" cy="10374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sz="1700">
                <a:solidFill>
                  <a:srgbClr val="FFFFFF"/>
                </a:solidFill>
                <a:latin typeface="Calibri"/>
                <a:ea typeface="Calibri"/>
                <a:cs typeface="Calibri"/>
                <a:sym typeface="Calibri"/>
              </a:endParaRPr>
            </a:p>
          </p:txBody>
        </p:sp>
        <p:sp>
          <p:nvSpPr>
            <p:cNvPr id="1047" name="Shape 1047"/>
            <p:cNvSpPr/>
            <p:nvPr/>
          </p:nvSpPr>
          <p:spPr>
            <a:xfrm rot="5400000">
              <a:off x="6614663" y="3210426"/>
              <a:ext cx="1149300" cy="1022400"/>
            </a:xfrm>
            <a:prstGeom prst="roundRect">
              <a:avLst>
                <a:gd fmla="val 16667" name="adj"/>
              </a:avLst>
            </a:prstGeom>
            <a:solidFill>
              <a:srgbClr val="FFFFFF"/>
            </a:solidFill>
            <a:ln cap="flat" cmpd="sng" w="9525">
              <a:solidFill>
                <a:srgbClr val="7F7F7F"/>
              </a:solidFill>
              <a:prstDash val="solid"/>
              <a:round/>
              <a:headEnd len="sm" w="sm" type="none"/>
              <a:tailEnd len="sm" w="sm" type="none"/>
            </a:ln>
          </p:spPr>
          <p:txBody>
            <a:bodyPr anchorCtr="0" anchor="ctr" bIns="37775" lIns="75575" spcFirstLastPara="1" rIns="75575" wrap="square" tIns="37775">
              <a:noAutofit/>
            </a:bodyPr>
            <a:lstStyle/>
            <a:p>
              <a:pPr indent="0" lvl="0" marL="0" marR="0" rtl="0" algn="ctr">
                <a:spcBef>
                  <a:spcPts val="0"/>
                </a:spcBef>
                <a:spcAft>
                  <a:spcPts val="0"/>
                </a:spcAft>
                <a:buNone/>
              </a:pPr>
              <a:r>
                <a:t/>
              </a:r>
              <a:endParaRPr sz="1700">
                <a:solidFill>
                  <a:srgbClr val="FFFFFF"/>
                </a:solidFill>
                <a:latin typeface="Calibri"/>
                <a:ea typeface="Calibri"/>
                <a:cs typeface="Calibri"/>
                <a:sym typeface="Calibri"/>
              </a:endParaRPr>
            </a:p>
          </p:txBody>
        </p:sp>
        <p:sp>
          <p:nvSpPr>
            <p:cNvPr id="1048" name="Shape 1048"/>
            <p:cNvSpPr txBox="1"/>
            <p:nvPr/>
          </p:nvSpPr>
          <p:spPr>
            <a:xfrm>
              <a:off x="6792786" y="3932575"/>
              <a:ext cx="839700" cy="262200"/>
            </a:xfrm>
            <a:prstGeom prst="rect">
              <a:avLst/>
            </a:prstGeom>
            <a:solidFill>
              <a:srgbClr val="D9EAD3"/>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rPr lang="en" sz="1000">
                  <a:latin typeface="Roboto Medium"/>
                  <a:ea typeface="Roboto Medium"/>
                  <a:cs typeface="Roboto Medium"/>
                  <a:sym typeface="Roboto Medium"/>
                </a:rPr>
                <a:t>svcC</a:t>
              </a:r>
              <a:endParaRPr sz="1000">
                <a:solidFill>
                  <a:srgbClr val="000000"/>
                </a:solidFill>
                <a:latin typeface="Roboto Medium"/>
                <a:ea typeface="Roboto Medium"/>
                <a:cs typeface="Roboto Medium"/>
                <a:sym typeface="Roboto Medium"/>
              </a:endParaRPr>
            </a:p>
          </p:txBody>
        </p:sp>
        <p:sp>
          <p:nvSpPr>
            <p:cNvPr id="1049" name="Shape 1049"/>
            <p:cNvSpPr txBox="1"/>
            <p:nvPr/>
          </p:nvSpPr>
          <p:spPr>
            <a:xfrm>
              <a:off x="6791055" y="3293264"/>
              <a:ext cx="824700" cy="270600"/>
            </a:xfrm>
            <a:prstGeom prst="rect">
              <a:avLst/>
            </a:prstGeom>
            <a:solidFill>
              <a:srgbClr val="CFE2F3"/>
            </a:solidFill>
            <a:ln>
              <a:noFill/>
            </a:ln>
          </p:spPr>
          <p:txBody>
            <a:bodyPr anchorCtr="0" anchor="ctr" bIns="37775" lIns="75575" spcFirstLastPara="1" rIns="75575" wrap="square" tIns="37775">
              <a:noAutofit/>
            </a:bodyPr>
            <a:lstStyle/>
            <a:p>
              <a:pPr indent="0" lvl="0" marL="0" marR="0" rtl="0" algn="ctr">
                <a:spcBef>
                  <a:spcPts val="0"/>
                </a:spcBef>
                <a:spcAft>
                  <a:spcPts val="0"/>
                </a:spcAft>
                <a:buNone/>
              </a:pPr>
              <a:r>
                <a:rPr lang="en" sz="1000">
                  <a:latin typeface="Roboto Medium"/>
                  <a:ea typeface="Roboto Medium"/>
                  <a:cs typeface="Roboto Medium"/>
                  <a:sym typeface="Roboto Medium"/>
                </a:rPr>
                <a:t>Proxy</a:t>
              </a:r>
              <a:endParaRPr sz="1000">
                <a:solidFill>
                  <a:srgbClr val="000000"/>
                </a:solidFill>
                <a:latin typeface="Roboto Medium"/>
                <a:ea typeface="Roboto Medium"/>
                <a:cs typeface="Roboto Medium"/>
                <a:sym typeface="Roboto Medium"/>
              </a:endParaRPr>
            </a:p>
          </p:txBody>
        </p:sp>
        <p:cxnSp>
          <p:nvCxnSpPr>
            <p:cNvPr id="1050" name="Shape 1050"/>
            <p:cNvCxnSpPr>
              <a:stCxn id="1049" idx="2"/>
            </p:cNvCxnSpPr>
            <p:nvPr/>
          </p:nvCxnSpPr>
          <p:spPr>
            <a:xfrm>
              <a:off x="7203405" y="3563864"/>
              <a:ext cx="5700" cy="345000"/>
            </a:xfrm>
            <a:prstGeom prst="straightConnector1">
              <a:avLst/>
            </a:prstGeom>
            <a:noFill/>
            <a:ln cap="flat" cmpd="sng" w="9525">
              <a:solidFill>
                <a:srgbClr val="4F81BD"/>
              </a:solidFill>
              <a:prstDash val="solid"/>
              <a:round/>
              <a:headEnd len="med" w="med" type="stealth"/>
              <a:tailEnd len="med" w="med" type="stealth"/>
            </a:ln>
          </p:spPr>
        </p:cxnSp>
        <p:cxnSp>
          <p:nvCxnSpPr>
            <p:cNvPr id="1051" name="Shape 1051"/>
            <p:cNvCxnSpPr>
              <a:stCxn id="1041" idx="3"/>
              <a:endCxn id="1049" idx="1"/>
            </p:cNvCxnSpPr>
            <p:nvPr/>
          </p:nvCxnSpPr>
          <p:spPr>
            <a:xfrm flipH="1" rot="10800000">
              <a:off x="4916330" y="3428639"/>
              <a:ext cx="1874700" cy="9600"/>
            </a:xfrm>
            <a:prstGeom prst="straightConnector1">
              <a:avLst/>
            </a:prstGeom>
            <a:noFill/>
            <a:ln cap="flat" cmpd="sng" w="9525">
              <a:solidFill>
                <a:srgbClr val="4F81BD"/>
              </a:solidFill>
              <a:prstDash val="solid"/>
              <a:round/>
              <a:headEnd len="sm" w="sm" type="none"/>
              <a:tailEnd len="med" w="med" type="stealth"/>
            </a:ln>
          </p:spPr>
        </p:cxnSp>
        <p:sp>
          <p:nvSpPr>
            <p:cNvPr id="1052" name="Shape 1052"/>
            <p:cNvSpPr txBox="1"/>
            <p:nvPr/>
          </p:nvSpPr>
          <p:spPr>
            <a:xfrm>
              <a:off x="6844536" y="4382642"/>
              <a:ext cx="690900" cy="224100"/>
            </a:xfrm>
            <a:prstGeom prst="rect">
              <a:avLst/>
            </a:prstGeom>
            <a:noFill/>
            <a:ln>
              <a:noFill/>
            </a:ln>
          </p:spPr>
          <p:txBody>
            <a:bodyPr anchorCtr="0" anchor="t" bIns="37775" lIns="75575" spcFirstLastPara="1" rIns="75575" wrap="square" tIns="37775">
              <a:noAutofit/>
            </a:bodyPr>
            <a:lstStyle/>
            <a:p>
              <a:pPr indent="0" lvl="0" marL="0" marR="0" rtl="0" algn="l">
                <a:spcBef>
                  <a:spcPts val="0"/>
                </a:spcBef>
                <a:spcAft>
                  <a:spcPts val="0"/>
                </a:spcAft>
                <a:buNone/>
              </a:pPr>
              <a:r>
                <a:rPr lang="en" sz="1000">
                  <a:solidFill>
                    <a:srgbClr val="000000"/>
                  </a:solidFill>
                  <a:latin typeface="Roboto Medium"/>
                  <a:ea typeface="Roboto Medium"/>
                  <a:cs typeface="Roboto Medium"/>
                  <a:sym typeface="Roboto Medium"/>
                </a:rPr>
                <a:t>Service </a:t>
              </a:r>
              <a:r>
                <a:rPr lang="en" sz="1000">
                  <a:latin typeface="Roboto Medium"/>
                  <a:ea typeface="Roboto Medium"/>
                  <a:cs typeface="Roboto Medium"/>
                  <a:sym typeface="Roboto Medium"/>
                </a:rPr>
                <a:t>C</a:t>
              </a:r>
              <a:endParaRPr sz="1000">
                <a:latin typeface="Roboto Medium"/>
                <a:ea typeface="Roboto Medium"/>
                <a:cs typeface="Roboto Medium"/>
                <a:sym typeface="Roboto Medium"/>
              </a:endParaRPr>
            </a:p>
          </p:txBody>
        </p:sp>
        <p:sp>
          <p:nvSpPr>
            <p:cNvPr id="1053" name="Shape 1053"/>
            <p:cNvSpPr txBox="1"/>
            <p:nvPr/>
          </p:nvSpPr>
          <p:spPr>
            <a:xfrm>
              <a:off x="2583238" y="3018050"/>
              <a:ext cx="1476000" cy="658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latin typeface="Roboto Light"/>
                  <a:ea typeface="Roboto Light"/>
                  <a:cs typeface="Roboto Light"/>
                  <a:sym typeface="Roboto Light"/>
                </a:rPr>
                <a:t>Timeout: 100ms</a:t>
              </a:r>
              <a:endParaRPr sz="1200">
                <a:latin typeface="Roboto Light"/>
                <a:ea typeface="Roboto Light"/>
                <a:cs typeface="Roboto Light"/>
                <a:sym typeface="Roboto Light"/>
              </a:endParaRPr>
            </a:p>
            <a:p>
              <a:pPr indent="0" lvl="0" marL="0" rtl="0">
                <a:spcBef>
                  <a:spcPts val="0"/>
                </a:spcBef>
                <a:spcAft>
                  <a:spcPts val="0"/>
                </a:spcAft>
                <a:buNone/>
              </a:pPr>
              <a:r>
                <a:rPr lang="en" sz="1200">
                  <a:latin typeface="Roboto Light"/>
                  <a:ea typeface="Roboto Light"/>
                  <a:cs typeface="Roboto Light"/>
                  <a:sym typeface="Roboto Light"/>
                </a:rPr>
                <a:t>Retries: 3</a:t>
              </a:r>
              <a:endParaRPr sz="1200">
                <a:latin typeface="Roboto Light"/>
                <a:ea typeface="Roboto Light"/>
                <a:cs typeface="Roboto Light"/>
                <a:sym typeface="Roboto Light"/>
              </a:endParaRPr>
            </a:p>
            <a:p>
              <a:pPr indent="0" lvl="0" marL="0" rtl="0">
                <a:spcBef>
                  <a:spcPts val="0"/>
                </a:spcBef>
                <a:spcAft>
                  <a:spcPts val="0"/>
                </a:spcAft>
                <a:buNone/>
              </a:pPr>
              <a:r>
                <a:rPr b="1" lang="en" sz="1200">
                  <a:solidFill>
                    <a:srgbClr val="980000"/>
                  </a:solidFill>
                  <a:latin typeface="Roboto"/>
                  <a:ea typeface="Roboto"/>
                  <a:cs typeface="Roboto"/>
                  <a:sym typeface="Roboto"/>
                </a:rPr>
                <a:t>300ms</a:t>
              </a:r>
              <a:endParaRPr b="1" sz="1200">
                <a:solidFill>
                  <a:srgbClr val="980000"/>
                </a:solidFill>
                <a:latin typeface="Roboto"/>
                <a:ea typeface="Roboto"/>
                <a:cs typeface="Roboto"/>
                <a:sym typeface="Roboto"/>
              </a:endParaRPr>
            </a:p>
          </p:txBody>
        </p:sp>
        <p:sp>
          <p:nvSpPr>
            <p:cNvPr id="1054" name="Shape 1054"/>
            <p:cNvSpPr txBox="1"/>
            <p:nvPr/>
          </p:nvSpPr>
          <p:spPr>
            <a:xfrm>
              <a:off x="5061438" y="2965375"/>
              <a:ext cx="14760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latin typeface="Roboto Light"/>
                  <a:ea typeface="Roboto Light"/>
                  <a:cs typeface="Roboto Light"/>
                  <a:sym typeface="Roboto Light"/>
                </a:rPr>
                <a:t>Timeout: 200ms</a:t>
              </a:r>
              <a:endParaRPr sz="1200">
                <a:latin typeface="Roboto Light"/>
                <a:ea typeface="Roboto Light"/>
                <a:cs typeface="Roboto Light"/>
                <a:sym typeface="Roboto Light"/>
              </a:endParaRPr>
            </a:p>
            <a:p>
              <a:pPr indent="0" lvl="0" marL="0" rtl="0">
                <a:spcBef>
                  <a:spcPts val="0"/>
                </a:spcBef>
                <a:spcAft>
                  <a:spcPts val="0"/>
                </a:spcAft>
                <a:buNone/>
              </a:pPr>
              <a:r>
                <a:rPr lang="en" sz="1200">
                  <a:latin typeface="Roboto Light"/>
                  <a:ea typeface="Roboto Light"/>
                  <a:cs typeface="Roboto Light"/>
                  <a:sym typeface="Roboto Light"/>
                </a:rPr>
                <a:t>Retries: 2</a:t>
              </a:r>
              <a:endParaRPr sz="1200">
                <a:latin typeface="Roboto Light"/>
                <a:ea typeface="Roboto Light"/>
                <a:cs typeface="Roboto Light"/>
                <a:sym typeface="Roboto Light"/>
              </a:endParaRPr>
            </a:p>
            <a:p>
              <a:pPr indent="0" lvl="0" marL="0" rtl="0">
                <a:spcBef>
                  <a:spcPts val="0"/>
                </a:spcBef>
                <a:spcAft>
                  <a:spcPts val="0"/>
                </a:spcAft>
                <a:buNone/>
              </a:pPr>
              <a:r>
                <a:rPr b="1" lang="en" sz="1200">
                  <a:solidFill>
                    <a:srgbClr val="980000"/>
                  </a:solidFill>
                  <a:latin typeface="Roboto"/>
                  <a:ea typeface="Roboto"/>
                  <a:cs typeface="Roboto"/>
                  <a:sym typeface="Roboto"/>
                </a:rPr>
                <a:t>400ms</a:t>
              </a:r>
              <a:endParaRPr b="1" sz="1200">
                <a:solidFill>
                  <a:srgbClr val="980000"/>
                </a:solidFill>
                <a:latin typeface="Roboto"/>
                <a:ea typeface="Roboto"/>
                <a:cs typeface="Roboto"/>
                <a:sym typeface="Roboto"/>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58" name="Shape 1058"/>
        <p:cNvGrpSpPr/>
        <p:nvPr/>
      </p:nvGrpSpPr>
      <p:grpSpPr>
        <a:xfrm>
          <a:off x="0" y="0"/>
          <a:ext cx="0" cy="0"/>
          <a:chOff x="0" y="0"/>
          <a:chExt cx="0" cy="0"/>
        </a:xfrm>
      </p:grpSpPr>
      <p:sp>
        <p:nvSpPr>
          <p:cNvPr id="1059" name="Shape 1059"/>
          <p:cNvSpPr txBox="1"/>
          <p:nvPr>
            <p:ph idx="1" type="body"/>
          </p:nvPr>
        </p:nvSpPr>
        <p:spPr>
          <a:xfrm>
            <a:off x="388610" y="1306445"/>
            <a:ext cx="8366700" cy="3394500"/>
          </a:xfrm>
          <a:prstGeom prst="rect">
            <a:avLst/>
          </a:prstGeom>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sz="2400">
              <a:latin typeface="Roboto"/>
              <a:ea typeface="Roboto"/>
              <a:cs typeface="Roboto"/>
              <a:sym typeface="Roboto"/>
            </a:endParaRPr>
          </a:p>
          <a:p>
            <a:pPr indent="-381000" lvl="0" marL="457200" rtl="0">
              <a:lnSpc>
                <a:spcPct val="150000"/>
              </a:lnSpc>
              <a:spcBef>
                <a:spcPts val="1600"/>
              </a:spcBef>
              <a:spcAft>
                <a:spcPts val="0"/>
              </a:spcAft>
              <a:buSzPts val="2400"/>
              <a:buFont typeface="Roboto"/>
              <a:buChar char="•"/>
            </a:pPr>
            <a:r>
              <a:rPr lang="en" sz="2400">
                <a:latin typeface="Roboto"/>
                <a:ea typeface="Roboto"/>
                <a:cs typeface="Roboto"/>
                <a:sym typeface="Roboto"/>
              </a:rPr>
              <a:t>Exercise 12 - Fault Injection and Rate Limiting</a:t>
            </a:r>
            <a:endParaRPr sz="2400">
              <a:latin typeface="Roboto"/>
              <a:ea typeface="Roboto"/>
              <a:cs typeface="Roboto"/>
              <a:sym typeface="Roboto"/>
            </a:endParaRPr>
          </a:p>
        </p:txBody>
      </p:sp>
      <p:sp>
        <p:nvSpPr>
          <p:cNvPr id="1060" name="Shape 1060"/>
          <p:cNvSpPr txBox="1"/>
          <p:nvPr>
            <p:ph type="ctrTitle"/>
          </p:nvPr>
        </p:nvSpPr>
        <p:spPr>
          <a:xfrm>
            <a:off x="388600" y="245400"/>
            <a:ext cx="8069400" cy="1002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rgbClr val="FFFFFF"/>
                </a:solidFill>
                <a:latin typeface="Roboto"/>
                <a:ea typeface="Roboto"/>
                <a:cs typeface="Roboto"/>
                <a:sym typeface="Roboto"/>
              </a:rPr>
              <a:t>Exercise 12</a:t>
            </a:r>
            <a:endParaRPr sz="3600">
              <a:solidFill>
                <a:srgbClr val="FFFFFF"/>
              </a:solidFill>
              <a:latin typeface="Roboto"/>
              <a:ea typeface="Roboto"/>
              <a:cs typeface="Roboto"/>
              <a:sym typeface="Robo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4" name="Shape 1064"/>
        <p:cNvGrpSpPr/>
        <p:nvPr/>
      </p:nvGrpSpPr>
      <p:grpSpPr>
        <a:xfrm>
          <a:off x="0" y="0"/>
          <a:ext cx="0" cy="0"/>
          <a:chOff x="0" y="0"/>
          <a:chExt cx="0" cy="0"/>
        </a:xfrm>
      </p:grpSpPr>
      <p:sp>
        <p:nvSpPr>
          <p:cNvPr id="1065" name="Shape 106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000"/>
              <a:t>Securing Microservices</a:t>
            </a:r>
            <a:endParaRPr sz="3000"/>
          </a:p>
        </p:txBody>
      </p:sp>
      <p:sp>
        <p:nvSpPr>
          <p:cNvPr id="1066" name="Shape 1066"/>
          <p:cNvSpPr txBox="1"/>
          <p:nvPr>
            <p:ph idx="4294967295" type="body"/>
          </p:nvPr>
        </p:nvSpPr>
        <p:spPr>
          <a:xfrm>
            <a:off x="489475" y="1768675"/>
            <a:ext cx="6508800" cy="22371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Clr>
                <a:srgbClr val="434343"/>
              </a:buClr>
              <a:buSzPts val="1800"/>
              <a:buChar char="●"/>
            </a:pPr>
            <a:r>
              <a:rPr lang="en">
                <a:solidFill>
                  <a:srgbClr val="434343"/>
                </a:solidFill>
              </a:rPr>
              <a:t>Verifiable identity</a:t>
            </a:r>
            <a:endParaRPr>
              <a:solidFill>
                <a:srgbClr val="434343"/>
              </a:solidFill>
            </a:endParaRPr>
          </a:p>
          <a:p>
            <a:pPr indent="-342900" lvl="0" marL="457200" rtl="0">
              <a:lnSpc>
                <a:spcPct val="150000"/>
              </a:lnSpc>
              <a:spcBef>
                <a:spcPts val="0"/>
              </a:spcBef>
              <a:spcAft>
                <a:spcPts val="0"/>
              </a:spcAft>
              <a:buClr>
                <a:srgbClr val="434343"/>
              </a:buClr>
              <a:buSzPts val="1800"/>
              <a:buChar char="●"/>
            </a:pPr>
            <a:r>
              <a:rPr lang="en">
                <a:solidFill>
                  <a:srgbClr val="434343"/>
                </a:solidFill>
              </a:rPr>
              <a:t>Secure naming / addressing</a:t>
            </a:r>
            <a:endParaRPr>
              <a:solidFill>
                <a:srgbClr val="434343"/>
              </a:solidFill>
            </a:endParaRPr>
          </a:p>
          <a:p>
            <a:pPr indent="-342900" lvl="0" marL="457200" rtl="0">
              <a:lnSpc>
                <a:spcPct val="150000"/>
              </a:lnSpc>
              <a:spcBef>
                <a:spcPts val="0"/>
              </a:spcBef>
              <a:spcAft>
                <a:spcPts val="0"/>
              </a:spcAft>
              <a:buClr>
                <a:srgbClr val="434343"/>
              </a:buClr>
              <a:buSzPts val="1800"/>
              <a:buChar char="●"/>
            </a:pPr>
            <a:r>
              <a:rPr lang="en">
                <a:solidFill>
                  <a:srgbClr val="434343"/>
                </a:solidFill>
              </a:rPr>
              <a:t>Traffic encryption</a:t>
            </a:r>
            <a:endParaRPr>
              <a:solidFill>
                <a:srgbClr val="434343"/>
              </a:solidFill>
            </a:endParaRPr>
          </a:p>
          <a:p>
            <a:pPr indent="-342900" lvl="0" marL="457200" rtl="0">
              <a:lnSpc>
                <a:spcPct val="150000"/>
              </a:lnSpc>
              <a:spcBef>
                <a:spcPts val="0"/>
              </a:spcBef>
              <a:spcAft>
                <a:spcPts val="0"/>
              </a:spcAft>
              <a:buClr>
                <a:srgbClr val="434343"/>
              </a:buClr>
              <a:buSzPts val="1800"/>
              <a:buChar char="●"/>
            </a:pPr>
            <a:r>
              <a:rPr lang="en">
                <a:solidFill>
                  <a:srgbClr val="434343"/>
                </a:solidFill>
              </a:rPr>
              <a:t>Revocation</a:t>
            </a:r>
            <a:endParaRPr>
              <a:solidFill>
                <a:srgbClr val="434343"/>
              </a:solidFill>
            </a:endParaRPr>
          </a:p>
          <a:p>
            <a:pPr indent="0" lvl="0" marL="0" rtl="0">
              <a:lnSpc>
                <a:spcPct val="150000"/>
              </a:lnSpc>
              <a:spcBef>
                <a:spcPts val="1600"/>
              </a:spcBef>
              <a:spcAft>
                <a:spcPts val="1600"/>
              </a:spcAft>
              <a:buNone/>
            </a:pPr>
            <a:r>
              <a:t/>
            </a:r>
            <a:endParaRPr>
              <a:solidFill>
                <a:srgbClr val="000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0" name="Shape 1070"/>
        <p:cNvGrpSpPr/>
        <p:nvPr/>
      </p:nvGrpSpPr>
      <p:grpSpPr>
        <a:xfrm>
          <a:off x="0" y="0"/>
          <a:ext cx="0" cy="0"/>
          <a:chOff x="0" y="0"/>
          <a:chExt cx="0" cy="0"/>
        </a:xfrm>
      </p:grpSpPr>
      <p:sp>
        <p:nvSpPr>
          <p:cNvPr id="1071" name="Shape 107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3000">
                <a:solidFill>
                  <a:srgbClr val="FFFFFF"/>
                </a:solidFill>
              </a:rPr>
              <a:t>Problem: Strong Service Security at Scale</a:t>
            </a:r>
            <a:endParaRPr sz="3000">
              <a:solidFill>
                <a:srgbClr val="FFFFFF"/>
              </a:solidFill>
            </a:endParaRPr>
          </a:p>
        </p:txBody>
      </p:sp>
      <p:sp>
        <p:nvSpPr>
          <p:cNvPr id="1072" name="Shape 1072"/>
          <p:cNvSpPr txBox="1"/>
          <p:nvPr>
            <p:ph idx="1" type="body"/>
          </p:nvPr>
        </p:nvSpPr>
        <p:spPr>
          <a:xfrm>
            <a:off x="311700" y="1817450"/>
            <a:ext cx="8110200" cy="3533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b="1" lang="en">
                <a:solidFill>
                  <a:srgbClr val="666666"/>
                </a:solidFill>
              </a:rPr>
              <a:t>Concerns</a:t>
            </a:r>
            <a:endParaRPr b="1">
              <a:solidFill>
                <a:srgbClr val="666666"/>
              </a:solidFill>
            </a:endParaRPr>
          </a:p>
          <a:p>
            <a:pPr indent="-330200" lvl="0" marL="457200" rtl="0">
              <a:spcBef>
                <a:spcPts val="0"/>
              </a:spcBef>
              <a:spcAft>
                <a:spcPts val="0"/>
              </a:spcAft>
              <a:buClr>
                <a:srgbClr val="666666"/>
              </a:buClr>
              <a:buSzPts val="1600"/>
              <a:buChar char="●"/>
            </a:pPr>
            <a:r>
              <a:rPr lang="en" sz="1600">
                <a:solidFill>
                  <a:srgbClr val="666666"/>
                </a:solidFill>
              </a:rPr>
              <a:t>Concerned about insider access risks</a:t>
            </a:r>
            <a:endParaRPr sz="1600">
              <a:solidFill>
                <a:srgbClr val="666666"/>
              </a:solidFill>
            </a:endParaRPr>
          </a:p>
          <a:p>
            <a:pPr indent="-330200" lvl="0" marL="457200" rtl="0">
              <a:spcBef>
                <a:spcPts val="0"/>
              </a:spcBef>
              <a:spcAft>
                <a:spcPts val="0"/>
              </a:spcAft>
              <a:buClr>
                <a:srgbClr val="666666"/>
              </a:buClr>
              <a:buSzPts val="1600"/>
              <a:buChar char="●"/>
            </a:pPr>
            <a:r>
              <a:rPr lang="en" sz="1600">
                <a:solidFill>
                  <a:srgbClr val="666666"/>
                </a:solidFill>
              </a:rPr>
              <a:t>Adopting a (micro-)services architecture</a:t>
            </a:r>
            <a:endParaRPr sz="1600">
              <a:solidFill>
                <a:srgbClr val="666666"/>
              </a:solidFill>
            </a:endParaRPr>
          </a:p>
          <a:p>
            <a:pPr indent="-330200" lvl="0" marL="457200" rtl="0">
              <a:spcBef>
                <a:spcPts val="0"/>
              </a:spcBef>
              <a:spcAft>
                <a:spcPts val="0"/>
              </a:spcAft>
              <a:buClr>
                <a:srgbClr val="666666"/>
              </a:buClr>
              <a:buSzPts val="1600"/>
              <a:buChar char="●"/>
            </a:pPr>
            <a:r>
              <a:rPr lang="en" sz="1600">
                <a:solidFill>
                  <a:srgbClr val="666666"/>
                </a:solidFill>
              </a:rPr>
              <a:t>Audit &amp; Compliance</a:t>
            </a:r>
            <a:endParaRPr sz="1600">
              <a:solidFill>
                <a:srgbClr val="666666"/>
              </a:solidFill>
            </a:endParaRPr>
          </a:p>
          <a:p>
            <a:pPr indent="0" lvl="0" marL="0" rtl="0">
              <a:spcBef>
                <a:spcPts val="1600"/>
              </a:spcBef>
              <a:spcAft>
                <a:spcPts val="0"/>
              </a:spcAft>
              <a:buClr>
                <a:srgbClr val="000000"/>
              </a:buClr>
              <a:buSzPts val="1100"/>
              <a:buFont typeface="Arial"/>
              <a:buNone/>
            </a:pPr>
            <a:r>
              <a:rPr b="1" lang="en">
                <a:solidFill>
                  <a:srgbClr val="666666"/>
                </a:solidFill>
              </a:rPr>
              <a:t>Issues</a:t>
            </a:r>
            <a:endParaRPr b="1">
              <a:solidFill>
                <a:srgbClr val="666666"/>
              </a:solidFill>
            </a:endParaRPr>
          </a:p>
          <a:p>
            <a:pPr indent="-330200" lvl="0" marL="457200" rtl="0">
              <a:spcBef>
                <a:spcPts val="0"/>
              </a:spcBef>
              <a:spcAft>
                <a:spcPts val="0"/>
              </a:spcAft>
              <a:buClr>
                <a:srgbClr val="666666"/>
              </a:buClr>
              <a:buSzPts val="1600"/>
              <a:buChar char="●"/>
            </a:pPr>
            <a:r>
              <a:rPr lang="en" sz="1600">
                <a:solidFill>
                  <a:srgbClr val="666666"/>
                </a:solidFill>
              </a:rPr>
              <a:t>Modern architectures are based on dynamically placed workloads and remotely accessed shared (micro-)services. </a:t>
            </a:r>
            <a:endParaRPr sz="1600">
              <a:solidFill>
                <a:srgbClr val="666666"/>
              </a:solidFill>
            </a:endParaRPr>
          </a:p>
          <a:p>
            <a:pPr indent="-330200" lvl="0" marL="457200" rtl="0">
              <a:spcBef>
                <a:spcPts val="0"/>
              </a:spcBef>
              <a:spcAft>
                <a:spcPts val="0"/>
              </a:spcAft>
              <a:buClr>
                <a:srgbClr val="666666"/>
              </a:buClr>
              <a:buSzPts val="1600"/>
              <a:buChar char="●"/>
            </a:pPr>
            <a:r>
              <a:rPr lang="en" sz="1600">
                <a:solidFill>
                  <a:srgbClr val="666666"/>
                </a:solidFill>
              </a:rPr>
              <a:t>Existing network based security paradigms either enable broad access within a network or are brittle / hard to manage. </a:t>
            </a:r>
            <a:endParaRPr sz="1600">
              <a:solidFill>
                <a:srgbClr val="666666"/>
              </a:solidFill>
            </a:endParaRPr>
          </a:p>
          <a:p>
            <a:pPr indent="-330200" lvl="0" marL="457200" rtl="0">
              <a:spcBef>
                <a:spcPts val="0"/>
              </a:spcBef>
              <a:spcAft>
                <a:spcPts val="0"/>
              </a:spcAft>
              <a:buClr>
                <a:srgbClr val="666666"/>
              </a:buClr>
              <a:buSzPts val="1600"/>
              <a:buChar char="●"/>
            </a:pPr>
            <a:r>
              <a:rPr lang="en" sz="1600">
                <a:solidFill>
                  <a:srgbClr val="666666"/>
                </a:solidFill>
              </a:rPr>
              <a:t>Customers want a way to limit sensitive data access to only limited services (or identities) and enforce strong authentication at scale.</a:t>
            </a:r>
            <a:endParaRPr sz="1600">
              <a:solidFill>
                <a:srgbClr val="666666"/>
              </a:solidFill>
            </a:endParaRPr>
          </a:p>
          <a:p>
            <a:pPr indent="0" lvl="0" marL="0" marR="0" rtl="0" algn="l">
              <a:lnSpc>
                <a:spcPct val="115000"/>
              </a:lnSpc>
              <a:spcBef>
                <a:spcPts val="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pic>
        <p:nvPicPr>
          <p:cNvPr descr="격자 무늬의, 바퀴 달린 쟁반, ..." id="143" name="Shape 143"/>
          <p:cNvPicPr preferRelativeResize="0"/>
          <p:nvPr/>
        </p:nvPicPr>
        <p:blipFill rotWithShape="1">
          <a:blip r:embed="rId3">
            <a:alphaModFix/>
          </a:blip>
          <a:srcRect b="0" l="17444" r="24018" t="0"/>
          <a:stretch/>
        </p:blipFill>
        <p:spPr>
          <a:xfrm flipH="1">
            <a:off x="2" y="843237"/>
            <a:ext cx="5334000" cy="6833914"/>
          </a:xfrm>
          <a:prstGeom prst="rect">
            <a:avLst/>
          </a:prstGeom>
          <a:noFill/>
          <a:ln>
            <a:noFill/>
          </a:ln>
        </p:spPr>
      </p:pic>
      <p:sp>
        <p:nvSpPr>
          <p:cNvPr id="144" name="Shape 14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What is a service mesh?</a:t>
            </a:r>
            <a:endParaRPr/>
          </a:p>
        </p:txBody>
      </p:sp>
      <p:sp>
        <p:nvSpPr>
          <p:cNvPr id="145" name="Shape 145"/>
          <p:cNvSpPr txBox="1"/>
          <p:nvPr>
            <p:ph idx="4294967295" type="body"/>
          </p:nvPr>
        </p:nvSpPr>
        <p:spPr>
          <a:xfrm>
            <a:off x="6019800" y="1657350"/>
            <a:ext cx="2286000" cy="1362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A service mesh provides a </a:t>
            </a:r>
            <a:r>
              <a:rPr b="1" lang="en" sz="1400"/>
              <a:t>transparent</a:t>
            </a:r>
            <a:r>
              <a:rPr lang="en" sz="1400"/>
              <a:t> and </a:t>
            </a:r>
            <a:r>
              <a:rPr b="1" lang="en" sz="1400"/>
              <a:t>language-independent</a:t>
            </a:r>
            <a:r>
              <a:rPr lang="en" sz="1400"/>
              <a:t> way to flexibly and easily </a:t>
            </a:r>
            <a:r>
              <a:rPr b="1" lang="en" sz="1400"/>
              <a:t>automate</a:t>
            </a:r>
            <a:r>
              <a:rPr lang="en" sz="1400"/>
              <a:t> application network functions.</a:t>
            </a:r>
            <a:endParaRPr sz="14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pic>
        <p:nvPicPr>
          <p:cNvPr descr="auth (1).png" id="1077" name="Shape 1077"/>
          <p:cNvPicPr preferRelativeResize="0"/>
          <p:nvPr/>
        </p:nvPicPr>
        <p:blipFill>
          <a:blip r:embed="rId3">
            <a:alphaModFix/>
          </a:blip>
          <a:stretch>
            <a:fillRect/>
          </a:stretch>
        </p:blipFill>
        <p:spPr>
          <a:xfrm>
            <a:off x="605925" y="683750"/>
            <a:ext cx="8226377" cy="4459750"/>
          </a:xfrm>
          <a:prstGeom prst="rect">
            <a:avLst/>
          </a:prstGeom>
          <a:noFill/>
          <a:ln>
            <a:noFill/>
          </a:ln>
        </p:spPr>
      </p:pic>
      <p:sp>
        <p:nvSpPr>
          <p:cNvPr id="1078" name="Shape 107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Istio - Security at Scale</a:t>
            </a:r>
            <a:endParaRPr/>
          </a:p>
        </p:txBody>
      </p:sp>
      <p:sp>
        <p:nvSpPr>
          <p:cNvPr id="1079" name="Shape 1079"/>
          <p:cNvSpPr txBox="1"/>
          <p:nvPr/>
        </p:nvSpPr>
        <p:spPr>
          <a:xfrm>
            <a:off x="3538163" y="4238050"/>
            <a:ext cx="2452200" cy="3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u="sng">
                <a:solidFill>
                  <a:schemeClr val="hlink"/>
                </a:solidFill>
                <a:hlinkClick r:id="rId4"/>
              </a:rPr>
              <a:t>spiffe.io</a:t>
            </a:r>
            <a:endParaRPr sz="24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3" name="Shape 1083"/>
        <p:cNvGrpSpPr/>
        <p:nvPr/>
      </p:nvGrpSpPr>
      <p:grpSpPr>
        <a:xfrm>
          <a:off x="0" y="0"/>
          <a:ext cx="0" cy="0"/>
          <a:chOff x="0" y="0"/>
          <a:chExt cx="0" cy="0"/>
        </a:xfrm>
      </p:grpSpPr>
      <p:sp>
        <p:nvSpPr>
          <p:cNvPr id="1084" name="Shape 1084"/>
          <p:cNvSpPr txBox="1"/>
          <p:nvPr>
            <p:ph idx="1" type="body"/>
          </p:nvPr>
        </p:nvSpPr>
        <p:spPr>
          <a:xfrm>
            <a:off x="388610" y="1306445"/>
            <a:ext cx="8366700" cy="3394500"/>
          </a:xfrm>
          <a:prstGeom prst="rect">
            <a:avLst/>
          </a:prstGeom>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sz="2400">
              <a:latin typeface="Roboto"/>
              <a:ea typeface="Roboto"/>
              <a:cs typeface="Roboto"/>
              <a:sym typeface="Roboto"/>
            </a:endParaRPr>
          </a:p>
          <a:p>
            <a:pPr indent="-381000" lvl="0" marL="457200" rtl="0">
              <a:lnSpc>
                <a:spcPct val="150000"/>
              </a:lnSpc>
              <a:spcBef>
                <a:spcPts val="1600"/>
              </a:spcBef>
              <a:spcAft>
                <a:spcPts val="0"/>
              </a:spcAft>
              <a:buSzPts val="2400"/>
              <a:buFont typeface="Roboto"/>
              <a:buChar char="•"/>
            </a:pPr>
            <a:r>
              <a:rPr lang="en" sz="2400">
                <a:latin typeface="Roboto"/>
                <a:ea typeface="Roboto"/>
                <a:cs typeface="Roboto"/>
                <a:sym typeface="Roboto"/>
              </a:rPr>
              <a:t>Exercise 13 - Security</a:t>
            </a:r>
            <a:endParaRPr sz="2400">
              <a:latin typeface="Roboto"/>
              <a:ea typeface="Roboto"/>
              <a:cs typeface="Roboto"/>
              <a:sym typeface="Roboto"/>
            </a:endParaRPr>
          </a:p>
        </p:txBody>
      </p:sp>
      <p:sp>
        <p:nvSpPr>
          <p:cNvPr id="1085" name="Shape 1085"/>
          <p:cNvSpPr txBox="1"/>
          <p:nvPr>
            <p:ph type="ctrTitle"/>
          </p:nvPr>
        </p:nvSpPr>
        <p:spPr>
          <a:xfrm>
            <a:off x="388600" y="245400"/>
            <a:ext cx="8069400" cy="1002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rgbClr val="FFFFFF"/>
                </a:solidFill>
                <a:latin typeface="Roboto"/>
                <a:ea typeface="Roboto"/>
                <a:cs typeface="Roboto"/>
                <a:sym typeface="Roboto"/>
              </a:rPr>
              <a:t>Exercise 13</a:t>
            </a:r>
            <a:endParaRPr sz="3600">
              <a:solidFill>
                <a:srgbClr val="FFFFFF"/>
              </a:solidFill>
              <a:latin typeface="Roboto"/>
              <a:ea typeface="Roboto"/>
              <a:cs typeface="Roboto"/>
              <a:sym typeface="Robo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9" name="Shape 1089"/>
        <p:cNvGrpSpPr/>
        <p:nvPr/>
      </p:nvGrpSpPr>
      <p:grpSpPr>
        <a:xfrm>
          <a:off x="0" y="0"/>
          <a:ext cx="0" cy="0"/>
          <a:chOff x="0" y="0"/>
          <a:chExt cx="0" cy="0"/>
        </a:xfrm>
      </p:grpSpPr>
      <p:sp>
        <p:nvSpPr>
          <p:cNvPr id="1090" name="Shape 109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3000">
                <a:solidFill>
                  <a:srgbClr val="FFFFFF"/>
                </a:solidFill>
              </a:rPr>
              <a:t>Problem: Controlling who does what</a:t>
            </a:r>
            <a:endParaRPr sz="3000">
              <a:solidFill>
                <a:srgbClr val="FFFFFF"/>
              </a:solidFill>
            </a:endParaRPr>
          </a:p>
        </p:txBody>
      </p:sp>
      <p:sp>
        <p:nvSpPr>
          <p:cNvPr id="1091" name="Shape 1091"/>
          <p:cNvSpPr txBox="1"/>
          <p:nvPr>
            <p:ph idx="1" type="body"/>
          </p:nvPr>
        </p:nvSpPr>
        <p:spPr>
          <a:xfrm>
            <a:off x="311700" y="1817450"/>
            <a:ext cx="8110200" cy="3533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t/>
            </a:r>
            <a:endParaRPr b="1">
              <a:solidFill>
                <a:srgbClr val="666666"/>
              </a:solidFill>
            </a:endParaRPr>
          </a:p>
          <a:p>
            <a:pPr indent="-330200" lvl="0" marL="457200" rtl="0">
              <a:spcBef>
                <a:spcPts val="0"/>
              </a:spcBef>
              <a:spcAft>
                <a:spcPts val="0"/>
              </a:spcAft>
              <a:buClr>
                <a:srgbClr val="666666"/>
              </a:buClr>
              <a:buSzPts val="1600"/>
              <a:buChar char="●"/>
            </a:pPr>
            <a:r>
              <a:rPr lang="en" sz="1600">
                <a:solidFill>
                  <a:srgbClr val="666666"/>
                </a:solidFill>
              </a:rPr>
              <a:t>Need to identify </a:t>
            </a:r>
            <a:r>
              <a:rPr b="1" lang="en" sz="1600">
                <a:solidFill>
                  <a:srgbClr val="666666"/>
                </a:solidFill>
              </a:rPr>
              <a:t>caller</a:t>
            </a:r>
            <a:r>
              <a:rPr lang="en" sz="1600">
                <a:solidFill>
                  <a:srgbClr val="666666"/>
                </a:solidFill>
              </a:rPr>
              <a:t> (SPIFFE, cookie, etc)</a:t>
            </a:r>
            <a:endParaRPr sz="1600">
              <a:solidFill>
                <a:srgbClr val="666666"/>
              </a:solidFill>
            </a:endParaRPr>
          </a:p>
          <a:p>
            <a:pPr indent="-330200" lvl="0" marL="457200" rtl="0">
              <a:spcBef>
                <a:spcPts val="0"/>
              </a:spcBef>
              <a:spcAft>
                <a:spcPts val="0"/>
              </a:spcAft>
              <a:buClr>
                <a:srgbClr val="666666"/>
              </a:buClr>
              <a:buSzPts val="1600"/>
              <a:buChar char="●"/>
            </a:pPr>
            <a:r>
              <a:rPr b="1" lang="en" sz="1600">
                <a:solidFill>
                  <a:srgbClr val="666666"/>
                </a:solidFill>
              </a:rPr>
              <a:t>Authorization templates</a:t>
            </a:r>
            <a:r>
              <a:rPr lang="en" sz="1600">
                <a:solidFill>
                  <a:srgbClr val="666666"/>
                </a:solidFill>
              </a:rPr>
              <a:t> define how to identify the caller and what actions (services, methods, paths) the policy applies to</a:t>
            </a:r>
            <a:endParaRPr sz="1600">
              <a:solidFill>
                <a:srgbClr val="666666"/>
              </a:solidFill>
            </a:endParaRPr>
          </a:p>
          <a:p>
            <a:pPr indent="-330200" lvl="0" marL="457200" rtl="0">
              <a:spcBef>
                <a:spcPts val="0"/>
              </a:spcBef>
              <a:spcAft>
                <a:spcPts val="0"/>
              </a:spcAft>
              <a:buClr>
                <a:srgbClr val="666666"/>
              </a:buClr>
              <a:buSzPts val="1600"/>
              <a:buChar char="●"/>
            </a:pPr>
            <a:r>
              <a:rPr b="1" lang="en" sz="1600">
                <a:solidFill>
                  <a:srgbClr val="666666"/>
                </a:solidFill>
              </a:rPr>
              <a:t>ServiceRoles</a:t>
            </a:r>
            <a:r>
              <a:rPr lang="en" sz="1600">
                <a:solidFill>
                  <a:srgbClr val="666666"/>
                </a:solidFill>
              </a:rPr>
              <a:t> describe the various roles and their capabilities</a:t>
            </a:r>
            <a:endParaRPr sz="1600">
              <a:solidFill>
                <a:srgbClr val="666666"/>
              </a:solidFill>
            </a:endParaRPr>
          </a:p>
          <a:p>
            <a:pPr indent="-330200" lvl="0" marL="457200" rtl="0">
              <a:spcBef>
                <a:spcPts val="0"/>
              </a:spcBef>
              <a:spcAft>
                <a:spcPts val="0"/>
              </a:spcAft>
              <a:buClr>
                <a:srgbClr val="666666"/>
              </a:buClr>
              <a:buSzPts val="1600"/>
              <a:buChar char="●"/>
            </a:pPr>
            <a:r>
              <a:rPr b="1" lang="en" sz="1600">
                <a:solidFill>
                  <a:srgbClr val="666666"/>
                </a:solidFill>
              </a:rPr>
              <a:t>ServiceRoleBindings</a:t>
            </a:r>
            <a:r>
              <a:rPr lang="en" sz="1600">
                <a:solidFill>
                  <a:srgbClr val="666666"/>
                </a:solidFill>
              </a:rPr>
              <a:t> put it all together, describing which callers (usually services) get which roles.</a:t>
            </a:r>
            <a:endParaRPr sz="1600">
              <a:solidFill>
                <a:srgbClr val="666666"/>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sp>
        <p:nvSpPr>
          <p:cNvPr id="1096" name="Shape 109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Istio RBAC</a:t>
            </a:r>
            <a:endParaRPr/>
          </a:p>
        </p:txBody>
      </p:sp>
      <p:sp>
        <p:nvSpPr>
          <p:cNvPr id="1097" name="Shape 1097"/>
          <p:cNvSpPr txBox="1"/>
          <p:nvPr>
            <p:ph idx="4294967295" type="body"/>
          </p:nvPr>
        </p:nvSpPr>
        <p:spPr>
          <a:xfrm>
            <a:off x="253675" y="1206575"/>
            <a:ext cx="3695700" cy="3581700"/>
          </a:xfrm>
          <a:prstGeom prst="rect">
            <a:avLst/>
          </a:prstGeom>
          <a:solidFill>
            <a:srgbClr val="F3F3F3"/>
          </a:solidFill>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000">
                <a:solidFill>
                  <a:srgbClr val="434343"/>
                </a:solidFill>
                <a:latin typeface="Consolas"/>
                <a:ea typeface="Consolas"/>
                <a:cs typeface="Consolas"/>
                <a:sym typeface="Consolas"/>
              </a:rPr>
              <a:t>apiVersion: "config.istio.io/v1alpha2"</a:t>
            </a:r>
            <a:endParaRPr b="1" sz="10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000">
                <a:solidFill>
                  <a:srgbClr val="434343"/>
                </a:solidFill>
                <a:latin typeface="Consolas"/>
                <a:ea typeface="Consolas"/>
                <a:cs typeface="Consolas"/>
                <a:sym typeface="Consolas"/>
              </a:rPr>
              <a:t>kind: authorization</a:t>
            </a:r>
            <a:endParaRPr b="1" sz="10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000">
                <a:solidFill>
                  <a:srgbClr val="434343"/>
                </a:solidFill>
                <a:latin typeface="Consolas"/>
                <a:ea typeface="Consolas"/>
                <a:cs typeface="Consolas"/>
                <a:sym typeface="Consolas"/>
              </a:rPr>
              <a:t>metadata:</a:t>
            </a:r>
            <a:endParaRPr b="1" sz="10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000">
                <a:solidFill>
                  <a:srgbClr val="434343"/>
                </a:solidFill>
                <a:latin typeface="Consolas"/>
                <a:ea typeface="Consolas"/>
                <a:cs typeface="Consolas"/>
                <a:sym typeface="Consolas"/>
              </a:rPr>
              <a:t>  name: requestcontext</a:t>
            </a:r>
            <a:endParaRPr b="1" sz="10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000">
                <a:solidFill>
                  <a:srgbClr val="434343"/>
                </a:solidFill>
                <a:latin typeface="Consolas"/>
                <a:ea typeface="Consolas"/>
                <a:cs typeface="Consolas"/>
                <a:sym typeface="Consolas"/>
              </a:rPr>
              <a:t>  namespace: istio-system</a:t>
            </a:r>
            <a:endParaRPr b="1" sz="10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000">
                <a:solidFill>
                  <a:srgbClr val="434343"/>
                </a:solidFill>
                <a:latin typeface="Consolas"/>
                <a:ea typeface="Consolas"/>
                <a:cs typeface="Consolas"/>
                <a:sym typeface="Consolas"/>
              </a:rPr>
              <a:t>spec:</a:t>
            </a:r>
            <a:endParaRPr b="1" sz="10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000">
                <a:solidFill>
                  <a:srgbClr val="434343"/>
                </a:solidFill>
                <a:latin typeface="Consolas"/>
                <a:ea typeface="Consolas"/>
                <a:cs typeface="Consolas"/>
                <a:sym typeface="Consolas"/>
              </a:rPr>
              <a:t>  subject:</a:t>
            </a:r>
            <a:endParaRPr b="1" sz="10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000">
                <a:solidFill>
                  <a:srgbClr val="434343"/>
                </a:solidFill>
                <a:latin typeface="Consolas"/>
                <a:ea typeface="Consolas"/>
                <a:cs typeface="Consolas"/>
                <a:sym typeface="Consolas"/>
              </a:rPr>
              <a:t>    user: source.user | ""</a:t>
            </a:r>
            <a:endParaRPr b="1" sz="10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000">
                <a:solidFill>
                  <a:srgbClr val="434343"/>
                </a:solidFill>
                <a:latin typeface="Consolas"/>
                <a:ea typeface="Consolas"/>
                <a:cs typeface="Consolas"/>
                <a:sym typeface="Consolas"/>
              </a:rPr>
              <a:t>    groups: ""</a:t>
            </a:r>
            <a:endParaRPr b="1" sz="10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000">
                <a:solidFill>
                  <a:srgbClr val="434343"/>
                </a:solidFill>
                <a:latin typeface="Consolas"/>
                <a:ea typeface="Consolas"/>
                <a:cs typeface="Consolas"/>
                <a:sym typeface="Consolas"/>
              </a:rPr>
              <a:t>    properties:</a:t>
            </a:r>
            <a:endParaRPr b="1" sz="10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000">
                <a:solidFill>
                  <a:srgbClr val="434343"/>
                </a:solidFill>
                <a:latin typeface="Consolas"/>
                <a:ea typeface="Consolas"/>
                <a:cs typeface="Consolas"/>
                <a:sym typeface="Consolas"/>
              </a:rPr>
              <a:t>      app: source.labels["app"] | ""</a:t>
            </a:r>
            <a:endParaRPr b="1" sz="10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000">
                <a:solidFill>
                  <a:srgbClr val="434343"/>
                </a:solidFill>
                <a:latin typeface="Consolas"/>
                <a:ea typeface="Consolas"/>
                <a:cs typeface="Consolas"/>
                <a:sym typeface="Consolas"/>
              </a:rPr>
              <a:t>      version: source.labels["version"] | ""</a:t>
            </a:r>
            <a:endParaRPr b="1" sz="10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000">
                <a:solidFill>
                  <a:srgbClr val="434343"/>
                </a:solidFill>
                <a:latin typeface="Consolas"/>
                <a:ea typeface="Consolas"/>
                <a:cs typeface="Consolas"/>
                <a:sym typeface="Consolas"/>
              </a:rPr>
              <a:t>      namespace: source.namespace | ""</a:t>
            </a:r>
            <a:endParaRPr b="1" sz="10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000">
                <a:solidFill>
                  <a:srgbClr val="434343"/>
                </a:solidFill>
                <a:latin typeface="Consolas"/>
                <a:ea typeface="Consolas"/>
                <a:cs typeface="Consolas"/>
                <a:sym typeface="Consolas"/>
              </a:rPr>
              <a:t>  action:</a:t>
            </a:r>
            <a:endParaRPr b="1" sz="10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000">
                <a:solidFill>
                  <a:srgbClr val="434343"/>
                </a:solidFill>
                <a:latin typeface="Consolas"/>
                <a:ea typeface="Consolas"/>
                <a:cs typeface="Consolas"/>
                <a:sym typeface="Consolas"/>
              </a:rPr>
              <a:t>    namespace: destination.namespace | ""</a:t>
            </a:r>
            <a:endParaRPr b="1" sz="10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000">
                <a:solidFill>
                  <a:srgbClr val="434343"/>
                </a:solidFill>
                <a:latin typeface="Consolas"/>
                <a:ea typeface="Consolas"/>
                <a:cs typeface="Consolas"/>
                <a:sym typeface="Consolas"/>
              </a:rPr>
              <a:t>    service: destination.service | ""</a:t>
            </a:r>
            <a:endParaRPr b="1" sz="10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000">
                <a:solidFill>
                  <a:srgbClr val="434343"/>
                </a:solidFill>
                <a:latin typeface="Consolas"/>
                <a:ea typeface="Consolas"/>
                <a:cs typeface="Consolas"/>
                <a:sym typeface="Consolas"/>
              </a:rPr>
              <a:t>    method: request.method | ""</a:t>
            </a:r>
            <a:endParaRPr b="1" sz="10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000">
                <a:solidFill>
                  <a:srgbClr val="434343"/>
                </a:solidFill>
                <a:latin typeface="Consolas"/>
                <a:ea typeface="Consolas"/>
                <a:cs typeface="Consolas"/>
                <a:sym typeface="Consolas"/>
              </a:rPr>
              <a:t>    path: request.path | ""</a:t>
            </a:r>
            <a:endParaRPr b="1" sz="10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000">
                <a:solidFill>
                  <a:srgbClr val="434343"/>
                </a:solidFill>
                <a:latin typeface="Consolas"/>
                <a:ea typeface="Consolas"/>
                <a:cs typeface="Consolas"/>
                <a:sym typeface="Consolas"/>
              </a:rPr>
              <a:t>    properties:</a:t>
            </a:r>
            <a:endParaRPr b="1" sz="10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000">
                <a:solidFill>
                  <a:srgbClr val="434343"/>
                </a:solidFill>
                <a:latin typeface="Consolas"/>
                <a:ea typeface="Consolas"/>
                <a:cs typeface="Consolas"/>
                <a:sym typeface="Consolas"/>
              </a:rPr>
              <a:t>      app: destination.labels["app"] | ""</a:t>
            </a:r>
            <a:endParaRPr b="1" sz="10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000">
                <a:solidFill>
                  <a:srgbClr val="434343"/>
                </a:solidFill>
                <a:latin typeface="Consolas"/>
                <a:ea typeface="Consolas"/>
                <a:cs typeface="Consolas"/>
                <a:sym typeface="Consolas"/>
              </a:rPr>
              <a:t>      version: destination.labels["version"] | ""</a:t>
            </a:r>
            <a:endParaRPr b="1" sz="1000">
              <a:solidFill>
                <a:srgbClr val="434343"/>
              </a:solidFill>
              <a:latin typeface="Consolas"/>
              <a:ea typeface="Consolas"/>
              <a:cs typeface="Consolas"/>
              <a:sym typeface="Consolas"/>
            </a:endParaRPr>
          </a:p>
        </p:txBody>
      </p:sp>
      <p:sp>
        <p:nvSpPr>
          <p:cNvPr id="1098" name="Shape 1098"/>
          <p:cNvSpPr txBox="1"/>
          <p:nvPr>
            <p:ph idx="4294967295" type="body"/>
          </p:nvPr>
        </p:nvSpPr>
        <p:spPr>
          <a:xfrm>
            <a:off x="4108125" y="1171850"/>
            <a:ext cx="4517100" cy="4092900"/>
          </a:xfrm>
          <a:prstGeom prst="rect">
            <a:avLst/>
          </a:prstGeom>
          <a:solidFill>
            <a:srgbClr val="F3F3F3"/>
          </a:solidFill>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Version: "config.istio.io/v1alpha2"</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kind: ServiceRole</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metadata:</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  name: details-reviews-viewer</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  namespace: default</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spec:</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  rules:</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  - services: ["details.default.svc.cluster.local"]</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    methods: ["GET"]</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  - services: ["reviews.default.svc.cluster.local"]</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    methods: ["GET"]</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    constraints:</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    - key: "version"</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100">
                <a:solidFill>
                  <a:srgbClr val="434343"/>
                </a:solidFill>
                <a:latin typeface="Consolas"/>
                <a:ea typeface="Consolas"/>
                <a:cs typeface="Consolas"/>
                <a:sym typeface="Consolas"/>
              </a:rPr>
              <a:t>      values: ["v2", "v3"]</a:t>
            </a:r>
            <a:endParaRPr b="1" sz="11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t/>
            </a:r>
            <a:endParaRPr b="1" sz="1100">
              <a:solidFill>
                <a:srgbClr val="434343"/>
              </a:solidFill>
              <a:latin typeface="Consolas"/>
              <a:ea typeface="Consolas"/>
              <a:cs typeface="Consolas"/>
              <a:sym typeface="Consolas"/>
            </a:endParaRPr>
          </a:p>
        </p:txBody>
      </p:sp>
      <p:sp>
        <p:nvSpPr>
          <p:cNvPr id="1099" name="Shape 1099"/>
          <p:cNvSpPr txBox="1"/>
          <p:nvPr/>
        </p:nvSpPr>
        <p:spPr>
          <a:xfrm>
            <a:off x="260750" y="806150"/>
            <a:ext cx="3666000" cy="365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latin typeface="Roboto"/>
                <a:ea typeface="Roboto"/>
                <a:cs typeface="Roboto"/>
                <a:sym typeface="Roboto"/>
              </a:rPr>
              <a:t>Authorization policy</a:t>
            </a:r>
            <a:endParaRPr b="1">
              <a:latin typeface="Roboto"/>
              <a:ea typeface="Roboto"/>
              <a:cs typeface="Roboto"/>
              <a:sym typeface="Roboto"/>
            </a:endParaRPr>
          </a:p>
        </p:txBody>
      </p:sp>
      <p:sp>
        <p:nvSpPr>
          <p:cNvPr id="1100" name="Shape 1100"/>
          <p:cNvSpPr txBox="1"/>
          <p:nvPr/>
        </p:nvSpPr>
        <p:spPr>
          <a:xfrm>
            <a:off x="4146950" y="806150"/>
            <a:ext cx="3666000" cy="365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latin typeface="Roboto"/>
                <a:ea typeface="Roboto"/>
                <a:cs typeface="Roboto"/>
                <a:sym typeface="Roboto"/>
              </a:rPr>
              <a:t>Service Role</a:t>
            </a:r>
            <a:endParaRPr b="1">
              <a:latin typeface="Roboto"/>
              <a:ea typeface="Roboto"/>
              <a:cs typeface="Roboto"/>
              <a:sym typeface="Robo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4" name="Shape 1104"/>
        <p:cNvGrpSpPr/>
        <p:nvPr/>
      </p:nvGrpSpPr>
      <p:grpSpPr>
        <a:xfrm>
          <a:off x="0" y="0"/>
          <a:ext cx="0" cy="0"/>
          <a:chOff x="0" y="0"/>
          <a:chExt cx="0" cy="0"/>
        </a:xfrm>
      </p:grpSpPr>
      <p:sp>
        <p:nvSpPr>
          <p:cNvPr id="1105" name="Shape 110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Istio RBAC</a:t>
            </a:r>
            <a:endParaRPr/>
          </a:p>
        </p:txBody>
      </p:sp>
      <p:sp>
        <p:nvSpPr>
          <p:cNvPr id="1106" name="Shape 1106"/>
          <p:cNvSpPr txBox="1"/>
          <p:nvPr>
            <p:ph idx="4294967295" type="body"/>
          </p:nvPr>
        </p:nvSpPr>
        <p:spPr>
          <a:xfrm>
            <a:off x="253675" y="1206575"/>
            <a:ext cx="3695700" cy="3581700"/>
          </a:xfrm>
          <a:prstGeom prst="rect">
            <a:avLst/>
          </a:prstGeom>
          <a:solidFill>
            <a:srgbClr val="F3F3F3"/>
          </a:solidFill>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000">
                <a:solidFill>
                  <a:srgbClr val="434343"/>
                </a:solidFill>
                <a:latin typeface="Consolas"/>
                <a:ea typeface="Consolas"/>
                <a:cs typeface="Consolas"/>
                <a:sym typeface="Consolas"/>
              </a:rPr>
              <a:t>apiVersion: "config.istio.io/v1alpha2"</a:t>
            </a:r>
            <a:endParaRPr b="1" sz="10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000">
                <a:solidFill>
                  <a:srgbClr val="434343"/>
                </a:solidFill>
                <a:latin typeface="Consolas"/>
                <a:ea typeface="Consolas"/>
                <a:cs typeface="Consolas"/>
                <a:sym typeface="Consolas"/>
              </a:rPr>
              <a:t>kind: ServiceRoleBinding</a:t>
            </a:r>
            <a:endParaRPr b="1" sz="10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000">
                <a:solidFill>
                  <a:srgbClr val="434343"/>
                </a:solidFill>
                <a:latin typeface="Consolas"/>
                <a:ea typeface="Consolas"/>
                <a:cs typeface="Consolas"/>
                <a:sym typeface="Consolas"/>
              </a:rPr>
              <a:t>metadata:</a:t>
            </a:r>
            <a:endParaRPr b="1" sz="10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000">
                <a:solidFill>
                  <a:srgbClr val="434343"/>
                </a:solidFill>
                <a:latin typeface="Consolas"/>
                <a:ea typeface="Consolas"/>
                <a:cs typeface="Consolas"/>
                <a:sym typeface="Consolas"/>
              </a:rPr>
              <a:t>  name: bind-details-reviews</a:t>
            </a:r>
            <a:endParaRPr b="1" sz="10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000">
                <a:solidFill>
                  <a:srgbClr val="434343"/>
                </a:solidFill>
                <a:latin typeface="Consolas"/>
                <a:ea typeface="Consolas"/>
                <a:cs typeface="Consolas"/>
                <a:sym typeface="Consolas"/>
              </a:rPr>
              <a:t>  namespace: default</a:t>
            </a:r>
            <a:endParaRPr b="1" sz="10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000">
                <a:solidFill>
                  <a:srgbClr val="434343"/>
                </a:solidFill>
                <a:latin typeface="Consolas"/>
                <a:ea typeface="Consolas"/>
                <a:cs typeface="Consolas"/>
                <a:sym typeface="Consolas"/>
              </a:rPr>
              <a:t>spec:</a:t>
            </a:r>
            <a:endParaRPr b="1" sz="10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000">
                <a:solidFill>
                  <a:srgbClr val="434343"/>
                </a:solidFill>
                <a:latin typeface="Consolas"/>
                <a:ea typeface="Consolas"/>
                <a:cs typeface="Consolas"/>
                <a:sym typeface="Consolas"/>
              </a:rPr>
              <a:t>  subjects:</a:t>
            </a:r>
            <a:endParaRPr b="1" sz="10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000">
                <a:solidFill>
                  <a:srgbClr val="434343"/>
                </a:solidFill>
                <a:latin typeface="Consolas"/>
                <a:ea typeface="Consolas"/>
                <a:cs typeface="Consolas"/>
                <a:sym typeface="Consolas"/>
              </a:rPr>
              <a:t>  - user: "cluster.local/ns/default/sa/bookinfo-productpage"</a:t>
            </a:r>
            <a:endParaRPr b="1" sz="10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000">
                <a:solidFill>
                  <a:srgbClr val="434343"/>
                </a:solidFill>
                <a:latin typeface="Consolas"/>
                <a:ea typeface="Consolas"/>
                <a:cs typeface="Consolas"/>
                <a:sym typeface="Consolas"/>
              </a:rPr>
              <a:t>  roleRef:</a:t>
            </a:r>
            <a:endParaRPr b="1" sz="10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000">
                <a:solidFill>
                  <a:srgbClr val="434343"/>
                </a:solidFill>
                <a:latin typeface="Consolas"/>
                <a:ea typeface="Consolas"/>
                <a:cs typeface="Consolas"/>
                <a:sym typeface="Consolas"/>
              </a:rPr>
              <a:t>    kind: ServiceRole</a:t>
            </a:r>
            <a:endParaRPr b="1" sz="10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rPr b="1" lang="en" sz="1000">
                <a:solidFill>
                  <a:srgbClr val="434343"/>
                </a:solidFill>
                <a:latin typeface="Consolas"/>
                <a:ea typeface="Consolas"/>
                <a:cs typeface="Consolas"/>
                <a:sym typeface="Consolas"/>
              </a:rPr>
              <a:t>    name: "details-reviews-viewer</a:t>
            </a:r>
            <a:endParaRPr b="1" sz="1000">
              <a:solidFill>
                <a:srgbClr val="434343"/>
              </a:solidFill>
              <a:latin typeface="Consolas"/>
              <a:ea typeface="Consolas"/>
              <a:cs typeface="Consolas"/>
              <a:sym typeface="Consolas"/>
            </a:endParaRPr>
          </a:p>
          <a:p>
            <a:pPr indent="0" lvl="0" marL="0" rtl="0">
              <a:lnSpc>
                <a:spcPct val="100000"/>
              </a:lnSpc>
              <a:spcBef>
                <a:spcPts val="0"/>
              </a:spcBef>
              <a:spcAft>
                <a:spcPts val="0"/>
              </a:spcAft>
              <a:buNone/>
            </a:pPr>
            <a:r>
              <a:t/>
            </a:r>
            <a:endParaRPr b="1" sz="1000">
              <a:solidFill>
                <a:srgbClr val="434343"/>
              </a:solidFill>
              <a:latin typeface="Consolas"/>
              <a:ea typeface="Consolas"/>
              <a:cs typeface="Consolas"/>
              <a:sym typeface="Consolas"/>
            </a:endParaRPr>
          </a:p>
        </p:txBody>
      </p:sp>
      <p:sp>
        <p:nvSpPr>
          <p:cNvPr id="1107" name="Shape 1107"/>
          <p:cNvSpPr txBox="1"/>
          <p:nvPr/>
        </p:nvSpPr>
        <p:spPr>
          <a:xfrm>
            <a:off x="260750" y="806150"/>
            <a:ext cx="3666000" cy="365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latin typeface="Roboto"/>
                <a:ea typeface="Roboto"/>
                <a:cs typeface="Roboto"/>
                <a:sym typeface="Roboto"/>
              </a:rPr>
              <a:t>Service Role Binding</a:t>
            </a:r>
            <a:endParaRPr b="1">
              <a:latin typeface="Roboto"/>
              <a:ea typeface="Roboto"/>
              <a:cs typeface="Roboto"/>
              <a:sym typeface="Robot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1" name="Shape 1111"/>
        <p:cNvGrpSpPr/>
        <p:nvPr/>
      </p:nvGrpSpPr>
      <p:grpSpPr>
        <a:xfrm>
          <a:off x="0" y="0"/>
          <a:ext cx="0" cy="0"/>
          <a:chOff x="0" y="0"/>
          <a:chExt cx="0" cy="0"/>
        </a:xfrm>
      </p:grpSpPr>
      <p:sp>
        <p:nvSpPr>
          <p:cNvPr id="1112" name="Shape 1112"/>
          <p:cNvSpPr txBox="1"/>
          <p:nvPr>
            <p:ph idx="1" type="body"/>
          </p:nvPr>
        </p:nvSpPr>
        <p:spPr>
          <a:xfrm>
            <a:off x="388610" y="1306445"/>
            <a:ext cx="8366700" cy="3394500"/>
          </a:xfrm>
          <a:prstGeom prst="rect">
            <a:avLst/>
          </a:prstGeom>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sz="2400">
              <a:latin typeface="Roboto"/>
              <a:ea typeface="Roboto"/>
              <a:cs typeface="Roboto"/>
              <a:sym typeface="Roboto"/>
            </a:endParaRPr>
          </a:p>
          <a:p>
            <a:pPr indent="-381000" lvl="0" marL="457200" rtl="0">
              <a:lnSpc>
                <a:spcPct val="150000"/>
              </a:lnSpc>
              <a:spcBef>
                <a:spcPts val="1600"/>
              </a:spcBef>
              <a:spcAft>
                <a:spcPts val="0"/>
              </a:spcAft>
              <a:buSzPts val="2400"/>
              <a:buFont typeface="Roboto"/>
              <a:buChar char="•"/>
            </a:pPr>
            <a:r>
              <a:rPr lang="en" sz="2400">
                <a:latin typeface="Roboto"/>
                <a:ea typeface="Roboto"/>
                <a:cs typeface="Roboto"/>
                <a:sym typeface="Roboto"/>
              </a:rPr>
              <a:t>Exercise 14 - Istio RBAC</a:t>
            </a:r>
            <a:endParaRPr sz="2400">
              <a:latin typeface="Roboto"/>
              <a:ea typeface="Roboto"/>
              <a:cs typeface="Roboto"/>
              <a:sym typeface="Roboto"/>
            </a:endParaRPr>
          </a:p>
        </p:txBody>
      </p:sp>
      <p:sp>
        <p:nvSpPr>
          <p:cNvPr id="1113" name="Shape 1113"/>
          <p:cNvSpPr txBox="1"/>
          <p:nvPr>
            <p:ph type="ctrTitle"/>
          </p:nvPr>
        </p:nvSpPr>
        <p:spPr>
          <a:xfrm>
            <a:off x="388600" y="245400"/>
            <a:ext cx="8069400" cy="1002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rgbClr val="FFFFFF"/>
                </a:solidFill>
                <a:latin typeface="Roboto"/>
                <a:ea typeface="Roboto"/>
                <a:cs typeface="Roboto"/>
                <a:sym typeface="Roboto"/>
              </a:rPr>
              <a:t>Exercise 14</a:t>
            </a:r>
            <a:endParaRPr sz="3600">
              <a:solidFill>
                <a:srgbClr val="FFFFFF"/>
              </a:solidFill>
              <a:latin typeface="Roboto"/>
              <a:ea typeface="Roboto"/>
              <a:cs typeface="Roboto"/>
              <a:sym typeface="Robot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Shape 1118"/>
          <p:cNvSpPr txBox="1"/>
          <p:nvPr>
            <p:ph type="ctrTitle"/>
          </p:nvPr>
        </p:nvSpPr>
        <p:spPr>
          <a:xfrm>
            <a:off x="595925" y="2070300"/>
            <a:ext cx="8069400" cy="1002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rgbClr val="FFFFFF"/>
                </a:solidFill>
                <a:latin typeface="Roboto"/>
                <a:ea typeface="Roboto"/>
                <a:cs typeface="Roboto"/>
                <a:sym typeface="Roboto"/>
              </a:rPr>
              <a:t>THANK YOU!!</a:t>
            </a:r>
            <a:endParaRPr sz="3600">
              <a:solidFill>
                <a:srgbClr val="FFFFFF"/>
              </a:solidFill>
              <a:latin typeface="Roboto"/>
              <a:ea typeface="Roboto"/>
              <a:cs typeface="Roboto"/>
              <a:sym typeface="Roboto"/>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22" name="Shape 1122"/>
        <p:cNvGrpSpPr/>
        <p:nvPr/>
      </p:nvGrpSpPr>
      <p:grpSpPr>
        <a:xfrm>
          <a:off x="0" y="0"/>
          <a:ext cx="0" cy="0"/>
          <a:chOff x="0" y="0"/>
          <a:chExt cx="0" cy="0"/>
        </a:xfrm>
      </p:grpSpPr>
      <p:sp>
        <p:nvSpPr>
          <p:cNvPr id="1123" name="Shape 1123"/>
          <p:cNvSpPr txBox="1"/>
          <p:nvPr>
            <p:ph type="title"/>
          </p:nvPr>
        </p:nvSpPr>
        <p:spPr>
          <a:xfrm>
            <a:off x="685800" y="2343150"/>
            <a:ext cx="4161600" cy="194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Zack’s old slides</a:t>
            </a:r>
            <a:endParaRPr/>
          </a:p>
        </p:txBody>
      </p:sp>
      <p:sp>
        <p:nvSpPr>
          <p:cNvPr id="1124" name="Shape 1124"/>
          <p:cNvSpPr txBox="1"/>
          <p:nvPr>
            <p:ph idx="1" type="subTitle"/>
          </p:nvPr>
        </p:nvSpPr>
        <p:spPr>
          <a:xfrm>
            <a:off x="5257800" y="1638300"/>
            <a:ext cx="2286000" cy="12858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28" name="Shape 1128"/>
        <p:cNvGrpSpPr/>
        <p:nvPr/>
      </p:nvGrpSpPr>
      <p:grpSpPr>
        <a:xfrm>
          <a:off x="0" y="0"/>
          <a:ext cx="0" cy="0"/>
          <a:chOff x="0" y="0"/>
          <a:chExt cx="0" cy="0"/>
        </a:xfrm>
      </p:grpSpPr>
      <p:sp>
        <p:nvSpPr>
          <p:cNvPr id="1129" name="Shape 112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Setup</a:t>
            </a:r>
            <a:endParaRPr sz="2400"/>
          </a:p>
        </p:txBody>
      </p:sp>
      <p:sp>
        <p:nvSpPr>
          <p:cNvPr id="1130" name="Shape 1130"/>
          <p:cNvSpPr txBox="1"/>
          <p:nvPr>
            <p:ph idx="4294967295" type="body"/>
          </p:nvPr>
        </p:nvSpPr>
        <p:spPr>
          <a:xfrm>
            <a:off x="471900" y="699875"/>
            <a:ext cx="8061000" cy="2710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startAt="5"/>
            </a:pPr>
            <a:r>
              <a:rPr lang="en"/>
              <a:t>Clone the Install to Ops repo:</a:t>
            </a:r>
            <a:endParaRPr/>
          </a:p>
          <a:p>
            <a:pPr indent="0" lvl="0" marL="0" rtl="0">
              <a:spcBef>
                <a:spcPts val="1600"/>
              </a:spcBef>
              <a:spcAft>
                <a:spcPts val="0"/>
              </a:spcAft>
              <a:buNone/>
            </a:pPr>
            <a:r>
              <a:t/>
            </a:r>
            <a:endParaRPr/>
          </a:p>
          <a:p>
            <a:pPr indent="-342900" lvl="0" marL="457200" rtl="0">
              <a:spcBef>
                <a:spcPts val="1600"/>
              </a:spcBef>
              <a:spcAft>
                <a:spcPts val="0"/>
              </a:spcAft>
              <a:buSzPts val="1800"/>
              <a:buFont typeface="Consolas"/>
              <a:buAutoNum type="arabicPeriod" startAt="5"/>
            </a:pPr>
            <a:r>
              <a:rPr lang="en">
                <a:highlight>
                  <a:srgbClr val="D9D9D9"/>
                </a:highlight>
                <a:latin typeface="Consolas"/>
                <a:ea typeface="Consolas"/>
                <a:cs typeface="Consolas"/>
                <a:sym typeface="Consolas"/>
              </a:rPr>
              <a:t>kubectl config get-contexts</a:t>
            </a:r>
            <a:endParaRPr>
              <a:highlight>
                <a:srgbClr val="D9D9D9"/>
              </a:highlight>
              <a:latin typeface="Consolas"/>
              <a:ea typeface="Consolas"/>
              <a:cs typeface="Consolas"/>
              <a:sym typeface="Consolas"/>
            </a:endParaRPr>
          </a:p>
          <a:p>
            <a:pPr indent="-342900" lvl="0" marL="457200" rtl="0">
              <a:spcBef>
                <a:spcPts val="0"/>
              </a:spcBef>
              <a:spcAft>
                <a:spcPts val="0"/>
              </a:spcAft>
              <a:buSzPts val="1800"/>
              <a:buAutoNum type="arabicPeriod" startAt="5"/>
            </a:pPr>
            <a:r>
              <a:rPr lang="en"/>
              <a:t>Make sure you have permission to create cluster role bindings:</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rPr lang="en"/>
              <a:t>Download kubectl version 1.7.5 if you don’t have it:</a:t>
            </a:r>
            <a:endParaRPr/>
          </a:p>
          <a:p>
            <a:pPr indent="0" lvl="0" marL="0" rtl="0">
              <a:spcBef>
                <a:spcPts val="1600"/>
              </a:spcBef>
              <a:spcAft>
                <a:spcPts val="0"/>
              </a:spcAft>
              <a:buNone/>
            </a:pPr>
            <a:r>
              <a:rPr lang="en" sz="1050">
                <a:solidFill>
                  <a:srgbClr val="303030"/>
                </a:solidFill>
                <a:highlight>
                  <a:srgbClr val="F7F7F7"/>
                </a:highlight>
                <a:latin typeface="Verdana"/>
                <a:ea typeface="Verdana"/>
                <a:cs typeface="Verdana"/>
                <a:sym typeface="Verdana"/>
              </a:rPr>
              <a:t>curl -LO https://storage.googleapis.com/kubernetes-release/release/v1.7.5/bin/darwin/amd64/kubectl</a:t>
            </a:r>
            <a:br>
              <a:rPr lang="en" sz="1050">
                <a:solidFill>
                  <a:srgbClr val="303030"/>
                </a:solidFill>
                <a:highlight>
                  <a:srgbClr val="F7F7F7"/>
                </a:highlight>
                <a:latin typeface="Verdana"/>
                <a:ea typeface="Verdana"/>
                <a:cs typeface="Verdana"/>
                <a:sym typeface="Verdana"/>
              </a:rPr>
            </a:br>
            <a:r>
              <a:rPr lang="en" sz="1050">
                <a:solidFill>
                  <a:srgbClr val="303030"/>
                </a:solidFill>
                <a:highlight>
                  <a:srgbClr val="F7F7F7"/>
                </a:highlight>
                <a:latin typeface="Verdana"/>
                <a:ea typeface="Verdana"/>
                <a:cs typeface="Verdana"/>
                <a:sym typeface="Verdana"/>
              </a:rPr>
              <a:t>chmod +x ./kubectl</a:t>
            </a:r>
            <a:endParaRPr sz="1050">
              <a:solidFill>
                <a:srgbClr val="303030"/>
              </a:solidFill>
              <a:highlight>
                <a:srgbClr val="F7F7F7"/>
              </a:highlight>
              <a:latin typeface="Verdana"/>
              <a:ea typeface="Verdana"/>
              <a:cs typeface="Verdana"/>
              <a:sym typeface="Verdana"/>
            </a:endParaRPr>
          </a:p>
          <a:p>
            <a:pPr indent="0" lvl="0" marL="0" rtl="0">
              <a:spcBef>
                <a:spcPts val="1600"/>
              </a:spcBef>
              <a:spcAft>
                <a:spcPts val="1600"/>
              </a:spcAft>
              <a:buNone/>
            </a:pPr>
            <a:r>
              <a:rPr lang="en" sz="1050">
                <a:solidFill>
                  <a:srgbClr val="303030"/>
                </a:solidFill>
                <a:highlight>
                  <a:srgbClr val="F7F7F7"/>
                </a:highlight>
                <a:latin typeface="Verdana"/>
                <a:ea typeface="Verdana"/>
                <a:cs typeface="Verdana"/>
                <a:sym typeface="Verdana"/>
              </a:rPr>
              <a:t>sudo mv ./kubectl /usr/local/bin/kubectl</a:t>
            </a:r>
            <a:endParaRPr sz="1050">
              <a:solidFill>
                <a:srgbClr val="303030"/>
              </a:solidFill>
              <a:highlight>
                <a:srgbClr val="F7F7F7"/>
              </a:highlight>
              <a:latin typeface="Verdana"/>
              <a:ea typeface="Verdana"/>
              <a:cs typeface="Verdana"/>
              <a:sym typeface="Verdana"/>
            </a:endParaRPr>
          </a:p>
        </p:txBody>
      </p:sp>
      <p:sp>
        <p:nvSpPr>
          <p:cNvPr id="1131" name="Shape 1131"/>
          <p:cNvSpPr/>
          <p:nvPr/>
        </p:nvSpPr>
        <p:spPr>
          <a:xfrm>
            <a:off x="511600" y="2635800"/>
            <a:ext cx="8061000" cy="10098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800">
                <a:solidFill>
                  <a:schemeClr val="lt2"/>
                </a:solidFill>
                <a:latin typeface="Consolas"/>
                <a:ea typeface="Consolas"/>
                <a:cs typeface="Consolas"/>
                <a:sym typeface="Consolas"/>
              </a:rPr>
              <a:t>kubectl create clusterrolebinding cluster-admin-binding \</a:t>
            </a:r>
            <a:endParaRPr sz="1800">
              <a:solidFill>
                <a:schemeClr val="lt2"/>
              </a:solidFill>
              <a:latin typeface="Consolas"/>
              <a:ea typeface="Consolas"/>
              <a:cs typeface="Consolas"/>
              <a:sym typeface="Consolas"/>
            </a:endParaRPr>
          </a:p>
          <a:p>
            <a:pPr indent="0" lvl="0" marL="0" rtl="0">
              <a:spcBef>
                <a:spcPts val="0"/>
              </a:spcBef>
              <a:spcAft>
                <a:spcPts val="0"/>
              </a:spcAft>
              <a:buNone/>
            </a:pPr>
            <a:r>
              <a:rPr lang="en" sz="1800">
                <a:solidFill>
                  <a:schemeClr val="lt2"/>
                </a:solidFill>
                <a:latin typeface="Consolas"/>
                <a:ea typeface="Consolas"/>
                <a:cs typeface="Consolas"/>
                <a:sym typeface="Consolas"/>
              </a:rPr>
              <a:t>  --clusterrole=cluster-admin \</a:t>
            </a:r>
            <a:endParaRPr sz="1800">
              <a:solidFill>
                <a:schemeClr val="lt2"/>
              </a:solidFill>
              <a:latin typeface="Consolas"/>
              <a:ea typeface="Consolas"/>
              <a:cs typeface="Consolas"/>
              <a:sym typeface="Consolas"/>
            </a:endParaRPr>
          </a:p>
          <a:p>
            <a:pPr indent="0" lvl="0" marL="0" rtl="0">
              <a:spcBef>
                <a:spcPts val="0"/>
              </a:spcBef>
              <a:spcAft>
                <a:spcPts val="0"/>
              </a:spcAft>
              <a:buNone/>
            </a:pPr>
            <a:r>
              <a:rPr lang="en" sz="1800">
                <a:solidFill>
                  <a:schemeClr val="lt2"/>
                </a:solidFill>
                <a:latin typeface="Consolas"/>
                <a:ea typeface="Consolas"/>
                <a:cs typeface="Consolas"/>
                <a:sym typeface="Consolas"/>
              </a:rPr>
              <a:t>  --user=devstar*@gcplab.me</a:t>
            </a:r>
            <a:endParaRPr sz="1800">
              <a:solidFill>
                <a:schemeClr val="lt2"/>
              </a:solidFill>
              <a:latin typeface="Consolas"/>
              <a:ea typeface="Consolas"/>
              <a:cs typeface="Consolas"/>
              <a:sym typeface="Consolas"/>
            </a:endParaRPr>
          </a:p>
        </p:txBody>
      </p:sp>
      <p:sp>
        <p:nvSpPr>
          <p:cNvPr id="1132" name="Shape 1132"/>
          <p:cNvSpPr/>
          <p:nvPr/>
        </p:nvSpPr>
        <p:spPr>
          <a:xfrm>
            <a:off x="511600" y="1224900"/>
            <a:ext cx="8061000" cy="426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800">
                <a:solidFill>
                  <a:schemeClr val="lt2"/>
                </a:solidFill>
                <a:latin typeface="Consolas"/>
                <a:ea typeface="Consolas"/>
                <a:cs typeface="Consolas"/>
                <a:sym typeface="Consolas"/>
              </a:rPr>
              <a:t>git clone git@github.com:ZackButcher/install-to-ops.git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36" name="Shape 1136"/>
        <p:cNvGrpSpPr/>
        <p:nvPr/>
      </p:nvGrpSpPr>
      <p:grpSpPr>
        <a:xfrm>
          <a:off x="0" y="0"/>
          <a:ext cx="0" cy="0"/>
          <a:chOff x="0" y="0"/>
          <a:chExt cx="0" cy="0"/>
        </a:xfrm>
      </p:grpSpPr>
      <p:sp>
        <p:nvSpPr>
          <p:cNvPr id="1137" name="Shape 1137"/>
          <p:cNvSpPr txBox="1"/>
          <p:nvPr>
            <p:ph idx="1" type="body"/>
          </p:nvPr>
        </p:nvSpPr>
        <p:spPr>
          <a:xfrm>
            <a:off x="471900" y="1919075"/>
            <a:ext cx="8061000" cy="2710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sz="1800"/>
              <a:t>Install Istio into our cluster</a:t>
            </a:r>
            <a:endParaRPr sz="1800"/>
          </a:p>
          <a:p>
            <a:pPr indent="-342900" lvl="0" marL="457200" rtl="0">
              <a:spcBef>
                <a:spcPts val="0"/>
              </a:spcBef>
              <a:spcAft>
                <a:spcPts val="0"/>
              </a:spcAft>
              <a:buSzPts val="1800"/>
              <a:buAutoNum type="arabicPeriod"/>
            </a:pPr>
            <a:r>
              <a:rPr lang="en" sz="1800"/>
              <a:t>Deploy our app</a:t>
            </a:r>
            <a:endParaRPr sz="1800"/>
          </a:p>
          <a:p>
            <a:pPr indent="-342900" lvl="0" marL="457200" rtl="0">
              <a:spcBef>
                <a:spcPts val="0"/>
              </a:spcBef>
              <a:spcAft>
                <a:spcPts val="0"/>
              </a:spcAft>
              <a:buSzPts val="1800"/>
              <a:buAutoNum type="arabicPeriod"/>
            </a:pPr>
            <a:r>
              <a:rPr lang="en" sz="1800"/>
              <a:t>Explore telemetry</a:t>
            </a:r>
            <a:endParaRPr sz="1800"/>
          </a:p>
          <a:p>
            <a:pPr indent="-342900" lvl="0" marL="457200" rtl="0">
              <a:spcBef>
                <a:spcPts val="0"/>
              </a:spcBef>
              <a:spcAft>
                <a:spcPts val="0"/>
              </a:spcAft>
              <a:buSzPts val="1800"/>
              <a:buAutoNum type="arabicPeriod"/>
            </a:pPr>
            <a:r>
              <a:rPr lang="en" sz="1800"/>
              <a:t>Explore traffic management</a:t>
            </a:r>
            <a:endParaRPr sz="1800"/>
          </a:p>
          <a:p>
            <a:pPr indent="0" lvl="0" marL="0" rtl="0">
              <a:spcBef>
                <a:spcPts val="1600"/>
              </a:spcBef>
              <a:spcAft>
                <a:spcPts val="1600"/>
              </a:spcAft>
              <a:buNone/>
            </a:pPr>
            <a:r>
              <a:t/>
            </a:r>
            <a:endParaRPr/>
          </a:p>
        </p:txBody>
      </p:sp>
      <p:sp>
        <p:nvSpPr>
          <p:cNvPr id="1138" name="Shape 11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Overview</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descr="격자 무늬의, 바퀴 달린 쟁반, ..." id="150" name="Shape 150"/>
          <p:cNvPicPr preferRelativeResize="0"/>
          <p:nvPr/>
        </p:nvPicPr>
        <p:blipFill rotWithShape="1">
          <a:blip r:embed="rId3">
            <a:alphaModFix/>
          </a:blip>
          <a:srcRect b="0" l="17444" r="24018" t="0"/>
          <a:stretch/>
        </p:blipFill>
        <p:spPr>
          <a:xfrm flipH="1">
            <a:off x="2" y="843237"/>
            <a:ext cx="5334000" cy="6833914"/>
          </a:xfrm>
          <a:prstGeom prst="rect">
            <a:avLst/>
          </a:prstGeom>
          <a:noFill/>
          <a:ln>
            <a:noFill/>
          </a:ln>
        </p:spPr>
      </p:pic>
      <p:sp>
        <p:nvSpPr>
          <p:cNvPr id="151" name="Shape 15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What is a service mesh?</a:t>
            </a:r>
            <a:endParaRPr/>
          </a:p>
        </p:txBody>
      </p:sp>
      <p:sp>
        <p:nvSpPr>
          <p:cNvPr id="152" name="Shape 152"/>
          <p:cNvSpPr txBox="1"/>
          <p:nvPr>
            <p:ph idx="4294967295" type="body"/>
          </p:nvPr>
        </p:nvSpPr>
        <p:spPr>
          <a:xfrm>
            <a:off x="6019800" y="1657350"/>
            <a:ext cx="2286000" cy="1362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solidFill>
                  <a:srgbClr val="999999"/>
                </a:solidFill>
              </a:rPr>
              <a:t>A service mesh provides a </a:t>
            </a:r>
            <a:r>
              <a:rPr b="1" lang="en" sz="1400"/>
              <a:t>transparent</a:t>
            </a:r>
            <a:r>
              <a:rPr lang="en" sz="1400"/>
              <a:t> </a:t>
            </a:r>
            <a:r>
              <a:rPr lang="en" sz="1400">
                <a:solidFill>
                  <a:srgbClr val="999999"/>
                </a:solidFill>
              </a:rPr>
              <a:t>and </a:t>
            </a:r>
            <a:r>
              <a:rPr b="1" lang="en" sz="1400">
                <a:solidFill>
                  <a:srgbClr val="999999"/>
                </a:solidFill>
              </a:rPr>
              <a:t>language-independent</a:t>
            </a:r>
            <a:r>
              <a:rPr lang="en" sz="1400">
                <a:solidFill>
                  <a:srgbClr val="999999"/>
                </a:solidFill>
              </a:rPr>
              <a:t> way to flexibly and easily </a:t>
            </a:r>
            <a:r>
              <a:rPr b="1" lang="en" sz="1400">
                <a:solidFill>
                  <a:srgbClr val="999999"/>
                </a:solidFill>
              </a:rPr>
              <a:t>automate</a:t>
            </a:r>
            <a:r>
              <a:rPr lang="en" sz="1400">
                <a:solidFill>
                  <a:srgbClr val="999999"/>
                </a:solidFill>
              </a:rPr>
              <a:t> application network functions.</a:t>
            </a:r>
            <a:endParaRPr sz="1400">
              <a:solidFill>
                <a:srgbClr val="999999"/>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42" name="Shape 1142"/>
        <p:cNvGrpSpPr/>
        <p:nvPr/>
      </p:nvGrpSpPr>
      <p:grpSpPr>
        <a:xfrm>
          <a:off x="0" y="0"/>
          <a:ext cx="0" cy="0"/>
          <a:chOff x="0" y="0"/>
          <a:chExt cx="0" cy="0"/>
        </a:xfrm>
      </p:grpSpPr>
      <p:sp>
        <p:nvSpPr>
          <p:cNvPr id="1143" name="Shape 1143"/>
          <p:cNvSpPr txBox="1"/>
          <p:nvPr>
            <p:ph idx="1" type="body"/>
          </p:nvPr>
        </p:nvSpPr>
        <p:spPr>
          <a:xfrm>
            <a:off x="471900" y="1919075"/>
            <a:ext cx="8061000" cy="271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From the root of the github repo:</a:t>
            </a:r>
            <a:endParaRPr sz="1800"/>
          </a:p>
          <a:p>
            <a:pPr indent="0" lvl="0" marL="0" rtl="0">
              <a:spcBef>
                <a:spcPts val="1600"/>
              </a:spcBef>
              <a:spcAft>
                <a:spcPts val="0"/>
              </a:spcAft>
              <a:buNone/>
            </a:pPr>
            <a:r>
              <a:t/>
            </a:r>
            <a:endParaRPr sz="1800"/>
          </a:p>
          <a:p>
            <a:pPr indent="0" lvl="0" marL="0" rtl="0">
              <a:spcBef>
                <a:spcPts val="1600"/>
              </a:spcBef>
              <a:spcAft>
                <a:spcPts val="0"/>
              </a:spcAft>
              <a:buNone/>
            </a:pPr>
            <a:r>
              <a:t/>
            </a:r>
            <a:endParaRPr sz="1800"/>
          </a:p>
          <a:p>
            <a:pPr indent="0" lvl="0" marL="0" rtl="0">
              <a:spcBef>
                <a:spcPts val="1600"/>
              </a:spcBef>
              <a:spcAft>
                <a:spcPts val="1600"/>
              </a:spcAft>
              <a:buNone/>
            </a:pPr>
            <a:r>
              <a:rPr lang="en" sz="1800"/>
              <a:t>This deploys Istio’s control plane and an </a:t>
            </a:r>
            <a:r>
              <a:rPr i="1" lang="en" sz="1800"/>
              <a:t>initializer </a:t>
            </a:r>
            <a:r>
              <a:rPr lang="en" sz="1800"/>
              <a:t>that deploys Istio sidecar automatically.</a:t>
            </a:r>
            <a:endParaRPr/>
          </a:p>
        </p:txBody>
      </p:sp>
      <p:sp>
        <p:nvSpPr>
          <p:cNvPr id="1144" name="Shape 114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Install Istio</a:t>
            </a:r>
            <a:endParaRPr/>
          </a:p>
        </p:txBody>
      </p:sp>
      <p:sp>
        <p:nvSpPr>
          <p:cNvPr id="1145" name="Shape 1145"/>
          <p:cNvSpPr/>
          <p:nvPr/>
        </p:nvSpPr>
        <p:spPr>
          <a:xfrm>
            <a:off x="240750" y="2444100"/>
            <a:ext cx="8696400" cy="767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800">
                <a:solidFill>
                  <a:schemeClr val="lt2"/>
                </a:solidFill>
                <a:latin typeface="Consolas"/>
                <a:ea typeface="Consolas"/>
                <a:cs typeface="Consolas"/>
                <a:sym typeface="Consolas"/>
              </a:rPr>
              <a:t>kubectl apply -f istio-auth.yaml</a:t>
            </a:r>
            <a:endParaRPr sz="1800">
              <a:solidFill>
                <a:schemeClr val="lt2"/>
              </a:solidFill>
              <a:latin typeface="Consolas"/>
              <a:ea typeface="Consolas"/>
              <a:cs typeface="Consolas"/>
              <a:sym typeface="Consolas"/>
            </a:endParaRPr>
          </a:p>
          <a:p>
            <a:pPr indent="0" lvl="0" marL="0" rtl="0">
              <a:spcBef>
                <a:spcPts val="0"/>
              </a:spcBef>
              <a:spcAft>
                <a:spcPts val="0"/>
              </a:spcAft>
              <a:buNone/>
            </a:pPr>
            <a:r>
              <a:rPr lang="en" sz="1800">
                <a:solidFill>
                  <a:schemeClr val="lt2"/>
                </a:solidFill>
                <a:latin typeface="Consolas"/>
                <a:ea typeface="Consolas"/>
                <a:cs typeface="Consolas"/>
                <a:sym typeface="Consolas"/>
              </a:rPr>
              <a:t>kubectl apply -f istio-initializer.yaml</a:t>
            </a:r>
            <a:endParaRPr sz="1800">
              <a:solidFill>
                <a:schemeClr val="lt2"/>
              </a:solidFill>
              <a:latin typeface="Consolas"/>
              <a:ea typeface="Consolas"/>
              <a:cs typeface="Consolas"/>
              <a:sym typeface="Consola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49" name="Shape 1149"/>
        <p:cNvGrpSpPr/>
        <p:nvPr/>
      </p:nvGrpSpPr>
      <p:grpSpPr>
        <a:xfrm>
          <a:off x="0" y="0"/>
          <a:ext cx="0" cy="0"/>
          <a:chOff x="0" y="0"/>
          <a:chExt cx="0" cy="0"/>
        </a:xfrm>
      </p:grpSpPr>
      <p:sp>
        <p:nvSpPr>
          <p:cNvPr id="1150" name="Shape 1150"/>
          <p:cNvSpPr txBox="1"/>
          <p:nvPr>
            <p:ph idx="1" type="body"/>
          </p:nvPr>
        </p:nvSpPr>
        <p:spPr>
          <a:xfrm>
            <a:off x="471900" y="1919075"/>
            <a:ext cx="8061000" cy="271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From the root of the github repo:</a:t>
            </a:r>
            <a:endParaRPr sz="1800"/>
          </a:p>
          <a:p>
            <a:pPr indent="0" lvl="0" marL="0" rtl="0">
              <a:spcBef>
                <a:spcPts val="1600"/>
              </a:spcBef>
              <a:spcAft>
                <a:spcPts val="0"/>
              </a:spcAft>
              <a:buNone/>
            </a:pPr>
            <a:r>
              <a:t/>
            </a:r>
            <a:endParaRPr sz="1800"/>
          </a:p>
          <a:p>
            <a:pPr indent="0" lvl="0" marL="0" rtl="0">
              <a:spcBef>
                <a:spcPts val="1600"/>
              </a:spcBef>
              <a:spcAft>
                <a:spcPts val="1600"/>
              </a:spcAft>
              <a:buNone/>
            </a:pPr>
            <a:r>
              <a:rPr lang="en" sz="1800"/>
              <a:t>This deploys Zipkin, Grafana, Prometheus, and ServiceGraph</a:t>
            </a:r>
            <a:endParaRPr/>
          </a:p>
        </p:txBody>
      </p:sp>
      <p:sp>
        <p:nvSpPr>
          <p:cNvPr id="1151" name="Shape 115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Install Addons</a:t>
            </a:r>
            <a:endParaRPr/>
          </a:p>
        </p:txBody>
      </p:sp>
      <p:sp>
        <p:nvSpPr>
          <p:cNvPr id="1152" name="Shape 1152"/>
          <p:cNvSpPr/>
          <p:nvPr/>
        </p:nvSpPr>
        <p:spPr>
          <a:xfrm>
            <a:off x="240750" y="2444100"/>
            <a:ext cx="8696400" cy="4449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800">
                <a:solidFill>
                  <a:schemeClr val="lt2"/>
                </a:solidFill>
                <a:latin typeface="Consolas"/>
                <a:ea typeface="Consolas"/>
                <a:cs typeface="Consolas"/>
                <a:sym typeface="Consolas"/>
              </a:rPr>
              <a:t>kubectl apply -f ./addons</a:t>
            </a:r>
            <a:endParaRPr sz="1800">
              <a:solidFill>
                <a:schemeClr val="lt2"/>
              </a:solidFill>
              <a:latin typeface="Consolas"/>
              <a:ea typeface="Consolas"/>
              <a:cs typeface="Consolas"/>
              <a:sym typeface="Consola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56" name="Shape 1156"/>
        <p:cNvGrpSpPr/>
        <p:nvPr/>
      </p:nvGrpSpPr>
      <p:grpSpPr>
        <a:xfrm>
          <a:off x="0" y="0"/>
          <a:ext cx="0" cy="0"/>
          <a:chOff x="0" y="0"/>
          <a:chExt cx="0" cy="0"/>
        </a:xfrm>
      </p:grpSpPr>
      <p:sp>
        <p:nvSpPr>
          <p:cNvPr id="1157" name="Shape 1157"/>
          <p:cNvSpPr txBox="1"/>
          <p:nvPr>
            <p:ph idx="1" type="body"/>
          </p:nvPr>
        </p:nvSpPr>
        <p:spPr>
          <a:xfrm>
            <a:off x="471900" y="1919075"/>
            <a:ext cx="8061000" cy="271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From the root of the github repo:</a:t>
            </a:r>
            <a:endParaRPr sz="1800"/>
          </a:p>
          <a:p>
            <a:pPr indent="0" lvl="0" marL="0" rtl="0">
              <a:spcBef>
                <a:spcPts val="1600"/>
              </a:spcBef>
              <a:spcAft>
                <a:spcPts val="1600"/>
              </a:spcAft>
              <a:buNone/>
            </a:pPr>
            <a:r>
              <a:t/>
            </a:r>
            <a:endParaRPr sz="1800"/>
          </a:p>
        </p:txBody>
      </p:sp>
      <p:sp>
        <p:nvSpPr>
          <p:cNvPr id="1158" name="Shape 115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Deploy Our App</a:t>
            </a:r>
            <a:endParaRPr/>
          </a:p>
        </p:txBody>
      </p:sp>
      <p:sp>
        <p:nvSpPr>
          <p:cNvPr id="1159" name="Shape 1159"/>
          <p:cNvSpPr/>
          <p:nvPr/>
        </p:nvSpPr>
        <p:spPr>
          <a:xfrm>
            <a:off x="240750" y="2444100"/>
            <a:ext cx="8696400" cy="4668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800">
                <a:solidFill>
                  <a:schemeClr val="lt2"/>
                </a:solidFill>
                <a:latin typeface="Consolas"/>
                <a:ea typeface="Consolas"/>
                <a:cs typeface="Consolas"/>
                <a:sym typeface="Consolas"/>
              </a:rPr>
              <a:t>kubectl apply -f bookinfo.yaml</a:t>
            </a:r>
            <a:endParaRPr sz="1800">
              <a:solidFill>
                <a:schemeClr val="lt2"/>
              </a:solidFill>
              <a:latin typeface="Consolas"/>
              <a:ea typeface="Consolas"/>
              <a:cs typeface="Consolas"/>
              <a:sym typeface="Consolas"/>
            </a:endParaRPr>
          </a:p>
        </p:txBody>
      </p:sp>
      <p:sp>
        <p:nvSpPr>
          <p:cNvPr id="1160" name="Shape 1160"/>
          <p:cNvSpPr/>
          <p:nvPr/>
        </p:nvSpPr>
        <p:spPr>
          <a:xfrm>
            <a:off x="1087075" y="3618700"/>
            <a:ext cx="1131000" cy="767700"/>
          </a:xfrm>
          <a:prstGeom prst="rect">
            <a:avLst/>
          </a:prstGeom>
          <a:solidFill>
            <a:srgbClr val="466B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Product Page</a:t>
            </a:r>
            <a:endParaRPr>
              <a:solidFill>
                <a:srgbClr val="FFFFFF"/>
              </a:solidFill>
            </a:endParaRPr>
          </a:p>
        </p:txBody>
      </p:sp>
      <p:sp>
        <p:nvSpPr>
          <p:cNvPr id="1161" name="Shape 1161"/>
          <p:cNvSpPr/>
          <p:nvPr/>
        </p:nvSpPr>
        <p:spPr>
          <a:xfrm>
            <a:off x="3284875" y="4143175"/>
            <a:ext cx="1131000" cy="767700"/>
          </a:xfrm>
          <a:prstGeom prst="rect">
            <a:avLst/>
          </a:prstGeom>
          <a:solidFill>
            <a:srgbClr val="466B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Details</a:t>
            </a:r>
            <a:endParaRPr>
              <a:solidFill>
                <a:srgbClr val="FFFFFF"/>
              </a:solidFill>
            </a:endParaRPr>
          </a:p>
        </p:txBody>
      </p:sp>
      <p:sp>
        <p:nvSpPr>
          <p:cNvPr id="1162" name="Shape 1162"/>
          <p:cNvSpPr/>
          <p:nvPr/>
        </p:nvSpPr>
        <p:spPr>
          <a:xfrm>
            <a:off x="3284875" y="3113675"/>
            <a:ext cx="1131000" cy="767700"/>
          </a:xfrm>
          <a:prstGeom prst="rect">
            <a:avLst/>
          </a:prstGeom>
          <a:solidFill>
            <a:srgbClr val="466B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Reviews v1</a:t>
            </a:r>
            <a:endParaRPr>
              <a:solidFill>
                <a:srgbClr val="FFFFFF"/>
              </a:solidFill>
            </a:endParaRPr>
          </a:p>
        </p:txBody>
      </p:sp>
      <p:cxnSp>
        <p:nvCxnSpPr>
          <p:cNvPr id="1163" name="Shape 1163"/>
          <p:cNvCxnSpPr>
            <a:stCxn id="1160" idx="3"/>
            <a:endCxn id="1162" idx="1"/>
          </p:cNvCxnSpPr>
          <p:nvPr/>
        </p:nvCxnSpPr>
        <p:spPr>
          <a:xfrm flipH="1" rot="10800000">
            <a:off x="2218075" y="3497650"/>
            <a:ext cx="1066800" cy="504900"/>
          </a:xfrm>
          <a:prstGeom prst="straightConnector1">
            <a:avLst/>
          </a:prstGeom>
          <a:noFill/>
          <a:ln cap="flat" cmpd="sng" w="9525">
            <a:solidFill>
              <a:schemeClr val="dk2"/>
            </a:solidFill>
            <a:prstDash val="solid"/>
            <a:round/>
            <a:headEnd len="med" w="med" type="none"/>
            <a:tailEnd len="med" w="med" type="triangle"/>
          </a:ln>
        </p:spPr>
      </p:cxnSp>
      <p:cxnSp>
        <p:nvCxnSpPr>
          <p:cNvPr id="1164" name="Shape 1164"/>
          <p:cNvCxnSpPr>
            <a:stCxn id="1160" idx="3"/>
            <a:endCxn id="1161" idx="1"/>
          </p:cNvCxnSpPr>
          <p:nvPr/>
        </p:nvCxnSpPr>
        <p:spPr>
          <a:xfrm>
            <a:off x="2218075" y="4002550"/>
            <a:ext cx="1066800" cy="524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68" name="Shape 1168"/>
        <p:cNvGrpSpPr/>
        <p:nvPr/>
      </p:nvGrpSpPr>
      <p:grpSpPr>
        <a:xfrm>
          <a:off x="0" y="0"/>
          <a:ext cx="0" cy="0"/>
          <a:chOff x="0" y="0"/>
          <a:chExt cx="0" cy="0"/>
        </a:xfrm>
      </p:grpSpPr>
      <p:sp>
        <p:nvSpPr>
          <p:cNvPr id="1169" name="Shape 1169"/>
          <p:cNvSpPr txBox="1"/>
          <p:nvPr>
            <p:ph idx="1" type="body"/>
          </p:nvPr>
        </p:nvSpPr>
        <p:spPr>
          <a:xfrm>
            <a:off x="471900" y="1919075"/>
            <a:ext cx="8061000" cy="271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View the product page via its public IP:</a:t>
            </a:r>
            <a:endParaRPr sz="1800"/>
          </a:p>
          <a:p>
            <a:pPr indent="0" lvl="0" marL="0" rtl="0">
              <a:spcBef>
                <a:spcPts val="1600"/>
              </a:spcBef>
              <a:spcAft>
                <a:spcPts val="1600"/>
              </a:spcAft>
              <a:buNone/>
            </a:pPr>
            <a:r>
              <a:t/>
            </a:r>
            <a:endParaRPr sz="1800"/>
          </a:p>
        </p:txBody>
      </p:sp>
      <p:sp>
        <p:nvSpPr>
          <p:cNvPr id="1170" name="Shape 117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457200" rtl="0">
              <a:spcBef>
                <a:spcPts val="0"/>
              </a:spcBef>
              <a:spcAft>
                <a:spcPts val="0"/>
              </a:spcAft>
              <a:buNone/>
            </a:pPr>
            <a:r>
              <a:rPr lang="en"/>
              <a:t>   Deploy Our App</a:t>
            </a:r>
            <a:endParaRPr/>
          </a:p>
        </p:txBody>
      </p:sp>
      <p:pic>
        <p:nvPicPr>
          <p:cNvPr descr="Istio Logo - Blue Background.svg" id="1171" name="Shape 1171"/>
          <p:cNvPicPr preferRelativeResize="0"/>
          <p:nvPr/>
        </p:nvPicPr>
        <p:blipFill>
          <a:blip r:embed="rId3">
            <a:alphaModFix/>
          </a:blip>
          <a:stretch>
            <a:fillRect/>
          </a:stretch>
        </p:blipFill>
        <p:spPr>
          <a:xfrm>
            <a:off x="471900" y="781150"/>
            <a:ext cx="682850" cy="682850"/>
          </a:xfrm>
          <a:prstGeom prst="rect">
            <a:avLst/>
          </a:prstGeom>
          <a:noFill/>
          <a:ln>
            <a:noFill/>
          </a:ln>
        </p:spPr>
      </p:pic>
      <p:sp>
        <p:nvSpPr>
          <p:cNvPr id="1172" name="Shape 1172"/>
          <p:cNvSpPr/>
          <p:nvPr/>
        </p:nvSpPr>
        <p:spPr>
          <a:xfrm>
            <a:off x="240750" y="2444100"/>
            <a:ext cx="8696400" cy="4668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800">
                <a:solidFill>
                  <a:schemeClr val="lt2"/>
                </a:solidFill>
                <a:latin typeface="Consolas"/>
                <a:ea typeface="Consolas"/>
                <a:cs typeface="Consolas"/>
                <a:sym typeface="Consolas"/>
              </a:rPr>
              <a:t>kubectl get ingress</a:t>
            </a:r>
            <a:endParaRPr sz="1800">
              <a:solidFill>
                <a:schemeClr val="lt2"/>
              </a:solidFill>
              <a:latin typeface="Consolas"/>
              <a:ea typeface="Consolas"/>
              <a:cs typeface="Consolas"/>
              <a:sym typeface="Consolas"/>
            </a:endParaRPr>
          </a:p>
        </p:txBody>
      </p:sp>
      <p:sp>
        <p:nvSpPr>
          <p:cNvPr id="1173" name="Shape 1173"/>
          <p:cNvSpPr/>
          <p:nvPr/>
        </p:nvSpPr>
        <p:spPr>
          <a:xfrm>
            <a:off x="1087075" y="3618700"/>
            <a:ext cx="1131000" cy="767700"/>
          </a:xfrm>
          <a:prstGeom prst="rect">
            <a:avLst/>
          </a:prstGeom>
          <a:solidFill>
            <a:srgbClr val="466B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Product Page</a:t>
            </a:r>
            <a:endParaRPr>
              <a:solidFill>
                <a:srgbClr val="FFFFFF"/>
              </a:solidFill>
            </a:endParaRPr>
          </a:p>
        </p:txBody>
      </p:sp>
      <p:sp>
        <p:nvSpPr>
          <p:cNvPr id="1174" name="Shape 1174"/>
          <p:cNvSpPr/>
          <p:nvPr/>
        </p:nvSpPr>
        <p:spPr>
          <a:xfrm>
            <a:off x="3284875" y="4143175"/>
            <a:ext cx="1131000" cy="767700"/>
          </a:xfrm>
          <a:prstGeom prst="rect">
            <a:avLst/>
          </a:prstGeom>
          <a:solidFill>
            <a:srgbClr val="466B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Details</a:t>
            </a:r>
            <a:endParaRPr>
              <a:solidFill>
                <a:srgbClr val="FFFFFF"/>
              </a:solidFill>
            </a:endParaRPr>
          </a:p>
        </p:txBody>
      </p:sp>
      <p:sp>
        <p:nvSpPr>
          <p:cNvPr id="1175" name="Shape 1175"/>
          <p:cNvSpPr/>
          <p:nvPr/>
        </p:nvSpPr>
        <p:spPr>
          <a:xfrm>
            <a:off x="3284875" y="3113675"/>
            <a:ext cx="1131000" cy="767700"/>
          </a:xfrm>
          <a:prstGeom prst="rect">
            <a:avLst/>
          </a:prstGeom>
          <a:solidFill>
            <a:srgbClr val="466B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Reviews v1</a:t>
            </a:r>
            <a:endParaRPr>
              <a:solidFill>
                <a:srgbClr val="FFFFFF"/>
              </a:solidFill>
            </a:endParaRPr>
          </a:p>
        </p:txBody>
      </p:sp>
      <p:cxnSp>
        <p:nvCxnSpPr>
          <p:cNvPr id="1176" name="Shape 1176"/>
          <p:cNvCxnSpPr>
            <a:stCxn id="1173" idx="3"/>
            <a:endCxn id="1175" idx="1"/>
          </p:cNvCxnSpPr>
          <p:nvPr/>
        </p:nvCxnSpPr>
        <p:spPr>
          <a:xfrm flipH="1" rot="10800000">
            <a:off x="2218075" y="3497650"/>
            <a:ext cx="1066800" cy="504900"/>
          </a:xfrm>
          <a:prstGeom prst="straightConnector1">
            <a:avLst/>
          </a:prstGeom>
          <a:noFill/>
          <a:ln cap="flat" cmpd="sng" w="9525">
            <a:solidFill>
              <a:schemeClr val="dk2"/>
            </a:solidFill>
            <a:prstDash val="solid"/>
            <a:round/>
            <a:headEnd len="med" w="med" type="none"/>
            <a:tailEnd len="med" w="med" type="triangle"/>
          </a:ln>
        </p:spPr>
      </p:cxnSp>
      <p:cxnSp>
        <p:nvCxnSpPr>
          <p:cNvPr id="1177" name="Shape 1177"/>
          <p:cNvCxnSpPr>
            <a:stCxn id="1173" idx="3"/>
            <a:endCxn id="1174" idx="1"/>
          </p:cNvCxnSpPr>
          <p:nvPr/>
        </p:nvCxnSpPr>
        <p:spPr>
          <a:xfrm>
            <a:off x="2218075" y="4002550"/>
            <a:ext cx="1066800" cy="524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81" name="Shape 1181"/>
        <p:cNvGrpSpPr/>
        <p:nvPr/>
      </p:nvGrpSpPr>
      <p:grpSpPr>
        <a:xfrm>
          <a:off x="0" y="0"/>
          <a:ext cx="0" cy="0"/>
          <a:chOff x="0" y="0"/>
          <a:chExt cx="0" cy="0"/>
        </a:xfrm>
      </p:grpSpPr>
      <p:sp>
        <p:nvSpPr>
          <p:cNvPr id="1182" name="Shape 1182"/>
          <p:cNvSpPr txBox="1"/>
          <p:nvPr>
            <p:ph idx="1" type="body"/>
          </p:nvPr>
        </p:nvSpPr>
        <p:spPr>
          <a:xfrm>
            <a:off x="471900" y="3595475"/>
            <a:ext cx="8061000" cy="524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800"/>
              <a:t>Check out grafana at </a:t>
            </a:r>
            <a:r>
              <a:rPr lang="en" sz="1800" u="sng">
                <a:solidFill>
                  <a:schemeClr val="hlink"/>
                </a:solidFill>
                <a:hlinkClick r:id="rId3"/>
              </a:rPr>
              <a:t>http://localhost:3000/dashboard/db/istio-dashboard</a:t>
            </a:r>
            <a:endParaRPr sz="1800"/>
          </a:p>
        </p:txBody>
      </p:sp>
      <p:sp>
        <p:nvSpPr>
          <p:cNvPr id="1183" name="Shape 118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457200" rtl="0">
              <a:spcBef>
                <a:spcPts val="0"/>
              </a:spcBef>
              <a:spcAft>
                <a:spcPts val="0"/>
              </a:spcAft>
              <a:buNone/>
            </a:pPr>
            <a:r>
              <a:rPr lang="en"/>
              <a:t>   Telemetry</a:t>
            </a:r>
            <a:endParaRPr/>
          </a:p>
        </p:txBody>
      </p:sp>
      <p:pic>
        <p:nvPicPr>
          <p:cNvPr descr="Istio Logo - Blue Background.svg" id="1184" name="Shape 1184"/>
          <p:cNvPicPr preferRelativeResize="0"/>
          <p:nvPr/>
        </p:nvPicPr>
        <p:blipFill>
          <a:blip r:embed="rId4">
            <a:alphaModFix/>
          </a:blip>
          <a:stretch>
            <a:fillRect/>
          </a:stretch>
        </p:blipFill>
        <p:spPr>
          <a:xfrm>
            <a:off x="471900" y="781150"/>
            <a:ext cx="682850" cy="682850"/>
          </a:xfrm>
          <a:prstGeom prst="rect">
            <a:avLst/>
          </a:prstGeom>
          <a:noFill/>
          <a:ln>
            <a:noFill/>
          </a:ln>
        </p:spPr>
      </p:pic>
      <p:sp>
        <p:nvSpPr>
          <p:cNvPr id="1185" name="Shape 1185"/>
          <p:cNvSpPr/>
          <p:nvPr/>
        </p:nvSpPr>
        <p:spPr>
          <a:xfrm>
            <a:off x="240750" y="1910700"/>
            <a:ext cx="8696400" cy="14154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800">
                <a:solidFill>
                  <a:schemeClr val="lt2"/>
                </a:solidFill>
                <a:latin typeface="Consolas"/>
                <a:ea typeface="Consolas"/>
                <a:cs typeface="Consolas"/>
                <a:sym typeface="Consolas"/>
              </a:rPr>
              <a:t>kubectl -n istio-system port-forward \</a:t>
            </a:r>
            <a:endParaRPr sz="1800">
              <a:solidFill>
                <a:schemeClr val="lt2"/>
              </a:solidFill>
              <a:latin typeface="Consolas"/>
              <a:ea typeface="Consolas"/>
              <a:cs typeface="Consolas"/>
              <a:sym typeface="Consolas"/>
            </a:endParaRPr>
          </a:p>
          <a:p>
            <a:pPr indent="0" lvl="0" marL="0" rtl="0">
              <a:spcBef>
                <a:spcPts val="0"/>
              </a:spcBef>
              <a:spcAft>
                <a:spcPts val="0"/>
              </a:spcAft>
              <a:buNone/>
            </a:pPr>
            <a:r>
              <a:rPr lang="en" sz="1800">
                <a:solidFill>
                  <a:schemeClr val="lt2"/>
                </a:solidFill>
                <a:latin typeface="Consolas"/>
                <a:ea typeface="Consolas"/>
                <a:cs typeface="Consolas"/>
                <a:sym typeface="Consolas"/>
              </a:rPr>
              <a:t>    $(kubectl -n istio-system get pod \</a:t>
            </a:r>
            <a:endParaRPr sz="1800">
              <a:solidFill>
                <a:schemeClr val="lt2"/>
              </a:solidFill>
              <a:latin typeface="Consolas"/>
              <a:ea typeface="Consolas"/>
              <a:cs typeface="Consolas"/>
              <a:sym typeface="Consolas"/>
            </a:endParaRPr>
          </a:p>
          <a:p>
            <a:pPr indent="0" lvl="0" marL="0" rtl="0">
              <a:spcBef>
                <a:spcPts val="0"/>
              </a:spcBef>
              <a:spcAft>
                <a:spcPts val="0"/>
              </a:spcAft>
              <a:buNone/>
            </a:pPr>
            <a:r>
              <a:rPr lang="en" sz="1800">
                <a:solidFill>
                  <a:schemeClr val="lt2"/>
                </a:solidFill>
                <a:latin typeface="Consolas"/>
                <a:ea typeface="Consolas"/>
                <a:cs typeface="Consolas"/>
                <a:sym typeface="Consolas"/>
              </a:rPr>
              <a:t>        -l app=grafana -o jsonpath='{.items[0].metadata.name}') \</a:t>
            </a:r>
            <a:endParaRPr sz="1800">
              <a:solidFill>
                <a:schemeClr val="lt2"/>
              </a:solidFill>
              <a:latin typeface="Consolas"/>
              <a:ea typeface="Consolas"/>
              <a:cs typeface="Consolas"/>
              <a:sym typeface="Consolas"/>
            </a:endParaRPr>
          </a:p>
          <a:p>
            <a:pPr indent="0" lvl="0" marL="0" rtl="0">
              <a:spcBef>
                <a:spcPts val="0"/>
              </a:spcBef>
              <a:spcAft>
                <a:spcPts val="0"/>
              </a:spcAft>
              <a:buNone/>
            </a:pPr>
            <a:r>
              <a:rPr lang="en" sz="1800">
                <a:solidFill>
                  <a:schemeClr val="lt2"/>
                </a:solidFill>
                <a:latin typeface="Consolas"/>
                <a:ea typeface="Consolas"/>
                <a:cs typeface="Consolas"/>
                <a:sym typeface="Consolas"/>
              </a:rPr>
              <a:t>    3000:3000 &amp;</a:t>
            </a:r>
            <a:endParaRPr sz="1800">
              <a:solidFill>
                <a:schemeClr val="lt2"/>
              </a:solidFill>
              <a:latin typeface="Consolas"/>
              <a:ea typeface="Consolas"/>
              <a:cs typeface="Consolas"/>
              <a:sym typeface="Consola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89" name="Shape 1189"/>
        <p:cNvGrpSpPr/>
        <p:nvPr/>
      </p:nvGrpSpPr>
      <p:grpSpPr>
        <a:xfrm>
          <a:off x="0" y="0"/>
          <a:ext cx="0" cy="0"/>
          <a:chOff x="0" y="0"/>
          <a:chExt cx="0" cy="0"/>
        </a:xfrm>
      </p:grpSpPr>
      <p:sp>
        <p:nvSpPr>
          <p:cNvPr id="1190" name="Shape 1190"/>
          <p:cNvSpPr/>
          <p:nvPr/>
        </p:nvSpPr>
        <p:spPr>
          <a:xfrm>
            <a:off x="240750" y="2063100"/>
            <a:ext cx="4727700" cy="2166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100">
                <a:solidFill>
                  <a:schemeClr val="lt2"/>
                </a:solidFill>
                <a:latin typeface="Consolas"/>
                <a:ea typeface="Consolas"/>
                <a:cs typeface="Consolas"/>
                <a:sym typeface="Consolas"/>
              </a:rPr>
              <a:t>cat &lt;&lt;EOF | kubectl create -f -</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apiVersion: config.istio.io/v1alpha2</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kind: RouteRule</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metadata:</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  name: reviews-default</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spec:</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  destination:</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    name: reviews</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  route:</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  - labels:</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      version: v1</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EOF</a:t>
            </a:r>
            <a:endParaRPr sz="1100">
              <a:solidFill>
                <a:schemeClr val="lt2"/>
              </a:solidFill>
              <a:latin typeface="Consolas"/>
              <a:ea typeface="Consolas"/>
              <a:cs typeface="Consolas"/>
              <a:sym typeface="Consolas"/>
            </a:endParaRPr>
          </a:p>
        </p:txBody>
      </p:sp>
      <p:sp>
        <p:nvSpPr>
          <p:cNvPr id="1191" name="Shape 1191"/>
          <p:cNvSpPr txBox="1"/>
          <p:nvPr>
            <p:ph idx="1" type="body"/>
          </p:nvPr>
        </p:nvSpPr>
        <p:spPr>
          <a:xfrm>
            <a:off x="471900" y="1614275"/>
            <a:ext cx="4766400" cy="448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800"/>
              <a:t>Canary deployments:</a:t>
            </a:r>
            <a:endParaRPr sz="1800"/>
          </a:p>
        </p:txBody>
      </p:sp>
      <p:sp>
        <p:nvSpPr>
          <p:cNvPr id="1192" name="Shape 119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457200" rtl="0">
              <a:spcBef>
                <a:spcPts val="0"/>
              </a:spcBef>
              <a:spcAft>
                <a:spcPts val="0"/>
              </a:spcAft>
              <a:buNone/>
            </a:pPr>
            <a:r>
              <a:rPr lang="en"/>
              <a:t>   Traffic Management</a:t>
            </a:r>
            <a:endParaRPr/>
          </a:p>
        </p:txBody>
      </p:sp>
      <p:pic>
        <p:nvPicPr>
          <p:cNvPr descr="Istio Logo - Blue Background.svg" id="1193" name="Shape 1193"/>
          <p:cNvPicPr preferRelativeResize="0"/>
          <p:nvPr/>
        </p:nvPicPr>
        <p:blipFill>
          <a:blip r:embed="rId3">
            <a:alphaModFix/>
          </a:blip>
          <a:stretch>
            <a:fillRect/>
          </a:stretch>
        </p:blipFill>
        <p:spPr>
          <a:xfrm>
            <a:off x="471900" y="781150"/>
            <a:ext cx="682850" cy="682850"/>
          </a:xfrm>
          <a:prstGeom prst="rect">
            <a:avLst/>
          </a:prstGeom>
          <a:noFill/>
          <a:ln>
            <a:noFill/>
          </a:ln>
        </p:spPr>
      </p:pic>
      <p:sp>
        <p:nvSpPr>
          <p:cNvPr id="1194" name="Shape 1194"/>
          <p:cNvSpPr/>
          <p:nvPr/>
        </p:nvSpPr>
        <p:spPr>
          <a:xfrm>
            <a:off x="240750" y="4349100"/>
            <a:ext cx="4727700" cy="4668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800">
                <a:solidFill>
                  <a:schemeClr val="lt2"/>
                </a:solidFill>
                <a:latin typeface="Consolas"/>
                <a:ea typeface="Consolas"/>
                <a:cs typeface="Consolas"/>
                <a:sym typeface="Consolas"/>
              </a:rPr>
              <a:t>kubectl apply -f reviews-v2.yaml</a:t>
            </a:r>
            <a:endParaRPr sz="1800">
              <a:solidFill>
                <a:schemeClr val="lt2"/>
              </a:solidFill>
              <a:latin typeface="Consolas"/>
              <a:ea typeface="Consolas"/>
              <a:cs typeface="Consolas"/>
              <a:sym typeface="Consolas"/>
            </a:endParaRPr>
          </a:p>
        </p:txBody>
      </p:sp>
      <p:sp>
        <p:nvSpPr>
          <p:cNvPr id="1195" name="Shape 1195"/>
          <p:cNvSpPr/>
          <p:nvPr/>
        </p:nvSpPr>
        <p:spPr>
          <a:xfrm>
            <a:off x="4897075" y="3618700"/>
            <a:ext cx="1131000" cy="767700"/>
          </a:xfrm>
          <a:prstGeom prst="rect">
            <a:avLst/>
          </a:prstGeom>
          <a:solidFill>
            <a:srgbClr val="466B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Product Page</a:t>
            </a:r>
            <a:endParaRPr>
              <a:solidFill>
                <a:srgbClr val="FFFFFF"/>
              </a:solidFill>
            </a:endParaRPr>
          </a:p>
        </p:txBody>
      </p:sp>
      <p:sp>
        <p:nvSpPr>
          <p:cNvPr id="1196" name="Shape 1196"/>
          <p:cNvSpPr/>
          <p:nvPr/>
        </p:nvSpPr>
        <p:spPr>
          <a:xfrm>
            <a:off x="6561475" y="4143175"/>
            <a:ext cx="1131000" cy="767700"/>
          </a:xfrm>
          <a:prstGeom prst="rect">
            <a:avLst/>
          </a:prstGeom>
          <a:solidFill>
            <a:srgbClr val="466B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Details</a:t>
            </a:r>
            <a:endParaRPr>
              <a:solidFill>
                <a:srgbClr val="FFFFFF"/>
              </a:solidFill>
            </a:endParaRPr>
          </a:p>
        </p:txBody>
      </p:sp>
      <p:sp>
        <p:nvSpPr>
          <p:cNvPr id="1197" name="Shape 1197"/>
          <p:cNvSpPr/>
          <p:nvPr/>
        </p:nvSpPr>
        <p:spPr>
          <a:xfrm>
            <a:off x="6561475" y="3113675"/>
            <a:ext cx="1131000" cy="767700"/>
          </a:xfrm>
          <a:prstGeom prst="rect">
            <a:avLst/>
          </a:prstGeom>
          <a:solidFill>
            <a:srgbClr val="466B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Reviews v1</a:t>
            </a:r>
            <a:endParaRPr>
              <a:solidFill>
                <a:srgbClr val="FFFFFF"/>
              </a:solidFill>
            </a:endParaRPr>
          </a:p>
        </p:txBody>
      </p:sp>
      <p:cxnSp>
        <p:nvCxnSpPr>
          <p:cNvPr id="1198" name="Shape 1198"/>
          <p:cNvCxnSpPr>
            <a:stCxn id="1195" idx="3"/>
            <a:endCxn id="1197" idx="1"/>
          </p:cNvCxnSpPr>
          <p:nvPr/>
        </p:nvCxnSpPr>
        <p:spPr>
          <a:xfrm flipH="1" rot="10800000">
            <a:off x="6028075" y="3497650"/>
            <a:ext cx="533400" cy="504900"/>
          </a:xfrm>
          <a:prstGeom prst="straightConnector1">
            <a:avLst/>
          </a:prstGeom>
          <a:noFill/>
          <a:ln cap="flat" cmpd="sng" w="19050">
            <a:solidFill>
              <a:schemeClr val="dk2"/>
            </a:solidFill>
            <a:prstDash val="solid"/>
            <a:round/>
            <a:headEnd len="med" w="med" type="none"/>
            <a:tailEnd len="med" w="med" type="triangle"/>
          </a:ln>
        </p:spPr>
      </p:cxnSp>
      <p:cxnSp>
        <p:nvCxnSpPr>
          <p:cNvPr id="1199" name="Shape 1199"/>
          <p:cNvCxnSpPr>
            <a:stCxn id="1195" idx="3"/>
            <a:endCxn id="1196" idx="1"/>
          </p:cNvCxnSpPr>
          <p:nvPr/>
        </p:nvCxnSpPr>
        <p:spPr>
          <a:xfrm>
            <a:off x="6028075" y="4002550"/>
            <a:ext cx="533400" cy="524400"/>
          </a:xfrm>
          <a:prstGeom prst="straightConnector1">
            <a:avLst/>
          </a:prstGeom>
          <a:noFill/>
          <a:ln cap="flat" cmpd="sng" w="9525">
            <a:solidFill>
              <a:schemeClr val="dk2"/>
            </a:solidFill>
            <a:prstDash val="solid"/>
            <a:round/>
            <a:headEnd len="med" w="med" type="none"/>
            <a:tailEnd len="med" w="med" type="triangle"/>
          </a:ln>
        </p:spPr>
      </p:cxnSp>
      <p:sp>
        <p:nvSpPr>
          <p:cNvPr id="1200" name="Shape 1200"/>
          <p:cNvSpPr/>
          <p:nvPr/>
        </p:nvSpPr>
        <p:spPr>
          <a:xfrm>
            <a:off x="6561475" y="2118188"/>
            <a:ext cx="1131000" cy="767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Reviews v2</a:t>
            </a:r>
            <a:endParaRPr>
              <a:solidFill>
                <a:srgbClr val="FFFFFF"/>
              </a:solidFill>
            </a:endParaRPr>
          </a:p>
        </p:txBody>
      </p:sp>
      <p:sp>
        <p:nvSpPr>
          <p:cNvPr id="1201" name="Shape 1201"/>
          <p:cNvSpPr/>
          <p:nvPr/>
        </p:nvSpPr>
        <p:spPr>
          <a:xfrm>
            <a:off x="7936800" y="2118188"/>
            <a:ext cx="1131000" cy="767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Ratings</a:t>
            </a:r>
            <a:endParaRPr>
              <a:solidFill>
                <a:srgbClr val="FFFFFF"/>
              </a:solidFill>
            </a:endParaRPr>
          </a:p>
        </p:txBody>
      </p:sp>
      <p:cxnSp>
        <p:nvCxnSpPr>
          <p:cNvPr id="1202" name="Shape 1202"/>
          <p:cNvCxnSpPr>
            <a:stCxn id="1200" idx="3"/>
            <a:endCxn id="1201" idx="1"/>
          </p:cNvCxnSpPr>
          <p:nvPr/>
        </p:nvCxnSpPr>
        <p:spPr>
          <a:xfrm>
            <a:off x="7692475" y="2502038"/>
            <a:ext cx="2442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06" name="Shape 1206"/>
        <p:cNvGrpSpPr/>
        <p:nvPr/>
      </p:nvGrpSpPr>
      <p:grpSpPr>
        <a:xfrm>
          <a:off x="0" y="0"/>
          <a:ext cx="0" cy="0"/>
          <a:chOff x="0" y="0"/>
          <a:chExt cx="0" cy="0"/>
        </a:xfrm>
      </p:grpSpPr>
      <p:sp>
        <p:nvSpPr>
          <p:cNvPr id="1207" name="Shape 1207"/>
          <p:cNvSpPr txBox="1"/>
          <p:nvPr>
            <p:ph idx="1" type="body"/>
          </p:nvPr>
        </p:nvSpPr>
        <p:spPr>
          <a:xfrm>
            <a:off x="471900" y="1614275"/>
            <a:ext cx="4766400" cy="44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Canary deployments:</a:t>
            </a:r>
            <a:endParaRPr sz="1800"/>
          </a:p>
          <a:p>
            <a:pPr indent="0" lvl="0" marL="0" rtl="0">
              <a:spcBef>
                <a:spcPts val="1600"/>
              </a:spcBef>
              <a:spcAft>
                <a:spcPts val="1600"/>
              </a:spcAft>
              <a:buNone/>
            </a:pPr>
            <a:r>
              <a:rPr lang="en" sz="1800"/>
              <a:t>Reviews v2 returns stars with its ratings, while Reviews v1 returns no stars.</a:t>
            </a:r>
            <a:endParaRPr sz="1800"/>
          </a:p>
        </p:txBody>
      </p:sp>
      <p:sp>
        <p:nvSpPr>
          <p:cNvPr id="1208" name="Shape 120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457200" rtl="0">
              <a:spcBef>
                <a:spcPts val="0"/>
              </a:spcBef>
              <a:spcAft>
                <a:spcPts val="0"/>
              </a:spcAft>
              <a:buNone/>
            </a:pPr>
            <a:r>
              <a:rPr lang="en"/>
              <a:t>   Traffic Management</a:t>
            </a:r>
            <a:endParaRPr/>
          </a:p>
        </p:txBody>
      </p:sp>
      <p:pic>
        <p:nvPicPr>
          <p:cNvPr descr="Istio Logo - Blue Background.svg" id="1209" name="Shape 1209"/>
          <p:cNvPicPr preferRelativeResize="0"/>
          <p:nvPr/>
        </p:nvPicPr>
        <p:blipFill>
          <a:blip r:embed="rId3">
            <a:alphaModFix/>
          </a:blip>
          <a:stretch>
            <a:fillRect/>
          </a:stretch>
        </p:blipFill>
        <p:spPr>
          <a:xfrm>
            <a:off x="471900" y="781150"/>
            <a:ext cx="682850" cy="682850"/>
          </a:xfrm>
          <a:prstGeom prst="rect">
            <a:avLst/>
          </a:prstGeom>
          <a:noFill/>
          <a:ln>
            <a:noFill/>
          </a:ln>
        </p:spPr>
      </p:pic>
      <p:sp>
        <p:nvSpPr>
          <p:cNvPr id="1210" name="Shape 1210"/>
          <p:cNvSpPr/>
          <p:nvPr/>
        </p:nvSpPr>
        <p:spPr>
          <a:xfrm>
            <a:off x="4897075" y="3618700"/>
            <a:ext cx="1131000" cy="767700"/>
          </a:xfrm>
          <a:prstGeom prst="rect">
            <a:avLst/>
          </a:prstGeom>
          <a:solidFill>
            <a:srgbClr val="466B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Product Page</a:t>
            </a:r>
            <a:endParaRPr>
              <a:solidFill>
                <a:srgbClr val="FFFFFF"/>
              </a:solidFill>
            </a:endParaRPr>
          </a:p>
        </p:txBody>
      </p:sp>
      <p:sp>
        <p:nvSpPr>
          <p:cNvPr id="1211" name="Shape 1211"/>
          <p:cNvSpPr/>
          <p:nvPr/>
        </p:nvSpPr>
        <p:spPr>
          <a:xfrm>
            <a:off x="6561475" y="4143175"/>
            <a:ext cx="1131000" cy="767700"/>
          </a:xfrm>
          <a:prstGeom prst="rect">
            <a:avLst/>
          </a:prstGeom>
          <a:solidFill>
            <a:srgbClr val="466B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Details</a:t>
            </a:r>
            <a:endParaRPr>
              <a:solidFill>
                <a:srgbClr val="FFFFFF"/>
              </a:solidFill>
            </a:endParaRPr>
          </a:p>
        </p:txBody>
      </p:sp>
      <p:sp>
        <p:nvSpPr>
          <p:cNvPr id="1212" name="Shape 1212"/>
          <p:cNvSpPr/>
          <p:nvPr/>
        </p:nvSpPr>
        <p:spPr>
          <a:xfrm>
            <a:off x="6561475" y="3113675"/>
            <a:ext cx="1131000" cy="767700"/>
          </a:xfrm>
          <a:prstGeom prst="rect">
            <a:avLst/>
          </a:prstGeom>
          <a:solidFill>
            <a:srgbClr val="466B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Reviews v1</a:t>
            </a:r>
            <a:endParaRPr>
              <a:solidFill>
                <a:srgbClr val="FFFFFF"/>
              </a:solidFill>
            </a:endParaRPr>
          </a:p>
        </p:txBody>
      </p:sp>
      <p:cxnSp>
        <p:nvCxnSpPr>
          <p:cNvPr id="1213" name="Shape 1213"/>
          <p:cNvCxnSpPr>
            <a:stCxn id="1210" idx="3"/>
            <a:endCxn id="1212" idx="1"/>
          </p:cNvCxnSpPr>
          <p:nvPr/>
        </p:nvCxnSpPr>
        <p:spPr>
          <a:xfrm flipH="1" rot="10800000">
            <a:off x="6028075" y="3497650"/>
            <a:ext cx="533400" cy="504900"/>
          </a:xfrm>
          <a:prstGeom prst="straightConnector1">
            <a:avLst/>
          </a:prstGeom>
          <a:noFill/>
          <a:ln cap="flat" cmpd="sng" w="19050">
            <a:solidFill>
              <a:schemeClr val="dk2"/>
            </a:solidFill>
            <a:prstDash val="solid"/>
            <a:round/>
            <a:headEnd len="med" w="med" type="none"/>
            <a:tailEnd len="med" w="med" type="triangle"/>
          </a:ln>
        </p:spPr>
      </p:cxnSp>
      <p:cxnSp>
        <p:nvCxnSpPr>
          <p:cNvPr id="1214" name="Shape 1214"/>
          <p:cNvCxnSpPr>
            <a:stCxn id="1210" idx="3"/>
            <a:endCxn id="1211" idx="1"/>
          </p:cNvCxnSpPr>
          <p:nvPr/>
        </p:nvCxnSpPr>
        <p:spPr>
          <a:xfrm>
            <a:off x="6028075" y="4002550"/>
            <a:ext cx="533400" cy="524400"/>
          </a:xfrm>
          <a:prstGeom prst="straightConnector1">
            <a:avLst/>
          </a:prstGeom>
          <a:noFill/>
          <a:ln cap="flat" cmpd="sng" w="9525">
            <a:solidFill>
              <a:schemeClr val="dk2"/>
            </a:solidFill>
            <a:prstDash val="solid"/>
            <a:round/>
            <a:headEnd len="med" w="med" type="none"/>
            <a:tailEnd len="med" w="med" type="triangle"/>
          </a:ln>
        </p:spPr>
      </p:cxnSp>
      <p:sp>
        <p:nvSpPr>
          <p:cNvPr id="1215" name="Shape 1215"/>
          <p:cNvSpPr/>
          <p:nvPr/>
        </p:nvSpPr>
        <p:spPr>
          <a:xfrm>
            <a:off x="6561475" y="2118188"/>
            <a:ext cx="1131000" cy="767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Reviews v2</a:t>
            </a:r>
            <a:endParaRPr>
              <a:solidFill>
                <a:srgbClr val="FFFFFF"/>
              </a:solidFill>
            </a:endParaRPr>
          </a:p>
        </p:txBody>
      </p:sp>
      <p:sp>
        <p:nvSpPr>
          <p:cNvPr id="1216" name="Shape 1216"/>
          <p:cNvSpPr/>
          <p:nvPr/>
        </p:nvSpPr>
        <p:spPr>
          <a:xfrm>
            <a:off x="7936800" y="2118188"/>
            <a:ext cx="1131000" cy="767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Ratings</a:t>
            </a:r>
            <a:endParaRPr>
              <a:solidFill>
                <a:srgbClr val="FFFFFF"/>
              </a:solidFill>
            </a:endParaRPr>
          </a:p>
        </p:txBody>
      </p:sp>
      <p:cxnSp>
        <p:nvCxnSpPr>
          <p:cNvPr id="1217" name="Shape 1217"/>
          <p:cNvCxnSpPr>
            <a:stCxn id="1215" idx="3"/>
            <a:endCxn id="1216" idx="1"/>
          </p:cNvCxnSpPr>
          <p:nvPr/>
        </p:nvCxnSpPr>
        <p:spPr>
          <a:xfrm>
            <a:off x="7692475" y="2502038"/>
            <a:ext cx="2442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21" name="Shape 1221"/>
        <p:cNvGrpSpPr/>
        <p:nvPr/>
      </p:nvGrpSpPr>
      <p:grpSpPr>
        <a:xfrm>
          <a:off x="0" y="0"/>
          <a:ext cx="0" cy="0"/>
          <a:chOff x="0" y="0"/>
          <a:chExt cx="0" cy="0"/>
        </a:xfrm>
      </p:grpSpPr>
      <p:sp>
        <p:nvSpPr>
          <p:cNvPr id="1222" name="Shape 1222"/>
          <p:cNvSpPr/>
          <p:nvPr/>
        </p:nvSpPr>
        <p:spPr>
          <a:xfrm>
            <a:off x="240750" y="2063100"/>
            <a:ext cx="4727700" cy="2949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100">
                <a:solidFill>
                  <a:schemeClr val="lt2"/>
                </a:solidFill>
                <a:latin typeface="Consolas"/>
                <a:ea typeface="Consolas"/>
                <a:cs typeface="Consolas"/>
                <a:sym typeface="Consolas"/>
              </a:rPr>
              <a:t>cat &lt;&lt;EOF | kubectl replace -f -</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apiVersion: config.istio.io/v1alpha2</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kind: RouteRule</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metadata:</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  name: reviews-default</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spec:</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  destination:</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    name: reviews</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  precedence: 2</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  route:</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  - labels:</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      version: v1</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    weight: 50</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  - labels:</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      version: v2</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    weight: 50</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EOF</a:t>
            </a:r>
            <a:endParaRPr sz="1100">
              <a:solidFill>
                <a:schemeClr val="lt2"/>
              </a:solidFill>
              <a:latin typeface="Consolas"/>
              <a:ea typeface="Consolas"/>
              <a:cs typeface="Consolas"/>
              <a:sym typeface="Consolas"/>
            </a:endParaRPr>
          </a:p>
        </p:txBody>
      </p:sp>
      <p:sp>
        <p:nvSpPr>
          <p:cNvPr id="1223" name="Shape 1223"/>
          <p:cNvSpPr txBox="1"/>
          <p:nvPr>
            <p:ph idx="1" type="body"/>
          </p:nvPr>
        </p:nvSpPr>
        <p:spPr>
          <a:xfrm>
            <a:off x="471900" y="1614275"/>
            <a:ext cx="4766400" cy="448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800"/>
              <a:t>Canary deployments:</a:t>
            </a:r>
            <a:endParaRPr sz="1800"/>
          </a:p>
        </p:txBody>
      </p:sp>
      <p:sp>
        <p:nvSpPr>
          <p:cNvPr id="1224" name="Shape 12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457200" rtl="0">
              <a:spcBef>
                <a:spcPts val="0"/>
              </a:spcBef>
              <a:spcAft>
                <a:spcPts val="0"/>
              </a:spcAft>
              <a:buNone/>
            </a:pPr>
            <a:r>
              <a:rPr lang="en"/>
              <a:t>   Traffic Management</a:t>
            </a:r>
            <a:endParaRPr/>
          </a:p>
        </p:txBody>
      </p:sp>
      <p:pic>
        <p:nvPicPr>
          <p:cNvPr descr="Istio Logo - Blue Background.svg" id="1225" name="Shape 1225"/>
          <p:cNvPicPr preferRelativeResize="0"/>
          <p:nvPr/>
        </p:nvPicPr>
        <p:blipFill>
          <a:blip r:embed="rId3">
            <a:alphaModFix/>
          </a:blip>
          <a:stretch>
            <a:fillRect/>
          </a:stretch>
        </p:blipFill>
        <p:spPr>
          <a:xfrm>
            <a:off x="471900" y="781150"/>
            <a:ext cx="682850" cy="682850"/>
          </a:xfrm>
          <a:prstGeom prst="rect">
            <a:avLst/>
          </a:prstGeom>
          <a:noFill/>
          <a:ln>
            <a:noFill/>
          </a:ln>
        </p:spPr>
      </p:pic>
      <p:sp>
        <p:nvSpPr>
          <p:cNvPr id="1226" name="Shape 1226"/>
          <p:cNvSpPr/>
          <p:nvPr/>
        </p:nvSpPr>
        <p:spPr>
          <a:xfrm>
            <a:off x="4897075" y="3618700"/>
            <a:ext cx="1131000" cy="767700"/>
          </a:xfrm>
          <a:prstGeom prst="rect">
            <a:avLst/>
          </a:prstGeom>
          <a:solidFill>
            <a:srgbClr val="466B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Product Page</a:t>
            </a:r>
            <a:endParaRPr>
              <a:solidFill>
                <a:srgbClr val="FFFFFF"/>
              </a:solidFill>
            </a:endParaRPr>
          </a:p>
        </p:txBody>
      </p:sp>
      <p:sp>
        <p:nvSpPr>
          <p:cNvPr id="1227" name="Shape 1227"/>
          <p:cNvSpPr/>
          <p:nvPr/>
        </p:nvSpPr>
        <p:spPr>
          <a:xfrm>
            <a:off x="6561475" y="4143175"/>
            <a:ext cx="1131000" cy="767700"/>
          </a:xfrm>
          <a:prstGeom prst="rect">
            <a:avLst/>
          </a:prstGeom>
          <a:solidFill>
            <a:srgbClr val="466B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Details</a:t>
            </a:r>
            <a:endParaRPr>
              <a:solidFill>
                <a:srgbClr val="FFFFFF"/>
              </a:solidFill>
            </a:endParaRPr>
          </a:p>
        </p:txBody>
      </p:sp>
      <p:sp>
        <p:nvSpPr>
          <p:cNvPr id="1228" name="Shape 1228"/>
          <p:cNvSpPr/>
          <p:nvPr/>
        </p:nvSpPr>
        <p:spPr>
          <a:xfrm>
            <a:off x="6561475" y="3113675"/>
            <a:ext cx="1131000" cy="767700"/>
          </a:xfrm>
          <a:prstGeom prst="rect">
            <a:avLst/>
          </a:prstGeom>
          <a:solidFill>
            <a:srgbClr val="466B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Reviews v1</a:t>
            </a:r>
            <a:endParaRPr>
              <a:solidFill>
                <a:srgbClr val="FFFFFF"/>
              </a:solidFill>
            </a:endParaRPr>
          </a:p>
        </p:txBody>
      </p:sp>
      <p:cxnSp>
        <p:nvCxnSpPr>
          <p:cNvPr id="1229" name="Shape 1229"/>
          <p:cNvCxnSpPr>
            <a:stCxn id="1226" idx="3"/>
            <a:endCxn id="1228" idx="1"/>
          </p:cNvCxnSpPr>
          <p:nvPr/>
        </p:nvCxnSpPr>
        <p:spPr>
          <a:xfrm flipH="1" rot="10800000">
            <a:off x="6028075" y="3497650"/>
            <a:ext cx="533400" cy="504900"/>
          </a:xfrm>
          <a:prstGeom prst="straightConnector1">
            <a:avLst/>
          </a:prstGeom>
          <a:noFill/>
          <a:ln cap="flat" cmpd="sng" w="19050">
            <a:solidFill>
              <a:schemeClr val="dk2"/>
            </a:solidFill>
            <a:prstDash val="solid"/>
            <a:round/>
            <a:headEnd len="med" w="med" type="none"/>
            <a:tailEnd len="med" w="med" type="triangle"/>
          </a:ln>
        </p:spPr>
      </p:cxnSp>
      <p:cxnSp>
        <p:nvCxnSpPr>
          <p:cNvPr id="1230" name="Shape 1230"/>
          <p:cNvCxnSpPr>
            <a:stCxn id="1226" idx="3"/>
            <a:endCxn id="1227" idx="1"/>
          </p:cNvCxnSpPr>
          <p:nvPr/>
        </p:nvCxnSpPr>
        <p:spPr>
          <a:xfrm>
            <a:off x="6028075" y="4002550"/>
            <a:ext cx="533400" cy="524400"/>
          </a:xfrm>
          <a:prstGeom prst="straightConnector1">
            <a:avLst/>
          </a:prstGeom>
          <a:noFill/>
          <a:ln cap="flat" cmpd="sng" w="9525">
            <a:solidFill>
              <a:schemeClr val="dk2"/>
            </a:solidFill>
            <a:prstDash val="solid"/>
            <a:round/>
            <a:headEnd len="med" w="med" type="none"/>
            <a:tailEnd len="med" w="med" type="triangle"/>
          </a:ln>
        </p:spPr>
      </p:cxnSp>
      <p:sp>
        <p:nvSpPr>
          <p:cNvPr id="1231" name="Shape 1231"/>
          <p:cNvSpPr/>
          <p:nvPr/>
        </p:nvSpPr>
        <p:spPr>
          <a:xfrm>
            <a:off x="6561475" y="2118188"/>
            <a:ext cx="1131000" cy="767700"/>
          </a:xfrm>
          <a:prstGeom prst="rect">
            <a:avLst/>
          </a:prstGeom>
          <a:solidFill>
            <a:srgbClr val="466B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Reviews v2</a:t>
            </a:r>
            <a:endParaRPr>
              <a:solidFill>
                <a:srgbClr val="FFFFFF"/>
              </a:solidFill>
            </a:endParaRPr>
          </a:p>
        </p:txBody>
      </p:sp>
      <p:sp>
        <p:nvSpPr>
          <p:cNvPr id="1232" name="Shape 1232"/>
          <p:cNvSpPr/>
          <p:nvPr/>
        </p:nvSpPr>
        <p:spPr>
          <a:xfrm>
            <a:off x="7936800" y="2118188"/>
            <a:ext cx="1131000" cy="767700"/>
          </a:xfrm>
          <a:prstGeom prst="rect">
            <a:avLst/>
          </a:prstGeom>
          <a:solidFill>
            <a:srgbClr val="466B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Ratings</a:t>
            </a:r>
            <a:endParaRPr>
              <a:solidFill>
                <a:srgbClr val="FFFFFF"/>
              </a:solidFill>
            </a:endParaRPr>
          </a:p>
        </p:txBody>
      </p:sp>
      <p:cxnSp>
        <p:nvCxnSpPr>
          <p:cNvPr id="1233" name="Shape 1233"/>
          <p:cNvCxnSpPr>
            <a:stCxn id="1231" idx="3"/>
            <a:endCxn id="1232" idx="1"/>
          </p:cNvCxnSpPr>
          <p:nvPr/>
        </p:nvCxnSpPr>
        <p:spPr>
          <a:xfrm>
            <a:off x="7692475" y="2502038"/>
            <a:ext cx="244200" cy="0"/>
          </a:xfrm>
          <a:prstGeom prst="straightConnector1">
            <a:avLst/>
          </a:prstGeom>
          <a:noFill/>
          <a:ln cap="flat" cmpd="sng" w="9525">
            <a:solidFill>
              <a:schemeClr val="dk2"/>
            </a:solidFill>
            <a:prstDash val="solid"/>
            <a:round/>
            <a:headEnd len="med" w="med" type="none"/>
            <a:tailEnd len="med" w="med" type="triangle"/>
          </a:ln>
        </p:spPr>
      </p:cxnSp>
      <p:cxnSp>
        <p:nvCxnSpPr>
          <p:cNvPr id="1234" name="Shape 1234"/>
          <p:cNvCxnSpPr>
            <a:stCxn id="1226" idx="3"/>
            <a:endCxn id="1231" idx="1"/>
          </p:cNvCxnSpPr>
          <p:nvPr/>
        </p:nvCxnSpPr>
        <p:spPr>
          <a:xfrm flipH="1" rot="10800000">
            <a:off x="6028075" y="2501950"/>
            <a:ext cx="533400" cy="1500600"/>
          </a:xfrm>
          <a:prstGeom prst="straightConnector1">
            <a:avLst/>
          </a:prstGeom>
          <a:noFill/>
          <a:ln cap="flat" cmpd="sng" w="19050">
            <a:solidFill>
              <a:schemeClr val="dk2"/>
            </a:solidFill>
            <a:prstDash val="solid"/>
            <a:round/>
            <a:headEnd len="med" w="med" type="none"/>
            <a:tailEnd len="med" w="med" type="triangle"/>
          </a:ln>
        </p:spPr>
      </p:cxnSp>
      <p:sp>
        <p:nvSpPr>
          <p:cNvPr id="1235" name="Shape 1235"/>
          <p:cNvSpPr txBox="1"/>
          <p:nvPr/>
        </p:nvSpPr>
        <p:spPr>
          <a:xfrm>
            <a:off x="5886050" y="2808850"/>
            <a:ext cx="758700" cy="34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lt2"/>
                </a:solidFill>
              </a:rPr>
              <a:t>50%</a:t>
            </a:r>
            <a:endParaRPr>
              <a:solidFill>
                <a:schemeClr val="lt2"/>
              </a:solidFill>
            </a:endParaRPr>
          </a:p>
        </p:txBody>
      </p:sp>
      <p:sp>
        <p:nvSpPr>
          <p:cNvPr id="1236" name="Shape 1236"/>
          <p:cNvSpPr txBox="1"/>
          <p:nvPr/>
        </p:nvSpPr>
        <p:spPr>
          <a:xfrm>
            <a:off x="6190850" y="3647050"/>
            <a:ext cx="758700" cy="34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lt2"/>
                </a:solidFill>
              </a:rPr>
              <a:t>50%</a:t>
            </a:r>
            <a:endParaRPr>
              <a:solidFill>
                <a:schemeClr val="lt2"/>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40" name="Shape 1240"/>
        <p:cNvGrpSpPr/>
        <p:nvPr/>
      </p:nvGrpSpPr>
      <p:grpSpPr>
        <a:xfrm>
          <a:off x="0" y="0"/>
          <a:ext cx="0" cy="0"/>
          <a:chOff x="0" y="0"/>
          <a:chExt cx="0" cy="0"/>
        </a:xfrm>
      </p:grpSpPr>
      <p:sp>
        <p:nvSpPr>
          <p:cNvPr id="1241" name="Shape 1241"/>
          <p:cNvSpPr/>
          <p:nvPr/>
        </p:nvSpPr>
        <p:spPr>
          <a:xfrm>
            <a:off x="240750" y="1947975"/>
            <a:ext cx="4727700" cy="3122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000">
                <a:solidFill>
                  <a:schemeClr val="lt2"/>
                </a:solidFill>
                <a:latin typeface="Consolas"/>
                <a:ea typeface="Consolas"/>
                <a:cs typeface="Consolas"/>
                <a:sym typeface="Consolas"/>
              </a:rPr>
              <a:t>cat &lt;&lt;EOF | kubectl replace -f -</a:t>
            </a:r>
            <a:endParaRPr sz="1000">
              <a:solidFill>
                <a:schemeClr val="lt2"/>
              </a:solidFill>
              <a:latin typeface="Consolas"/>
              <a:ea typeface="Consolas"/>
              <a:cs typeface="Consolas"/>
              <a:sym typeface="Consolas"/>
            </a:endParaRPr>
          </a:p>
          <a:p>
            <a:pPr indent="0" lvl="0" marL="0" rtl="0">
              <a:spcBef>
                <a:spcPts val="0"/>
              </a:spcBef>
              <a:spcAft>
                <a:spcPts val="0"/>
              </a:spcAft>
              <a:buNone/>
            </a:pPr>
            <a:r>
              <a:rPr lang="en" sz="1000">
                <a:solidFill>
                  <a:schemeClr val="lt2"/>
                </a:solidFill>
                <a:latin typeface="Consolas"/>
                <a:ea typeface="Consolas"/>
                <a:cs typeface="Consolas"/>
                <a:sym typeface="Consolas"/>
              </a:rPr>
              <a:t>apiVersion: config.istio.io/v1alpha2</a:t>
            </a:r>
            <a:endParaRPr sz="1000">
              <a:solidFill>
                <a:schemeClr val="lt2"/>
              </a:solidFill>
              <a:latin typeface="Consolas"/>
              <a:ea typeface="Consolas"/>
              <a:cs typeface="Consolas"/>
              <a:sym typeface="Consolas"/>
            </a:endParaRPr>
          </a:p>
          <a:p>
            <a:pPr indent="0" lvl="0" marL="0" rtl="0">
              <a:spcBef>
                <a:spcPts val="0"/>
              </a:spcBef>
              <a:spcAft>
                <a:spcPts val="0"/>
              </a:spcAft>
              <a:buNone/>
            </a:pPr>
            <a:r>
              <a:rPr lang="en" sz="1000">
                <a:solidFill>
                  <a:schemeClr val="lt2"/>
                </a:solidFill>
                <a:latin typeface="Consolas"/>
                <a:ea typeface="Consolas"/>
                <a:cs typeface="Consolas"/>
                <a:sym typeface="Consolas"/>
              </a:rPr>
              <a:t>kind: RouteRule</a:t>
            </a:r>
            <a:endParaRPr sz="1000">
              <a:solidFill>
                <a:schemeClr val="lt2"/>
              </a:solidFill>
              <a:latin typeface="Consolas"/>
              <a:ea typeface="Consolas"/>
              <a:cs typeface="Consolas"/>
              <a:sym typeface="Consolas"/>
            </a:endParaRPr>
          </a:p>
          <a:p>
            <a:pPr indent="0" lvl="0" marL="0" rtl="0">
              <a:spcBef>
                <a:spcPts val="0"/>
              </a:spcBef>
              <a:spcAft>
                <a:spcPts val="0"/>
              </a:spcAft>
              <a:buNone/>
            </a:pPr>
            <a:r>
              <a:rPr lang="en" sz="1000">
                <a:solidFill>
                  <a:schemeClr val="lt2"/>
                </a:solidFill>
                <a:latin typeface="Consolas"/>
                <a:ea typeface="Consolas"/>
                <a:cs typeface="Consolas"/>
                <a:sym typeface="Consolas"/>
              </a:rPr>
              <a:t>metadata:</a:t>
            </a:r>
            <a:endParaRPr sz="1000">
              <a:solidFill>
                <a:schemeClr val="lt2"/>
              </a:solidFill>
              <a:latin typeface="Consolas"/>
              <a:ea typeface="Consolas"/>
              <a:cs typeface="Consolas"/>
              <a:sym typeface="Consolas"/>
            </a:endParaRPr>
          </a:p>
          <a:p>
            <a:pPr indent="0" lvl="0" marL="0" rtl="0">
              <a:spcBef>
                <a:spcPts val="0"/>
              </a:spcBef>
              <a:spcAft>
                <a:spcPts val="0"/>
              </a:spcAft>
              <a:buNone/>
            </a:pPr>
            <a:r>
              <a:rPr lang="en" sz="1000">
                <a:solidFill>
                  <a:schemeClr val="lt2"/>
                </a:solidFill>
                <a:latin typeface="Consolas"/>
                <a:ea typeface="Consolas"/>
                <a:cs typeface="Consolas"/>
                <a:sym typeface="Consolas"/>
              </a:rPr>
              <a:t>  name: reviews-default</a:t>
            </a:r>
            <a:endParaRPr sz="1000">
              <a:solidFill>
                <a:schemeClr val="lt2"/>
              </a:solidFill>
              <a:latin typeface="Consolas"/>
              <a:ea typeface="Consolas"/>
              <a:cs typeface="Consolas"/>
              <a:sym typeface="Consolas"/>
            </a:endParaRPr>
          </a:p>
          <a:p>
            <a:pPr indent="0" lvl="0" marL="0" rtl="0">
              <a:spcBef>
                <a:spcPts val="0"/>
              </a:spcBef>
              <a:spcAft>
                <a:spcPts val="0"/>
              </a:spcAft>
              <a:buNone/>
            </a:pPr>
            <a:r>
              <a:rPr lang="en" sz="1000">
                <a:solidFill>
                  <a:schemeClr val="lt2"/>
                </a:solidFill>
                <a:latin typeface="Consolas"/>
                <a:ea typeface="Consolas"/>
                <a:cs typeface="Consolas"/>
                <a:sym typeface="Consolas"/>
              </a:rPr>
              <a:t>spec:</a:t>
            </a:r>
            <a:endParaRPr sz="1000">
              <a:solidFill>
                <a:schemeClr val="lt2"/>
              </a:solidFill>
              <a:latin typeface="Consolas"/>
              <a:ea typeface="Consolas"/>
              <a:cs typeface="Consolas"/>
              <a:sym typeface="Consolas"/>
            </a:endParaRPr>
          </a:p>
          <a:p>
            <a:pPr indent="0" lvl="0" marL="0" rtl="0">
              <a:spcBef>
                <a:spcPts val="0"/>
              </a:spcBef>
              <a:spcAft>
                <a:spcPts val="0"/>
              </a:spcAft>
              <a:buNone/>
            </a:pPr>
            <a:r>
              <a:rPr lang="en" sz="1000">
                <a:solidFill>
                  <a:schemeClr val="lt2"/>
                </a:solidFill>
                <a:latin typeface="Consolas"/>
                <a:ea typeface="Consolas"/>
                <a:cs typeface="Consolas"/>
                <a:sym typeface="Consolas"/>
              </a:rPr>
              <a:t>  destination:</a:t>
            </a:r>
            <a:endParaRPr sz="1000">
              <a:solidFill>
                <a:schemeClr val="lt2"/>
              </a:solidFill>
              <a:latin typeface="Consolas"/>
              <a:ea typeface="Consolas"/>
              <a:cs typeface="Consolas"/>
              <a:sym typeface="Consolas"/>
            </a:endParaRPr>
          </a:p>
          <a:p>
            <a:pPr indent="0" lvl="0" marL="0" rtl="0">
              <a:spcBef>
                <a:spcPts val="0"/>
              </a:spcBef>
              <a:spcAft>
                <a:spcPts val="0"/>
              </a:spcAft>
              <a:buNone/>
            </a:pPr>
            <a:r>
              <a:rPr lang="en" sz="1000">
                <a:solidFill>
                  <a:schemeClr val="lt2"/>
                </a:solidFill>
                <a:latin typeface="Consolas"/>
                <a:ea typeface="Consolas"/>
                <a:cs typeface="Consolas"/>
                <a:sym typeface="Consolas"/>
              </a:rPr>
              <a:t>    name: reviews</a:t>
            </a:r>
            <a:endParaRPr sz="1000">
              <a:solidFill>
                <a:schemeClr val="lt2"/>
              </a:solidFill>
              <a:latin typeface="Consolas"/>
              <a:ea typeface="Consolas"/>
              <a:cs typeface="Consolas"/>
              <a:sym typeface="Consolas"/>
            </a:endParaRPr>
          </a:p>
          <a:p>
            <a:pPr indent="0" lvl="0" marL="0" rtl="0">
              <a:spcBef>
                <a:spcPts val="0"/>
              </a:spcBef>
              <a:spcAft>
                <a:spcPts val="0"/>
              </a:spcAft>
              <a:buNone/>
            </a:pPr>
            <a:r>
              <a:rPr lang="en" sz="1000">
                <a:solidFill>
                  <a:schemeClr val="lt2"/>
                </a:solidFill>
                <a:latin typeface="Consolas"/>
                <a:ea typeface="Consolas"/>
                <a:cs typeface="Consolas"/>
                <a:sym typeface="Consolas"/>
              </a:rPr>
              <a:t>  precedence: 2</a:t>
            </a:r>
            <a:endParaRPr sz="1000">
              <a:solidFill>
                <a:schemeClr val="lt2"/>
              </a:solidFill>
              <a:latin typeface="Consolas"/>
              <a:ea typeface="Consolas"/>
              <a:cs typeface="Consolas"/>
              <a:sym typeface="Consolas"/>
            </a:endParaRPr>
          </a:p>
          <a:p>
            <a:pPr indent="0" lvl="0" marL="0" rtl="0">
              <a:spcBef>
                <a:spcPts val="0"/>
              </a:spcBef>
              <a:spcAft>
                <a:spcPts val="0"/>
              </a:spcAft>
              <a:buNone/>
            </a:pPr>
            <a:r>
              <a:rPr lang="en" sz="1000">
                <a:solidFill>
                  <a:schemeClr val="lt2"/>
                </a:solidFill>
                <a:latin typeface="Consolas"/>
                <a:ea typeface="Consolas"/>
                <a:cs typeface="Consolas"/>
                <a:sym typeface="Consolas"/>
              </a:rPr>
              <a:t>  route:</a:t>
            </a:r>
            <a:endParaRPr sz="1000">
              <a:solidFill>
                <a:schemeClr val="lt2"/>
              </a:solidFill>
              <a:latin typeface="Consolas"/>
              <a:ea typeface="Consolas"/>
              <a:cs typeface="Consolas"/>
              <a:sym typeface="Consolas"/>
            </a:endParaRPr>
          </a:p>
          <a:p>
            <a:pPr indent="0" lvl="0" marL="0" rtl="0">
              <a:spcBef>
                <a:spcPts val="0"/>
              </a:spcBef>
              <a:spcAft>
                <a:spcPts val="0"/>
              </a:spcAft>
              <a:buNone/>
            </a:pPr>
            <a:r>
              <a:rPr lang="en" sz="1000">
                <a:solidFill>
                  <a:schemeClr val="lt2"/>
                </a:solidFill>
                <a:latin typeface="Consolas"/>
                <a:ea typeface="Consolas"/>
                <a:cs typeface="Consolas"/>
                <a:sym typeface="Consolas"/>
              </a:rPr>
              <a:t>  - labels:</a:t>
            </a:r>
            <a:endParaRPr sz="1000">
              <a:solidFill>
                <a:schemeClr val="lt2"/>
              </a:solidFill>
              <a:latin typeface="Consolas"/>
              <a:ea typeface="Consolas"/>
              <a:cs typeface="Consolas"/>
              <a:sym typeface="Consolas"/>
            </a:endParaRPr>
          </a:p>
          <a:p>
            <a:pPr indent="0" lvl="0" marL="0" rtl="0">
              <a:spcBef>
                <a:spcPts val="0"/>
              </a:spcBef>
              <a:spcAft>
                <a:spcPts val="0"/>
              </a:spcAft>
              <a:buNone/>
            </a:pPr>
            <a:r>
              <a:rPr lang="en" sz="1000">
                <a:solidFill>
                  <a:schemeClr val="lt2"/>
                </a:solidFill>
                <a:latin typeface="Consolas"/>
                <a:ea typeface="Consolas"/>
                <a:cs typeface="Consolas"/>
                <a:sym typeface="Consolas"/>
              </a:rPr>
              <a:t>      version: v1</a:t>
            </a:r>
            <a:endParaRPr sz="1000">
              <a:solidFill>
                <a:schemeClr val="lt2"/>
              </a:solidFill>
              <a:latin typeface="Consolas"/>
              <a:ea typeface="Consolas"/>
              <a:cs typeface="Consolas"/>
              <a:sym typeface="Consolas"/>
            </a:endParaRPr>
          </a:p>
          <a:p>
            <a:pPr indent="0" lvl="0" marL="0" rtl="0">
              <a:spcBef>
                <a:spcPts val="0"/>
              </a:spcBef>
              <a:spcAft>
                <a:spcPts val="0"/>
              </a:spcAft>
              <a:buNone/>
            </a:pPr>
            <a:r>
              <a:rPr lang="en" sz="1000">
                <a:solidFill>
                  <a:schemeClr val="lt2"/>
                </a:solidFill>
                <a:latin typeface="Consolas"/>
                <a:ea typeface="Consolas"/>
                <a:cs typeface="Consolas"/>
                <a:sym typeface="Consolas"/>
              </a:rPr>
              <a:t>    weight: 50</a:t>
            </a:r>
            <a:endParaRPr sz="1000">
              <a:solidFill>
                <a:schemeClr val="lt2"/>
              </a:solidFill>
              <a:latin typeface="Consolas"/>
              <a:ea typeface="Consolas"/>
              <a:cs typeface="Consolas"/>
              <a:sym typeface="Consolas"/>
            </a:endParaRPr>
          </a:p>
          <a:p>
            <a:pPr indent="0" lvl="0" marL="0" rtl="0">
              <a:spcBef>
                <a:spcPts val="0"/>
              </a:spcBef>
              <a:spcAft>
                <a:spcPts val="0"/>
              </a:spcAft>
              <a:buNone/>
            </a:pPr>
            <a:r>
              <a:rPr lang="en" sz="1000">
                <a:solidFill>
                  <a:schemeClr val="lt2"/>
                </a:solidFill>
                <a:latin typeface="Consolas"/>
                <a:ea typeface="Consolas"/>
                <a:cs typeface="Consolas"/>
                <a:sym typeface="Consolas"/>
              </a:rPr>
              <a:t>  - labels:</a:t>
            </a:r>
            <a:endParaRPr sz="1000">
              <a:solidFill>
                <a:schemeClr val="lt2"/>
              </a:solidFill>
              <a:latin typeface="Consolas"/>
              <a:ea typeface="Consolas"/>
              <a:cs typeface="Consolas"/>
              <a:sym typeface="Consolas"/>
            </a:endParaRPr>
          </a:p>
          <a:p>
            <a:pPr indent="0" lvl="0" marL="0" rtl="0">
              <a:spcBef>
                <a:spcPts val="0"/>
              </a:spcBef>
              <a:spcAft>
                <a:spcPts val="0"/>
              </a:spcAft>
              <a:buNone/>
            </a:pPr>
            <a:r>
              <a:rPr lang="en" sz="1000">
                <a:solidFill>
                  <a:schemeClr val="lt2"/>
                </a:solidFill>
                <a:latin typeface="Consolas"/>
                <a:ea typeface="Consolas"/>
                <a:cs typeface="Consolas"/>
                <a:sym typeface="Consolas"/>
              </a:rPr>
              <a:t>      version: v2</a:t>
            </a:r>
            <a:endParaRPr sz="1000">
              <a:solidFill>
                <a:schemeClr val="lt2"/>
              </a:solidFill>
              <a:latin typeface="Consolas"/>
              <a:ea typeface="Consolas"/>
              <a:cs typeface="Consolas"/>
              <a:sym typeface="Consolas"/>
            </a:endParaRPr>
          </a:p>
          <a:p>
            <a:pPr indent="0" lvl="0" marL="0" rtl="0">
              <a:spcBef>
                <a:spcPts val="0"/>
              </a:spcBef>
              <a:spcAft>
                <a:spcPts val="0"/>
              </a:spcAft>
              <a:buNone/>
            </a:pPr>
            <a:r>
              <a:rPr lang="en" sz="1000">
                <a:solidFill>
                  <a:schemeClr val="lt2"/>
                </a:solidFill>
                <a:latin typeface="Consolas"/>
                <a:ea typeface="Consolas"/>
                <a:cs typeface="Consolas"/>
                <a:sym typeface="Consolas"/>
              </a:rPr>
              <a:t>    weight: 50</a:t>
            </a:r>
            <a:endParaRPr sz="1000">
              <a:solidFill>
                <a:schemeClr val="lt2"/>
              </a:solidFill>
              <a:latin typeface="Consolas"/>
              <a:ea typeface="Consolas"/>
              <a:cs typeface="Consolas"/>
              <a:sym typeface="Consolas"/>
            </a:endParaRPr>
          </a:p>
          <a:p>
            <a:pPr indent="0" lvl="0" marL="0" rtl="0">
              <a:spcBef>
                <a:spcPts val="0"/>
              </a:spcBef>
              <a:spcAft>
                <a:spcPts val="0"/>
              </a:spcAft>
              <a:buNone/>
            </a:pPr>
            <a:r>
              <a:rPr b="1" lang="en" sz="1000">
                <a:solidFill>
                  <a:schemeClr val="lt2"/>
                </a:solidFill>
                <a:latin typeface="Consolas"/>
                <a:ea typeface="Consolas"/>
                <a:cs typeface="Consolas"/>
                <a:sym typeface="Consolas"/>
              </a:rPr>
              <a:t>  httpReqTimeout:</a:t>
            </a:r>
            <a:endParaRPr b="1" sz="1000">
              <a:solidFill>
                <a:schemeClr val="lt2"/>
              </a:solidFill>
              <a:latin typeface="Consolas"/>
              <a:ea typeface="Consolas"/>
              <a:cs typeface="Consolas"/>
              <a:sym typeface="Consolas"/>
            </a:endParaRPr>
          </a:p>
          <a:p>
            <a:pPr indent="0" lvl="0" marL="0" rtl="0">
              <a:spcBef>
                <a:spcPts val="0"/>
              </a:spcBef>
              <a:spcAft>
                <a:spcPts val="0"/>
              </a:spcAft>
              <a:buNone/>
            </a:pPr>
            <a:r>
              <a:rPr b="1" lang="en" sz="1000">
                <a:solidFill>
                  <a:schemeClr val="lt2"/>
                </a:solidFill>
                <a:latin typeface="Consolas"/>
                <a:ea typeface="Consolas"/>
                <a:cs typeface="Consolas"/>
                <a:sym typeface="Consolas"/>
              </a:rPr>
              <a:t>    simpleTimeout:</a:t>
            </a:r>
            <a:endParaRPr b="1" sz="1000">
              <a:solidFill>
                <a:schemeClr val="lt2"/>
              </a:solidFill>
              <a:latin typeface="Consolas"/>
              <a:ea typeface="Consolas"/>
              <a:cs typeface="Consolas"/>
              <a:sym typeface="Consolas"/>
            </a:endParaRPr>
          </a:p>
          <a:p>
            <a:pPr indent="0" lvl="0" marL="0" rtl="0">
              <a:spcBef>
                <a:spcPts val="0"/>
              </a:spcBef>
              <a:spcAft>
                <a:spcPts val="0"/>
              </a:spcAft>
              <a:buNone/>
            </a:pPr>
            <a:r>
              <a:rPr b="1" lang="en" sz="1000">
                <a:solidFill>
                  <a:schemeClr val="lt2"/>
                </a:solidFill>
                <a:latin typeface="Consolas"/>
                <a:ea typeface="Consolas"/>
                <a:cs typeface="Consolas"/>
                <a:sym typeface="Consolas"/>
              </a:rPr>
              <a:t>      timeout: 1s</a:t>
            </a:r>
            <a:endParaRPr b="1" sz="1000">
              <a:solidFill>
                <a:schemeClr val="lt2"/>
              </a:solidFill>
              <a:latin typeface="Consolas"/>
              <a:ea typeface="Consolas"/>
              <a:cs typeface="Consolas"/>
              <a:sym typeface="Consolas"/>
            </a:endParaRPr>
          </a:p>
          <a:p>
            <a:pPr indent="0" lvl="0" marL="0" rtl="0">
              <a:spcBef>
                <a:spcPts val="0"/>
              </a:spcBef>
              <a:spcAft>
                <a:spcPts val="0"/>
              </a:spcAft>
              <a:buNone/>
            </a:pPr>
            <a:r>
              <a:rPr lang="en" sz="1000">
                <a:solidFill>
                  <a:schemeClr val="lt2"/>
                </a:solidFill>
                <a:latin typeface="Consolas"/>
                <a:ea typeface="Consolas"/>
                <a:cs typeface="Consolas"/>
                <a:sym typeface="Consolas"/>
              </a:rPr>
              <a:t>EOF</a:t>
            </a:r>
            <a:endParaRPr sz="1000">
              <a:solidFill>
                <a:schemeClr val="lt2"/>
              </a:solidFill>
              <a:latin typeface="Consolas"/>
              <a:ea typeface="Consolas"/>
              <a:cs typeface="Consolas"/>
              <a:sym typeface="Consolas"/>
            </a:endParaRPr>
          </a:p>
        </p:txBody>
      </p:sp>
      <p:sp>
        <p:nvSpPr>
          <p:cNvPr id="1242" name="Shape 1242"/>
          <p:cNvSpPr txBox="1"/>
          <p:nvPr>
            <p:ph idx="1" type="body"/>
          </p:nvPr>
        </p:nvSpPr>
        <p:spPr>
          <a:xfrm>
            <a:off x="471900" y="1614275"/>
            <a:ext cx="8061000" cy="3336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800"/>
              <a:t>Automatic request timeouts</a:t>
            </a:r>
            <a:endParaRPr sz="1800"/>
          </a:p>
        </p:txBody>
      </p:sp>
      <p:sp>
        <p:nvSpPr>
          <p:cNvPr id="1243" name="Shape 124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457200" rtl="0">
              <a:spcBef>
                <a:spcPts val="0"/>
              </a:spcBef>
              <a:spcAft>
                <a:spcPts val="0"/>
              </a:spcAft>
              <a:buNone/>
            </a:pPr>
            <a:r>
              <a:rPr lang="en"/>
              <a:t>   Traffic Management</a:t>
            </a:r>
            <a:endParaRPr/>
          </a:p>
        </p:txBody>
      </p:sp>
      <p:pic>
        <p:nvPicPr>
          <p:cNvPr descr="Istio Logo - Blue Background.svg" id="1244" name="Shape 1244"/>
          <p:cNvPicPr preferRelativeResize="0"/>
          <p:nvPr/>
        </p:nvPicPr>
        <p:blipFill>
          <a:blip r:embed="rId3">
            <a:alphaModFix/>
          </a:blip>
          <a:stretch>
            <a:fillRect/>
          </a:stretch>
        </p:blipFill>
        <p:spPr>
          <a:xfrm>
            <a:off x="471900" y="781150"/>
            <a:ext cx="682850" cy="682850"/>
          </a:xfrm>
          <a:prstGeom prst="rect">
            <a:avLst/>
          </a:prstGeom>
          <a:noFill/>
          <a:ln>
            <a:noFill/>
          </a:ln>
        </p:spPr>
      </p:pic>
      <p:sp>
        <p:nvSpPr>
          <p:cNvPr id="1245" name="Shape 1245"/>
          <p:cNvSpPr/>
          <p:nvPr/>
        </p:nvSpPr>
        <p:spPr>
          <a:xfrm>
            <a:off x="4897075" y="3618700"/>
            <a:ext cx="1131000" cy="767700"/>
          </a:xfrm>
          <a:prstGeom prst="rect">
            <a:avLst/>
          </a:prstGeom>
          <a:solidFill>
            <a:srgbClr val="466B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Product Page</a:t>
            </a:r>
            <a:endParaRPr>
              <a:solidFill>
                <a:srgbClr val="FFFFFF"/>
              </a:solidFill>
            </a:endParaRPr>
          </a:p>
        </p:txBody>
      </p:sp>
      <p:sp>
        <p:nvSpPr>
          <p:cNvPr id="1246" name="Shape 1246"/>
          <p:cNvSpPr/>
          <p:nvPr/>
        </p:nvSpPr>
        <p:spPr>
          <a:xfrm>
            <a:off x="6561475" y="4143175"/>
            <a:ext cx="1131000" cy="767700"/>
          </a:xfrm>
          <a:prstGeom prst="rect">
            <a:avLst/>
          </a:prstGeom>
          <a:solidFill>
            <a:srgbClr val="466B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Details</a:t>
            </a:r>
            <a:endParaRPr>
              <a:solidFill>
                <a:srgbClr val="FFFFFF"/>
              </a:solidFill>
            </a:endParaRPr>
          </a:p>
        </p:txBody>
      </p:sp>
      <p:sp>
        <p:nvSpPr>
          <p:cNvPr id="1247" name="Shape 1247"/>
          <p:cNvSpPr/>
          <p:nvPr/>
        </p:nvSpPr>
        <p:spPr>
          <a:xfrm>
            <a:off x="6561475" y="3113675"/>
            <a:ext cx="1131000" cy="767700"/>
          </a:xfrm>
          <a:prstGeom prst="rect">
            <a:avLst/>
          </a:prstGeom>
          <a:solidFill>
            <a:srgbClr val="466B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Reviews v1</a:t>
            </a:r>
            <a:endParaRPr>
              <a:solidFill>
                <a:srgbClr val="FFFFFF"/>
              </a:solidFill>
            </a:endParaRPr>
          </a:p>
        </p:txBody>
      </p:sp>
      <p:cxnSp>
        <p:nvCxnSpPr>
          <p:cNvPr id="1248" name="Shape 1248"/>
          <p:cNvCxnSpPr>
            <a:stCxn id="1245" idx="3"/>
            <a:endCxn id="1247" idx="1"/>
          </p:cNvCxnSpPr>
          <p:nvPr/>
        </p:nvCxnSpPr>
        <p:spPr>
          <a:xfrm flipH="1" rot="10800000">
            <a:off x="6028075" y="3497650"/>
            <a:ext cx="533400" cy="504900"/>
          </a:xfrm>
          <a:prstGeom prst="straightConnector1">
            <a:avLst/>
          </a:prstGeom>
          <a:noFill/>
          <a:ln cap="flat" cmpd="sng" w="9525">
            <a:solidFill>
              <a:schemeClr val="dk2"/>
            </a:solidFill>
            <a:prstDash val="solid"/>
            <a:round/>
            <a:headEnd len="med" w="med" type="none"/>
            <a:tailEnd len="med" w="med" type="triangle"/>
          </a:ln>
        </p:spPr>
      </p:cxnSp>
      <p:cxnSp>
        <p:nvCxnSpPr>
          <p:cNvPr id="1249" name="Shape 1249"/>
          <p:cNvCxnSpPr>
            <a:stCxn id="1245" idx="3"/>
            <a:endCxn id="1246" idx="1"/>
          </p:cNvCxnSpPr>
          <p:nvPr/>
        </p:nvCxnSpPr>
        <p:spPr>
          <a:xfrm>
            <a:off x="6028075" y="4002550"/>
            <a:ext cx="533400" cy="524400"/>
          </a:xfrm>
          <a:prstGeom prst="straightConnector1">
            <a:avLst/>
          </a:prstGeom>
          <a:noFill/>
          <a:ln cap="flat" cmpd="sng" w="9525">
            <a:solidFill>
              <a:schemeClr val="dk2"/>
            </a:solidFill>
            <a:prstDash val="solid"/>
            <a:round/>
            <a:headEnd len="med" w="med" type="none"/>
            <a:tailEnd len="med" w="med" type="triangle"/>
          </a:ln>
        </p:spPr>
      </p:cxnSp>
      <p:sp>
        <p:nvSpPr>
          <p:cNvPr id="1250" name="Shape 1250"/>
          <p:cNvSpPr/>
          <p:nvPr/>
        </p:nvSpPr>
        <p:spPr>
          <a:xfrm>
            <a:off x="6561475" y="2118188"/>
            <a:ext cx="1131000" cy="767700"/>
          </a:xfrm>
          <a:prstGeom prst="rect">
            <a:avLst/>
          </a:prstGeom>
          <a:solidFill>
            <a:srgbClr val="466B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Reviews v2</a:t>
            </a:r>
            <a:endParaRPr>
              <a:solidFill>
                <a:srgbClr val="FFFFFF"/>
              </a:solidFill>
            </a:endParaRPr>
          </a:p>
        </p:txBody>
      </p:sp>
      <p:sp>
        <p:nvSpPr>
          <p:cNvPr id="1251" name="Shape 1251"/>
          <p:cNvSpPr/>
          <p:nvPr/>
        </p:nvSpPr>
        <p:spPr>
          <a:xfrm>
            <a:off x="7936800" y="2118188"/>
            <a:ext cx="1131000" cy="767700"/>
          </a:xfrm>
          <a:prstGeom prst="rect">
            <a:avLst/>
          </a:prstGeom>
          <a:solidFill>
            <a:srgbClr val="466B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Ratings</a:t>
            </a:r>
            <a:endParaRPr>
              <a:solidFill>
                <a:srgbClr val="FFFFFF"/>
              </a:solidFill>
            </a:endParaRPr>
          </a:p>
        </p:txBody>
      </p:sp>
      <p:cxnSp>
        <p:nvCxnSpPr>
          <p:cNvPr id="1252" name="Shape 1252"/>
          <p:cNvCxnSpPr>
            <a:stCxn id="1250" idx="3"/>
            <a:endCxn id="1251" idx="1"/>
          </p:cNvCxnSpPr>
          <p:nvPr/>
        </p:nvCxnSpPr>
        <p:spPr>
          <a:xfrm>
            <a:off x="7692475" y="2502038"/>
            <a:ext cx="244200" cy="0"/>
          </a:xfrm>
          <a:prstGeom prst="straightConnector1">
            <a:avLst/>
          </a:prstGeom>
          <a:noFill/>
          <a:ln cap="flat" cmpd="sng" w="9525">
            <a:solidFill>
              <a:schemeClr val="dk2"/>
            </a:solidFill>
            <a:prstDash val="solid"/>
            <a:round/>
            <a:headEnd len="med" w="med" type="none"/>
            <a:tailEnd len="med" w="med" type="triangle"/>
          </a:ln>
        </p:spPr>
      </p:cxnSp>
      <p:cxnSp>
        <p:nvCxnSpPr>
          <p:cNvPr id="1253" name="Shape 1253"/>
          <p:cNvCxnSpPr>
            <a:stCxn id="1245" idx="3"/>
            <a:endCxn id="1250" idx="1"/>
          </p:cNvCxnSpPr>
          <p:nvPr/>
        </p:nvCxnSpPr>
        <p:spPr>
          <a:xfrm flipH="1" rot="10800000">
            <a:off x="6028075" y="2501950"/>
            <a:ext cx="533400" cy="1500600"/>
          </a:xfrm>
          <a:prstGeom prst="straightConnector1">
            <a:avLst/>
          </a:prstGeom>
          <a:noFill/>
          <a:ln cap="flat" cmpd="sng" w="9525">
            <a:solidFill>
              <a:schemeClr val="dk2"/>
            </a:solidFill>
            <a:prstDash val="solid"/>
            <a:round/>
            <a:headEnd len="med" w="med" type="none"/>
            <a:tailEnd len="med" w="med" type="triangle"/>
          </a:ln>
        </p:spPr>
      </p:cxnSp>
      <p:sp>
        <p:nvSpPr>
          <p:cNvPr id="1254" name="Shape 1254"/>
          <p:cNvSpPr txBox="1"/>
          <p:nvPr/>
        </p:nvSpPr>
        <p:spPr>
          <a:xfrm>
            <a:off x="5393975" y="2699425"/>
            <a:ext cx="1094400" cy="36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lt2"/>
                </a:solidFill>
              </a:rPr>
              <a:t>1s timeout</a:t>
            </a:r>
            <a:endParaRPr>
              <a:solidFill>
                <a:schemeClr val="lt2"/>
              </a:solidFill>
            </a:endParaRPr>
          </a:p>
        </p:txBody>
      </p:sp>
      <p:sp>
        <p:nvSpPr>
          <p:cNvPr id="1255" name="Shape 1255"/>
          <p:cNvSpPr txBox="1"/>
          <p:nvPr/>
        </p:nvSpPr>
        <p:spPr>
          <a:xfrm>
            <a:off x="5539900" y="3261825"/>
            <a:ext cx="1094400" cy="36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lt2"/>
                </a:solidFill>
              </a:rPr>
              <a:t>1s timeout</a:t>
            </a:r>
            <a:endParaRPr>
              <a:solidFill>
                <a:schemeClr val="lt2"/>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59" name="Shape 1259"/>
        <p:cNvGrpSpPr/>
        <p:nvPr/>
      </p:nvGrpSpPr>
      <p:grpSpPr>
        <a:xfrm>
          <a:off x="0" y="0"/>
          <a:ext cx="0" cy="0"/>
          <a:chOff x="0" y="0"/>
          <a:chExt cx="0" cy="0"/>
        </a:xfrm>
      </p:grpSpPr>
      <p:sp>
        <p:nvSpPr>
          <p:cNvPr id="1260" name="Shape 1260"/>
          <p:cNvSpPr txBox="1"/>
          <p:nvPr>
            <p:ph idx="1" type="body"/>
          </p:nvPr>
        </p:nvSpPr>
        <p:spPr>
          <a:xfrm>
            <a:off x="471900" y="1690475"/>
            <a:ext cx="7341900" cy="4545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800"/>
              <a:t>Fault injection</a:t>
            </a:r>
            <a:endParaRPr sz="1800"/>
          </a:p>
        </p:txBody>
      </p:sp>
      <p:sp>
        <p:nvSpPr>
          <p:cNvPr id="1261" name="Shape 126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457200" rtl="0">
              <a:spcBef>
                <a:spcPts val="0"/>
              </a:spcBef>
              <a:spcAft>
                <a:spcPts val="0"/>
              </a:spcAft>
              <a:buNone/>
            </a:pPr>
            <a:r>
              <a:rPr lang="en"/>
              <a:t>   Traffic Management</a:t>
            </a:r>
            <a:endParaRPr/>
          </a:p>
        </p:txBody>
      </p:sp>
      <p:pic>
        <p:nvPicPr>
          <p:cNvPr descr="Istio Logo - Blue Background.svg" id="1262" name="Shape 1262"/>
          <p:cNvPicPr preferRelativeResize="0"/>
          <p:nvPr/>
        </p:nvPicPr>
        <p:blipFill>
          <a:blip r:embed="rId3">
            <a:alphaModFix/>
          </a:blip>
          <a:stretch>
            <a:fillRect/>
          </a:stretch>
        </p:blipFill>
        <p:spPr>
          <a:xfrm>
            <a:off x="471900" y="781150"/>
            <a:ext cx="682850" cy="682850"/>
          </a:xfrm>
          <a:prstGeom prst="rect">
            <a:avLst/>
          </a:prstGeom>
          <a:noFill/>
          <a:ln>
            <a:noFill/>
          </a:ln>
        </p:spPr>
      </p:pic>
      <p:sp>
        <p:nvSpPr>
          <p:cNvPr id="1263" name="Shape 1263"/>
          <p:cNvSpPr/>
          <p:nvPr/>
        </p:nvSpPr>
        <p:spPr>
          <a:xfrm>
            <a:off x="240750" y="2144950"/>
            <a:ext cx="4273800" cy="29256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100">
                <a:solidFill>
                  <a:schemeClr val="lt2"/>
                </a:solidFill>
                <a:latin typeface="Consolas"/>
                <a:ea typeface="Consolas"/>
                <a:cs typeface="Consolas"/>
                <a:sym typeface="Consolas"/>
              </a:rPr>
              <a:t>cat &lt;&lt;EOF | kubectl create -f -</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apiVersion: config.istio.io/v1alpha2</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kind: RouteRule</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metadata:</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  name: ratings-default</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spec:</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  destination:</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    name: ratings</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  route:</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  - labels:</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      version: v1</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  httpFault:</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    delay:</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      percent: 100</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      fixedDelay: 2s</a:t>
            </a:r>
            <a:endParaRPr sz="1100">
              <a:solidFill>
                <a:schemeClr val="lt2"/>
              </a:solidFill>
              <a:latin typeface="Consolas"/>
              <a:ea typeface="Consolas"/>
              <a:cs typeface="Consolas"/>
              <a:sym typeface="Consolas"/>
            </a:endParaRPr>
          </a:p>
          <a:p>
            <a:pPr indent="0" lvl="0" marL="0" rtl="0">
              <a:spcBef>
                <a:spcPts val="0"/>
              </a:spcBef>
              <a:spcAft>
                <a:spcPts val="0"/>
              </a:spcAft>
              <a:buNone/>
            </a:pPr>
            <a:r>
              <a:rPr lang="en" sz="1100">
                <a:solidFill>
                  <a:schemeClr val="lt2"/>
                </a:solidFill>
                <a:latin typeface="Consolas"/>
                <a:ea typeface="Consolas"/>
                <a:cs typeface="Consolas"/>
                <a:sym typeface="Consolas"/>
              </a:rPr>
              <a:t>EOF</a:t>
            </a:r>
            <a:endParaRPr sz="1100">
              <a:solidFill>
                <a:schemeClr val="lt2"/>
              </a:solidFill>
              <a:latin typeface="Consolas"/>
              <a:ea typeface="Consolas"/>
              <a:cs typeface="Consolas"/>
              <a:sym typeface="Consolas"/>
            </a:endParaRPr>
          </a:p>
        </p:txBody>
      </p:sp>
      <p:sp>
        <p:nvSpPr>
          <p:cNvPr id="1264" name="Shape 1264"/>
          <p:cNvSpPr/>
          <p:nvPr/>
        </p:nvSpPr>
        <p:spPr>
          <a:xfrm>
            <a:off x="4897075" y="3618700"/>
            <a:ext cx="1131000" cy="767700"/>
          </a:xfrm>
          <a:prstGeom prst="rect">
            <a:avLst/>
          </a:prstGeom>
          <a:solidFill>
            <a:srgbClr val="466B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Product Page</a:t>
            </a:r>
            <a:endParaRPr>
              <a:solidFill>
                <a:srgbClr val="FFFFFF"/>
              </a:solidFill>
            </a:endParaRPr>
          </a:p>
        </p:txBody>
      </p:sp>
      <p:sp>
        <p:nvSpPr>
          <p:cNvPr id="1265" name="Shape 1265"/>
          <p:cNvSpPr/>
          <p:nvPr/>
        </p:nvSpPr>
        <p:spPr>
          <a:xfrm>
            <a:off x="6561475" y="4143175"/>
            <a:ext cx="1131000" cy="767700"/>
          </a:xfrm>
          <a:prstGeom prst="rect">
            <a:avLst/>
          </a:prstGeom>
          <a:solidFill>
            <a:srgbClr val="466B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Details</a:t>
            </a:r>
            <a:endParaRPr>
              <a:solidFill>
                <a:srgbClr val="FFFFFF"/>
              </a:solidFill>
            </a:endParaRPr>
          </a:p>
        </p:txBody>
      </p:sp>
      <p:sp>
        <p:nvSpPr>
          <p:cNvPr id="1266" name="Shape 1266"/>
          <p:cNvSpPr/>
          <p:nvPr/>
        </p:nvSpPr>
        <p:spPr>
          <a:xfrm>
            <a:off x="6561475" y="3113675"/>
            <a:ext cx="1131000" cy="767700"/>
          </a:xfrm>
          <a:prstGeom prst="rect">
            <a:avLst/>
          </a:prstGeom>
          <a:solidFill>
            <a:srgbClr val="466B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Reviews v1</a:t>
            </a:r>
            <a:endParaRPr>
              <a:solidFill>
                <a:srgbClr val="FFFFFF"/>
              </a:solidFill>
            </a:endParaRPr>
          </a:p>
        </p:txBody>
      </p:sp>
      <p:cxnSp>
        <p:nvCxnSpPr>
          <p:cNvPr id="1267" name="Shape 1267"/>
          <p:cNvCxnSpPr>
            <a:stCxn id="1264" idx="3"/>
            <a:endCxn id="1266" idx="1"/>
          </p:cNvCxnSpPr>
          <p:nvPr/>
        </p:nvCxnSpPr>
        <p:spPr>
          <a:xfrm flipH="1" rot="10800000">
            <a:off x="6028075" y="3497650"/>
            <a:ext cx="533400" cy="504900"/>
          </a:xfrm>
          <a:prstGeom prst="straightConnector1">
            <a:avLst/>
          </a:prstGeom>
          <a:noFill/>
          <a:ln cap="flat" cmpd="sng" w="9525">
            <a:solidFill>
              <a:schemeClr val="dk2"/>
            </a:solidFill>
            <a:prstDash val="solid"/>
            <a:round/>
            <a:headEnd len="med" w="med" type="none"/>
            <a:tailEnd len="med" w="med" type="triangle"/>
          </a:ln>
        </p:spPr>
      </p:cxnSp>
      <p:cxnSp>
        <p:nvCxnSpPr>
          <p:cNvPr id="1268" name="Shape 1268"/>
          <p:cNvCxnSpPr>
            <a:stCxn id="1264" idx="3"/>
            <a:endCxn id="1265" idx="1"/>
          </p:cNvCxnSpPr>
          <p:nvPr/>
        </p:nvCxnSpPr>
        <p:spPr>
          <a:xfrm>
            <a:off x="6028075" y="4002550"/>
            <a:ext cx="533400" cy="524400"/>
          </a:xfrm>
          <a:prstGeom prst="straightConnector1">
            <a:avLst/>
          </a:prstGeom>
          <a:noFill/>
          <a:ln cap="flat" cmpd="sng" w="9525">
            <a:solidFill>
              <a:schemeClr val="dk2"/>
            </a:solidFill>
            <a:prstDash val="solid"/>
            <a:round/>
            <a:headEnd len="med" w="med" type="none"/>
            <a:tailEnd len="med" w="med" type="triangle"/>
          </a:ln>
        </p:spPr>
      </p:cxnSp>
      <p:sp>
        <p:nvSpPr>
          <p:cNvPr id="1269" name="Shape 1269"/>
          <p:cNvSpPr/>
          <p:nvPr/>
        </p:nvSpPr>
        <p:spPr>
          <a:xfrm>
            <a:off x="6561475" y="2118188"/>
            <a:ext cx="1131000" cy="767700"/>
          </a:xfrm>
          <a:prstGeom prst="rect">
            <a:avLst/>
          </a:prstGeom>
          <a:solidFill>
            <a:srgbClr val="466B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Reviews v2</a:t>
            </a:r>
            <a:endParaRPr>
              <a:solidFill>
                <a:srgbClr val="FFFFFF"/>
              </a:solidFill>
            </a:endParaRPr>
          </a:p>
        </p:txBody>
      </p:sp>
      <p:sp>
        <p:nvSpPr>
          <p:cNvPr id="1270" name="Shape 1270"/>
          <p:cNvSpPr/>
          <p:nvPr/>
        </p:nvSpPr>
        <p:spPr>
          <a:xfrm>
            <a:off x="7936800" y="2118188"/>
            <a:ext cx="1131000" cy="767700"/>
          </a:xfrm>
          <a:prstGeom prst="rect">
            <a:avLst/>
          </a:prstGeom>
          <a:solidFill>
            <a:srgbClr val="466B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Ratings</a:t>
            </a:r>
            <a:endParaRPr>
              <a:solidFill>
                <a:srgbClr val="FFFFFF"/>
              </a:solidFill>
            </a:endParaRPr>
          </a:p>
        </p:txBody>
      </p:sp>
      <p:cxnSp>
        <p:nvCxnSpPr>
          <p:cNvPr id="1271" name="Shape 1271"/>
          <p:cNvCxnSpPr>
            <a:stCxn id="1269" idx="3"/>
            <a:endCxn id="1270" idx="1"/>
          </p:cNvCxnSpPr>
          <p:nvPr/>
        </p:nvCxnSpPr>
        <p:spPr>
          <a:xfrm>
            <a:off x="7692475" y="2502038"/>
            <a:ext cx="244200" cy="0"/>
          </a:xfrm>
          <a:prstGeom prst="straightConnector1">
            <a:avLst/>
          </a:prstGeom>
          <a:noFill/>
          <a:ln cap="flat" cmpd="sng" w="9525">
            <a:solidFill>
              <a:schemeClr val="dk2"/>
            </a:solidFill>
            <a:prstDash val="solid"/>
            <a:round/>
            <a:headEnd len="med" w="med" type="none"/>
            <a:tailEnd len="med" w="med" type="triangle"/>
          </a:ln>
        </p:spPr>
      </p:cxnSp>
      <p:cxnSp>
        <p:nvCxnSpPr>
          <p:cNvPr id="1272" name="Shape 1272"/>
          <p:cNvCxnSpPr>
            <a:stCxn id="1264" idx="3"/>
            <a:endCxn id="1269" idx="1"/>
          </p:cNvCxnSpPr>
          <p:nvPr/>
        </p:nvCxnSpPr>
        <p:spPr>
          <a:xfrm flipH="1" rot="10800000">
            <a:off x="6028075" y="2501950"/>
            <a:ext cx="533400" cy="1500600"/>
          </a:xfrm>
          <a:prstGeom prst="straightConnector1">
            <a:avLst/>
          </a:prstGeom>
          <a:noFill/>
          <a:ln cap="flat" cmpd="sng" w="9525">
            <a:solidFill>
              <a:schemeClr val="dk2"/>
            </a:solidFill>
            <a:prstDash val="solid"/>
            <a:round/>
            <a:headEnd len="med" w="med" type="none"/>
            <a:tailEnd len="med" w="med" type="triangle"/>
          </a:ln>
        </p:spPr>
      </p:cxnSp>
      <p:sp>
        <p:nvSpPr>
          <p:cNvPr id="1273" name="Shape 1273"/>
          <p:cNvSpPr txBox="1"/>
          <p:nvPr/>
        </p:nvSpPr>
        <p:spPr>
          <a:xfrm>
            <a:off x="5393975" y="2699425"/>
            <a:ext cx="1094400" cy="36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lt2"/>
                </a:solidFill>
              </a:rPr>
              <a:t>1s timeout</a:t>
            </a:r>
            <a:endParaRPr>
              <a:solidFill>
                <a:schemeClr val="lt2"/>
              </a:solidFill>
            </a:endParaRPr>
          </a:p>
        </p:txBody>
      </p:sp>
      <p:sp>
        <p:nvSpPr>
          <p:cNvPr id="1274" name="Shape 1274"/>
          <p:cNvSpPr txBox="1"/>
          <p:nvPr/>
        </p:nvSpPr>
        <p:spPr>
          <a:xfrm>
            <a:off x="5539900" y="3261825"/>
            <a:ext cx="1094400" cy="36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lt2"/>
                </a:solidFill>
              </a:rPr>
              <a:t>1s timeout</a:t>
            </a:r>
            <a:endParaRPr>
              <a:solidFill>
                <a:schemeClr val="lt2"/>
              </a:solidFill>
            </a:endParaRPr>
          </a:p>
        </p:txBody>
      </p:sp>
      <p:sp>
        <p:nvSpPr>
          <p:cNvPr id="1275" name="Shape 1275"/>
          <p:cNvSpPr txBox="1"/>
          <p:nvPr/>
        </p:nvSpPr>
        <p:spPr>
          <a:xfrm>
            <a:off x="7500025" y="1743700"/>
            <a:ext cx="1021500" cy="45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lt2"/>
                </a:solidFill>
              </a:rPr>
              <a:t>2s delay</a:t>
            </a:r>
            <a:endParaRPr>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pic>
        <p:nvPicPr>
          <p:cNvPr descr="격자 무늬의, 바퀴 달린 쟁반, ..." id="157" name="Shape 157"/>
          <p:cNvPicPr preferRelativeResize="0"/>
          <p:nvPr/>
        </p:nvPicPr>
        <p:blipFill rotWithShape="1">
          <a:blip r:embed="rId3">
            <a:alphaModFix/>
          </a:blip>
          <a:srcRect b="0" l="17444" r="24018" t="0"/>
          <a:stretch/>
        </p:blipFill>
        <p:spPr>
          <a:xfrm flipH="1">
            <a:off x="2" y="843237"/>
            <a:ext cx="5334000" cy="6833914"/>
          </a:xfrm>
          <a:prstGeom prst="rect">
            <a:avLst/>
          </a:prstGeom>
          <a:noFill/>
          <a:ln>
            <a:noFill/>
          </a:ln>
        </p:spPr>
      </p:pic>
      <p:sp>
        <p:nvSpPr>
          <p:cNvPr id="158" name="Shape 15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What is a service mesh?</a:t>
            </a:r>
            <a:endParaRPr/>
          </a:p>
        </p:txBody>
      </p:sp>
      <p:sp>
        <p:nvSpPr>
          <p:cNvPr id="159" name="Shape 159"/>
          <p:cNvSpPr txBox="1"/>
          <p:nvPr>
            <p:ph idx="4294967295" type="body"/>
          </p:nvPr>
        </p:nvSpPr>
        <p:spPr>
          <a:xfrm>
            <a:off x="6019800" y="1657350"/>
            <a:ext cx="2286000" cy="1362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solidFill>
                  <a:srgbClr val="999999"/>
                </a:solidFill>
              </a:rPr>
              <a:t>A service mesh provides a </a:t>
            </a:r>
            <a:r>
              <a:rPr b="1" lang="en" sz="1400">
                <a:solidFill>
                  <a:srgbClr val="999999"/>
                </a:solidFill>
              </a:rPr>
              <a:t>transparent</a:t>
            </a:r>
            <a:r>
              <a:rPr lang="en" sz="1400">
                <a:solidFill>
                  <a:srgbClr val="999999"/>
                </a:solidFill>
              </a:rPr>
              <a:t> and </a:t>
            </a:r>
            <a:r>
              <a:rPr b="1" lang="en" sz="1400"/>
              <a:t>language-independent</a:t>
            </a:r>
            <a:r>
              <a:rPr lang="en" sz="1400"/>
              <a:t> </a:t>
            </a:r>
            <a:r>
              <a:rPr lang="en" sz="1400">
                <a:solidFill>
                  <a:srgbClr val="999999"/>
                </a:solidFill>
              </a:rPr>
              <a:t>way to flexibly and easily </a:t>
            </a:r>
            <a:r>
              <a:rPr b="1" lang="en" sz="1400">
                <a:solidFill>
                  <a:srgbClr val="999999"/>
                </a:solidFill>
              </a:rPr>
              <a:t>automate</a:t>
            </a:r>
            <a:r>
              <a:rPr lang="en" sz="1400">
                <a:solidFill>
                  <a:srgbClr val="999999"/>
                </a:solidFill>
              </a:rPr>
              <a:t> application network functions.</a:t>
            </a:r>
            <a:endParaRPr sz="1400">
              <a:solidFill>
                <a:srgbClr val="999999"/>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79" name="Shape 1279"/>
        <p:cNvGrpSpPr/>
        <p:nvPr/>
      </p:nvGrpSpPr>
      <p:grpSpPr>
        <a:xfrm>
          <a:off x="0" y="0"/>
          <a:ext cx="0" cy="0"/>
          <a:chOff x="0" y="0"/>
          <a:chExt cx="0" cy="0"/>
        </a:xfrm>
      </p:grpSpPr>
      <p:sp>
        <p:nvSpPr>
          <p:cNvPr id="1280" name="Shape 1280"/>
          <p:cNvSpPr txBox="1"/>
          <p:nvPr>
            <p:ph idx="1" type="body"/>
          </p:nvPr>
        </p:nvSpPr>
        <p:spPr>
          <a:xfrm>
            <a:off x="471900" y="1690475"/>
            <a:ext cx="7341900" cy="4545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800"/>
              <a:t>Tracing with Zipkin</a:t>
            </a:r>
            <a:endParaRPr sz="1800"/>
          </a:p>
        </p:txBody>
      </p:sp>
      <p:sp>
        <p:nvSpPr>
          <p:cNvPr id="1281" name="Shape 128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457200" rtl="0">
              <a:spcBef>
                <a:spcPts val="0"/>
              </a:spcBef>
              <a:spcAft>
                <a:spcPts val="0"/>
              </a:spcAft>
              <a:buNone/>
            </a:pPr>
            <a:r>
              <a:rPr lang="en"/>
              <a:t>   Telemetry</a:t>
            </a:r>
            <a:endParaRPr/>
          </a:p>
        </p:txBody>
      </p:sp>
      <p:pic>
        <p:nvPicPr>
          <p:cNvPr descr="Istio Logo - Blue Background.svg" id="1282" name="Shape 1282"/>
          <p:cNvPicPr preferRelativeResize="0"/>
          <p:nvPr/>
        </p:nvPicPr>
        <p:blipFill>
          <a:blip r:embed="rId3">
            <a:alphaModFix/>
          </a:blip>
          <a:stretch>
            <a:fillRect/>
          </a:stretch>
        </p:blipFill>
        <p:spPr>
          <a:xfrm>
            <a:off x="471900" y="781150"/>
            <a:ext cx="682850" cy="682850"/>
          </a:xfrm>
          <a:prstGeom prst="rect">
            <a:avLst/>
          </a:prstGeom>
          <a:noFill/>
          <a:ln>
            <a:noFill/>
          </a:ln>
        </p:spPr>
      </p:pic>
      <p:sp>
        <p:nvSpPr>
          <p:cNvPr id="1283" name="Shape 1283"/>
          <p:cNvSpPr/>
          <p:nvPr/>
        </p:nvSpPr>
        <p:spPr>
          <a:xfrm>
            <a:off x="240750" y="2215500"/>
            <a:ext cx="8696400" cy="14154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800">
                <a:solidFill>
                  <a:schemeClr val="lt2"/>
                </a:solidFill>
                <a:latin typeface="Consolas"/>
                <a:ea typeface="Consolas"/>
                <a:cs typeface="Consolas"/>
                <a:sym typeface="Consolas"/>
              </a:rPr>
              <a:t>kubectl -n istio-system port-forward \</a:t>
            </a:r>
            <a:endParaRPr sz="1800">
              <a:solidFill>
                <a:schemeClr val="lt2"/>
              </a:solidFill>
              <a:latin typeface="Consolas"/>
              <a:ea typeface="Consolas"/>
              <a:cs typeface="Consolas"/>
              <a:sym typeface="Consolas"/>
            </a:endParaRPr>
          </a:p>
          <a:p>
            <a:pPr indent="0" lvl="0" marL="0" rtl="0">
              <a:spcBef>
                <a:spcPts val="0"/>
              </a:spcBef>
              <a:spcAft>
                <a:spcPts val="0"/>
              </a:spcAft>
              <a:buNone/>
            </a:pPr>
            <a:r>
              <a:rPr lang="en" sz="1800">
                <a:solidFill>
                  <a:schemeClr val="lt2"/>
                </a:solidFill>
                <a:latin typeface="Consolas"/>
                <a:ea typeface="Consolas"/>
                <a:cs typeface="Consolas"/>
                <a:sym typeface="Consolas"/>
              </a:rPr>
              <a:t>    $(kubectl -n istio-system get pod \</a:t>
            </a:r>
            <a:endParaRPr sz="1800">
              <a:solidFill>
                <a:schemeClr val="lt2"/>
              </a:solidFill>
              <a:latin typeface="Consolas"/>
              <a:ea typeface="Consolas"/>
              <a:cs typeface="Consolas"/>
              <a:sym typeface="Consolas"/>
            </a:endParaRPr>
          </a:p>
          <a:p>
            <a:pPr indent="0" lvl="0" marL="0" rtl="0">
              <a:spcBef>
                <a:spcPts val="0"/>
              </a:spcBef>
              <a:spcAft>
                <a:spcPts val="0"/>
              </a:spcAft>
              <a:buNone/>
            </a:pPr>
            <a:r>
              <a:rPr lang="en" sz="1800">
                <a:solidFill>
                  <a:schemeClr val="lt2"/>
                </a:solidFill>
                <a:latin typeface="Consolas"/>
                <a:ea typeface="Consolas"/>
                <a:cs typeface="Consolas"/>
                <a:sym typeface="Consolas"/>
              </a:rPr>
              <a:t>        -l app=zipkin -o jsonpath='{.items[0].metadata.name}') \</a:t>
            </a:r>
            <a:endParaRPr sz="1800">
              <a:solidFill>
                <a:schemeClr val="lt2"/>
              </a:solidFill>
              <a:latin typeface="Consolas"/>
              <a:ea typeface="Consolas"/>
              <a:cs typeface="Consolas"/>
              <a:sym typeface="Consolas"/>
            </a:endParaRPr>
          </a:p>
          <a:p>
            <a:pPr indent="0" lvl="0" marL="0" rtl="0">
              <a:spcBef>
                <a:spcPts val="0"/>
              </a:spcBef>
              <a:spcAft>
                <a:spcPts val="0"/>
              </a:spcAft>
              <a:buNone/>
            </a:pPr>
            <a:r>
              <a:rPr lang="en" sz="1800">
                <a:solidFill>
                  <a:schemeClr val="lt2"/>
                </a:solidFill>
                <a:latin typeface="Consolas"/>
                <a:ea typeface="Consolas"/>
                <a:cs typeface="Consolas"/>
                <a:sym typeface="Consolas"/>
              </a:rPr>
              <a:t>    9411:9411 &amp;</a:t>
            </a:r>
            <a:endParaRPr sz="1800">
              <a:solidFill>
                <a:schemeClr val="lt2"/>
              </a:solidFill>
              <a:latin typeface="Consolas"/>
              <a:ea typeface="Consolas"/>
              <a:cs typeface="Consolas"/>
              <a:sym typeface="Consolas"/>
            </a:endParaRPr>
          </a:p>
        </p:txBody>
      </p:sp>
      <p:sp>
        <p:nvSpPr>
          <p:cNvPr id="1284" name="Shape 1284"/>
          <p:cNvSpPr txBox="1"/>
          <p:nvPr>
            <p:ph idx="1" type="body"/>
          </p:nvPr>
        </p:nvSpPr>
        <p:spPr>
          <a:xfrm>
            <a:off x="471900" y="3595475"/>
            <a:ext cx="8061000" cy="524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800"/>
              <a:t>Check out Zipkin at </a:t>
            </a:r>
            <a:r>
              <a:rPr lang="en" sz="1800" u="sng">
                <a:solidFill>
                  <a:schemeClr val="hlink"/>
                </a:solidFill>
                <a:hlinkClick r:id="rId4"/>
              </a:rPr>
              <a:t>http://localhost:9411</a:t>
            </a:r>
            <a:endParaRPr sz="18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88" name="Shape 1288"/>
        <p:cNvGrpSpPr/>
        <p:nvPr/>
      </p:nvGrpSpPr>
      <p:grpSpPr>
        <a:xfrm>
          <a:off x="0" y="0"/>
          <a:ext cx="0" cy="0"/>
          <a:chOff x="0" y="0"/>
          <a:chExt cx="0" cy="0"/>
        </a:xfrm>
      </p:grpSpPr>
      <p:sp>
        <p:nvSpPr>
          <p:cNvPr id="1289" name="Shape 1289"/>
          <p:cNvSpPr txBox="1"/>
          <p:nvPr>
            <p:ph idx="1" type="body"/>
          </p:nvPr>
        </p:nvSpPr>
        <p:spPr>
          <a:xfrm>
            <a:off x="471900" y="1690475"/>
            <a:ext cx="7341900" cy="4545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800"/>
              <a:t>Understanding the deployment</a:t>
            </a:r>
            <a:endParaRPr sz="1800"/>
          </a:p>
        </p:txBody>
      </p:sp>
      <p:sp>
        <p:nvSpPr>
          <p:cNvPr id="1290" name="Shape 129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457200" rtl="0">
              <a:spcBef>
                <a:spcPts val="0"/>
              </a:spcBef>
              <a:spcAft>
                <a:spcPts val="0"/>
              </a:spcAft>
              <a:buNone/>
            </a:pPr>
            <a:r>
              <a:rPr lang="en"/>
              <a:t>   Telemetry</a:t>
            </a:r>
            <a:endParaRPr/>
          </a:p>
        </p:txBody>
      </p:sp>
      <p:pic>
        <p:nvPicPr>
          <p:cNvPr descr="Istio Logo - Blue Background.svg" id="1291" name="Shape 1291"/>
          <p:cNvPicPr preferRelativeResize="0"/>
          <p:nvPr/>
        </p:nvPicPr>
        <p:blipFill>
          <a:blip r:embed="rId3">
            <a:alphaModFix/>
          </a:blip>
          <a:stretch>
            <a:fillRect/>
          </a:stretch>
        </p:blipFill>
        <p:spPr>
          <a:xfrm>
            <a:off x="471900" y="781150"/>
            <a:ext cx="682850" cy="682850"/>
          </a:xfrm>
          <a:prstGeom prst="rect">
            <a:avLst/>
          </a:prstGeom>
          <a:noFill/>
          <a:ln>
            <a:noFill/>
          </a:ln>
        </p:spPr>
      </p:pic>
      <p:sp>
        <p:nvSpPr>
          <p:cNvPr id="1292" name="Shape 1292"/>
          <p:cNvSpPr/>
          <p:nvPr/>
        </p:nvSpPr>
        <p:spPr>
          <a:xfrm>
            <a:off x="240750" y="2215500"/>
            <a:ext cx="8696400" cy="14154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800">
                <a:solidFill>
                  <a:schemeClr val="lt2"/>
                </a:solidFill>
                <a:latin typeface="Consolas"/>
                <a:ea typeface="Consolas"/>
                <a:cs typeface="Consolas"/>
                <a:sym typeface="Consolas"/>
              </a:rPr>
              <a:t>kubectl -n istio-system port-forward \</a:t>
            </a:r>
            <a:endParaRPr sz="1800">
              <a:solidFill>
                <a:schemeClr val="lt2"/>
              </a:solidFill>
              <a:latin typeface="Consolas"/>
              <a:ea typeface="Consolas"/>
              <a:cs typeface="Consolas"/>
              <a:sym typeface="Consolas"/>
            </a:endParaRPr>
          </a:p>
          <a:p>
            <a:pPr indent="0" lvl="0" marL="0" rtl="0">
              <a:spcBef>
                <a:spcPts val="0"/>
              </a:spcBef>
              <a:spcAft>
                <a:spcPts val="0"/>
              </a:spcAft>
              <a:buNone/>
            </a:pPr>
            <a:r>
              <a:rPr lang="en" sz="1800">
                <a:solidFill>
                  <a:schemeClr val="lt2"/>
                </a:solidFill>
                <a:latin typeface="Consolas"/>
                <a:ea typeface="Consolas"/>
                <a:cs typeface="Consolas"/>
                <a:sym typeface="Consolas"/>
              </a:rPr>
              <a:t>  $(kubectl -n istio-system get pod \</a:t>
            </a:r>
            <a:endParaRPr sz="1800">
              <a:solidFill>
                <a:schemeClr val="lt2"/>
              </a:solidFill>
              <a:latin typeface="Consolas"/>
              <a:ea typeface="Consolas"/>
              <a:cs typeface="Consolas"/>
              <a:sym typeface="Consolas"/>
            </a:endParaRPr>
          </a:p>
          <a:p>
            <a:pPr indent="0" lvl="0" marL="0" rtl="0">
              <a:spcBef>
                <a:spcPts val="0"/>
              </a:spcBef>
              <a:spcAft>
                <a:spcPts val="0"/>
              </a:spcAft>
              <a:buNone/>
            </a:pPr>
            <a:r>
              <a:rPr lang="en" sz="1800">
                <a:solidFill>
                  <a:schemeClr val="lt2"/>
                </a:solidFill>
                <a:latin typeface="Consolas"/>
                <a:ea typeface="Consolas"/>
                <a:cs typeface="Consolas"/>
                <a:sym typeface="Consolas"/>
              </a:rPr>
              <a:t>    -l app=servicegraph -o jsonpath='{.items[0].metadata.name}') \</a:t>
            </a:r>
            <a:endParaRPr sz="1800">
              <a:solidFill>
                <a:schemeClr val="lt2"/>
              </a:solidFill>
              <a:latin typeface="Consolas"/>
              <a:ea typeface="Consolas"/>
              <a:cs typeface="Consolas"/>
              <a:sym typeface="Consolas"/>
            </a:endParaRPr>
          </a:p>
          <a:p>
            <a:pPr indent="0" lvl="0" marL="0" rtl="0">
              <a:spcBef>
                <a:spcPts val="0"/>
              </a:spcBef>
              <a:spcAft>
                <a:spcPts val="0"/>
              </a:spcAft>
              <a:buNone/>
            </a:pPr>
            <a:r>
              <a:rPr lang="en" sz="1800">
                <a:solidFill>
                  <a:schemeClr val="lt2"/>
                </a:solidFill>
                <a:latin typeface="Consolas"/>
                <a:ea typeface="Consolas"/>
                <a:cs typeface="Consolas"/>
                <a:sym typeface="Consolas"/>
              </a:rPr>
              <a:t>  8088:8088 &amp;</a:t>
            </a:r>
            <a:endParaRPr sz="1800">
              <a:solidFill>
                <a:schemeClr val="lt2"/>
              </a:solidFill>
              <a:latin typeface="Consolas"/>
              <a:ea typeface="Consolas"/>
              <a:cs typeface="Consolas"/>
              <a:sym typeface="Consolas"/>
            </a:endParaRPr>
          </a:p>
        </p:txBody>
      </p:sp>
      <p:sp>
        <p:nvSpPr>
          <p:cNvPr id="1293" name="Shape 1293"/>
          <p:cNvSpPr txBox="1"/>
          <p:nvPr>
            <p:ph idx="1" type="body"/>
          </p:nvPr>
        </p:nvSpPr>
        <p:spPr>
          <a:xfrm>
            <a:off x="471900" y="3595475"/>
            <a:ext cx="8061000" cy="524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800"/>
              <a:t>Check out ServiceGraph at </a:t>
            </a:r>
            <a:r>
              <a:rPr lang="en" sz="1800" u="sng">
                <a:solidFill>
                  <a:schemeClr val="hlink"/>
                </a:solidFill>
                <a:hlinkClick r:id="rId4"/>
              </a:rPr>
              <a:t>http://localhost:8088/dotviz</a:t>
            </a:r>
            <a:endParaRPr sz="18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98" name="Shape 1298"/>
        <p:cNvGrpSpPr/>
        <p:nvPr/>
      </p:nvGrpSpPr>
      <p:grpSpPr>
        <a:xfrm>
          <a:off x="0" y="0"/>
          <a:ext cx="0" cy="0"/>
          <a:chOff x="0" y="0"/>
          <a:chExt cx="0" cy="0"/>
        </a:xfrm>
      </p:grpSpPr>
      <p:sp>
        <p:nvSpPr>
          <p:cNvPr id="1299" name="Shape 1299"/>
          <p:cNvSpPr txBox="1"/>
          <p:nvPr/>
        </p:nvSpPr>
        <p:spPr>
          <a:xfrm>
            <a:off x="962550" y="715725"/>
            <a:ext cx="7218900" cy="7482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3600">
                <a:solidFill>
                  <a:srgbClr val="FFFFFF"/>
                </a:solidFill>
                <a:latin typeface="Open Sans"/>
                <a:ea typeface="Open Sans"/>
                <a:cs typeface="Open Sans"/>
                <a:sym typeface="Open Sans"/>
              </a:rPr>
              <a:t>Istio Networking?</a:t>
            </a:r>
            <a:endParaRPr sz="1800">
              <a:solidFill>
                <a:srgbClr val="FFFFFF"/>
              </a:solidFill>
              <a:latin typeface="Inconsolata"/>
              <a:ea typeface="Inconsolata"/>
              <a:cs typeface="Inconsolata"/>
              <a:sym typeface="Inconsolata"/>
            </a:endParaRPr>
          </a:p>
        </p:txBody>
      </p:sp>
      <p:sp>
        <p:nvSpPr>
          <p:cNvPr id="1300" name="Shape 1300"/>
          <p:cNvSpPr txBox="1"/>
          <p:nvPr/>
        </p:nvSpPr>
        <p:spPr>
          <a:xfrm>
            <a:off x="962550" y="1792425"/>
            <a:ext cx="7218900" cy="2262300"/>
          </a:xfrm>
          <a:prstGeom prst="rect">
            <a:avLst/>
          </a:prstGeom>
          <a:noFill/>
          <a:ln>
            <a:noFill/>
          </a:ln>
        </p:spPr>
        <p:txBody>
          <a:bodyPr anchorCtr="0" anchor="t" bIns="68575" lIns="68575" spcFirstLastPara="1" rIns="68575" wrap="square" tIns="68575">
            <a:noAutofit/>
          </a:bodyPr>
          <a:lstStyle/>
          <a:p>
            <a:pPr indent="0" lvl="0" marL="0" rtl="0">
              <a:lnSpc>
                <a:spcPct val="115000"/>
              </a:lnSpc>
              <a:spcBef>
                <a:spcPts val="0"/>
              </a:spcBef>
              <a:spcAft>
                <a:spcPts val="0"/>
              </a:spcAft>
              <a:buNone/>
            </a:pPr>
            <a:r>
              <a:t/>
            </a:r>
            <a:endParaRPr sz="1800">
              <a:solidFill>
                <a:srgbClr val="FFFFFF"/>
              </a:solidFill>
              <a:latin typeface="Open Sans"/>
              <a:ea typeface="Open Sans"/>
              <a:cs typeface="Open Sans"/>
              <a:sym typeface="Open Sans"/>
            </a:endParaRPr>
          </a:p>
          <a:p>
            <a:pPr indent="-381000" lvl="0" marL="457200" rtl="0">
              <a:lnSpc>
                <a:spcPct val="115000"/>
              </a:lnSpc>
              <a:spcBef>
                <a:spcPts val="0"/>
              </a:spcBef>
              <a:spcAft>
                <a:spcPts val="0"/>
              </a:spcAft>
              <a:buClr>
                <a:srgbClr val="FFFFFF"/>
              </a:buClr>
              <a:buSzPts val="2400"/>
              <a:buFont typeface="Open Sans"/>
              <a:buChar char="●"/>
            </a:pPr>
            <a:r>
              <a:rPr lang="en" sz="2400">
                <a:solidFill>
                  <a:srgbClr val="FFFFFF"/>
                </a:solidFill>
                <a:latin typeface="Open Sans"/>
                <a:ea typeface="Open Sans"/>
                <a:cs typeface="Open Sans"/>
                <a:sym typeface="Open Sans"/>
              </a:rPr>
              <a:t>Network  connects the services</a:t>
            </a:r>
            <a:endParaRPr sz="2400">
              <a:solidFill>
                <a:srgbClr val="FFFFFF"/>
              </a:solidFill>
              <a:latin typeface="Open Sans"/>
              <a:ea typeface="Open Sans"/>
              <a:cs typeface="Open Sans"/>
              <a:sym typeface="Open Sans"/>
            </a:endParaRPr>
          </a:p>
          <a:p>
            <a:pPr indent="-381000" lvl="0" marL="457200" rtl="0">
              <a:lnSpc>
                <a:spcPct val="115000"/>
              </a:lnSpc>
              <a:spcBef>
                <a:spcPts val="0"/>
              </a:spcBef>
              <a:spcAft>
                <a:spcPts val="0"/>
              </a:spcAft>
              <a:buClr>
                <a:srgbClr val="FFFFFF"/>
              </a:buClr>
              <a:buSzPts val="2400"/>
              <a:buFont typeface="Open Sans"/>
              <a:buChar char="●"/>
            </a:pPr>
            <a:r>
              <a:rPr lang="en" sz="2400">
                <a:solidFill>
                  <a:srgbClr val="FFFFFF"/>
                </a:solidFill>
                <a:latin typeface="Open Sans"/>
                <a:ea typeface="Open Sans"/>
                <a:cs typeface="Open Sans"/>
                <a:sym typeface="Open Sans"/>
              </a:rPr>
              <a:t>Istio provides the network policy</a:t>
            </a:r>
            <a:endParaRPr sz="2400">
              <a:solidFill>
                <a:srgbClr val="FFFFFF"/>
              </a:solidFill>
              <a:latin typeface="Open Sans"/>
              <a:ea typeface="Open Sans"/>
              <a:cs typeface="Open Sans"/>
              <a:sym typeface="Open Sans"/>
            </a:endParaRPr>
          </a:p>
          <a:p>
            <a:pPr indent="-381000" lvl="1" marL="914400" rtl="0">
              <a:lnSpc>
                <a:spcPct val="115000"/>
              </a:lnSpc>
              <a:spcBef>
                <a:spcPts val="0"/>
              </a:spcBef>
              <a:spcAft>
                <a:spcPts val="0"/>
              </a:spcAft>
              <a:buClr>
                <a:srgbClr val="FFFFFF"/>
              </a:buClr>
              <a:buSzPts val="2400"/>
              <a:buFont typeface="Open Sans"/>
              <a:buChar char="○"/>
            </a:pPr>
            <a:r>
              <a:rPr lang="en" sz="2400">
                <a:solidFill>
                  <a:srgbClr val="FFFFFF"/>
                </a:solidFill>
                <a:latin typeface="Open Sans"/>
                <a:ea typeface="Open Sans"/>
                <a:cs typeface="Open Sans"/>
                <a:sym typeface="Open Sans"/>
              </a:rPr>
              <a:t>Isolate Workloads</a:t>
            </a:r>
            <a:endParaRPr sz="2400">
              <a:solidFill>
                <a:srgbClr val="FFFFFF"/>
              </a:solidFill>
              <a:latin typeface="Open Sans"/>
              <a:ea typeface="Open Sans"/>
              <a:cs typeface="Open Sans"/>
              <a:sym typeface="Open Sans"/>
            </a:endParaRPr>
          </a:p>
          <a:p>
            <a:pPr indent="-381000" lvl="1" marL="914400" rtl="0">
              <a:lnSpc>
                <a:spcPct val="115000"/>
              </a:lnSpc>
              <a:spcBef>
                <a:spcPts val="0"/>
              </a:spcBef>
              <a:spcAft>
                <a:spcPts val="0"/>
              </a:spcAft>
              <a:buClr>
                <a:srgbClr val="FFFFFF"/>
              </a:buClr>
              <a:buSzPts val="2400"/>
              <a:buFont typeface="Open Sans"/>
              <a:buChar char="○"/>
            </a:pPr>
            <a:r>
              <a:rPr lang="en" sz="2400">
                <a:solidFill>
                  <a:srgbClr val="FFFFFF"/>
                </a:solidFill>
                <a:latin typeface="Open Sans"/>
                <a:ea typeface="Open Sans"/>
                <a:cs typeface="Open Sans"/>
                <a:sym typeface="Open Sans"/>
              </a:rPr>
              <a:t>Secure Communication</a:t>
            </a:r>
            <a:endParaRPr sz="2400">
              <a:solidFill>
                <a:srgbClr val="FFFFFF"/>
              </a:solidFill>
              <a:latin typeface="Open Sans"/>
              <a:ea typeface="Open Sans"/>
              <a:cs typeface="Open Sans"/>
              <a:sym typeface="Open Sans"/>
            </a:endParaRPr>
          </a:p>
          <a:p>
            <a:pPr indent="0" lvl="0" marL="0" rtl="0">
              <a:lnSpc>
                <a:spcPct val="115000"/>
              </a:lnSpc>
              <a:spcBef>
                <a:spcPts val="0"/>
              </a:spcBef>
              <a:spcAft>
                <a:spcPts val="0"/>
              </a:spcAft>
              <a:buNone/>
            </a:pPr>
            <a:r>
              <a:t/>
            </a:r>
            <a:endParaRPr sz="2400">
              <a:solidFill>
                <a:srgbClr val="FFFFFF"/>
              </a:solidFill>
              <a:latin typeface="Open Sans"/>
              <a:ea typeface="Open Sans"/>
              <a:cs typeface="Open Sans"/>
              <a:sym typeface="Open Sans"/>
            </a:endParaRPr>
          </a:p>
          <a:p>
            <a:pPr indent="0" lvl="0" marL="0" rtl="0">
              <a:lnSpc>
                <a:spcPct val="115000"/>
              </a:lnSpc>
              <a:spcBef>
                <a:spcPts val="0"/>
              </a:spcBef>
              <a:spcAft>
                <a:spcPts val="0"/>
              </a:spcAft>
              <a:buNone/>
            </a:pPr>
            <a:r>
              <a:t/>
            </a:r>
            <a:endParaRPr sz="1800">
              <a:solidFill>
                <a:srgbClr val="FFFFFF"/>
              </a:solidFill>
              <a:latin typeface="Open Sans"/>
              <a:ea typeface="Open Sans"/>
              <a:cs typeface="Open Sans"/>
              <a:sym typeface="Open Sans"/>
            </a:endParaRPr>
          </a:p>
          <a:p>
            <a:pPr indent="0" lvl="0" marL="0" rtl="0" algn="ctr">
              <a:spcBef>
                <a:spcPts val="0"/>
              </a:spcBef>
              <a:spcAft>
                <a:spcPts val="0"/>
              </a:spcAft>
              <a:buNone/>
            </a:pPr>
            <a:r>
              <a:t/>
            </a:r>
            <a:endParaRPr sz="1800">
              <a:solidFill>
                <a:srgbClr val="FFFFFF"/>
              </a:solidFill>
              <a:latin typeface="Open Sans"/>
              <a:ea typeface="Open Sans"/>
              <a:cs typeface="Open Sans"/>
              <a:sym typeface="Open Sans"/>
            </a:endParaRPr>
          </a:p>
        </p:txBody>
      </p:sp>
      <p:sp>
        <p:nvSpPr>
          <p:cNvPr id="1301" name="Shape 1301"/>
          <p:cNvSpPr txBox="1"/>
          <p:nvPr>
            <p:ph idx="1" type="body"/>
          </p:nvPr>
        </p:nvSpPr>
        <p:spPr>
          <a:xfrm>
            <a:off x="211925" y="1034577"/>
            <a:ext cx="3914400" cy="3638400"/>
          </a:xfrm>
          <a:prstGeom prst="rect">
            <a:avLst/>
          </a:prstGeom>
        </p:spPr>
        <p:txBody>
          <a:bodyPr anchorCtr="0" anchor="t" bIns="91425" lIns="91425" spcFirstLastPara="1" rIns="91425" wrap="square" tIns="91425">
            <a:noAutofit/>
          </a:bodyPr>
          <a:lstStyle/>
          <a:p>
            <a:pPr indent="0" lvl="0" marL="0">
              <a:spcBef>
                <a:spcPts val="1200"/>
              </a:spcBef>
              <a:spcAft>
                <a:spcPts val="1600"/>
              </a:spcAft>
              <a:buNone/>
            </a:pPr>
            <a:r>
              <a:t/>
            </a:r>
            <a:endParaRPr/>
          </a:p>
        </p:txBody>
      </p:sp>
      <p:sp>
        <p:nvSpPr>
          <p:cNvPr id="1302" name="Shape 1302"/>
          <p:cNvSpPr txBox="1"/>
          <p:nvPr>
            <p:ph type="title"/>
          </p:nvPr>
        </p:nvSpPr>
        <p:spPr>
          <a:xfrm>
            <a:off x="211925" y="483875"/>
            <a:ext cx="8741700" cy="560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303" name="Shape 1303"/>
          <p:cNvSpPr txBox="1"/>
          <p:nvPr>
            <p:ph idx="2" type="subTitle"/>
          </p:nvPr>
        </p:nvSpPr>
        <p:spPr>
          <a:xfrm>
            <a:off x="211925" y="164450"/>
            <a:ext cx="8741700" cy="424200"/>
          </a:xfrm>
          <a:prstGeom prst="rect">
            <a:avLst/>
          </a:prstGeom>
        </p:spPr>
        <p:txBody>
          <a:bodyPr anchorCtr="0" anchor="b"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 Istio">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